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x="10693400" cy="7556500"/>
  <p:notesSz cx="106934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0513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F0513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0513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F0513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63050" y="6863847"/>
            <a:ext cx="1530350" cy="410845"/>
          </a:xfrm>
          <a:custGeom>
            <a:avLst/>
            <a:gdLst/>
            <a:ahLst/>
            <a:cxnLst/>
            <a:rect l="l" t="t" r="r" b="b"/>
            <a:pathLst>
              <a:path w="1530350" h="410845">
                <a:moveTo>
                  <a:pt x="0" y="0"/>
                </a:moveTo>
                <a:lnTo>
                  <a:pt x="1530350" y="0"/>
                </a:lnTo>
                <a:lnTo>
                  <a:pt x="1530350" y="410845"/>
                </a:lnTo>
                <a:lnTo>
                  <a:pt x="0" y="410845"/>
                </a:lnTo>
                <a:lnTo>
                  <a:pt x="0" y="0"/>
                </a:lnTo>
                <a:close/>
              </a:path>
            </a:pathLst>
          </a:custGeom>
          <a:solidFill>
            <a:srgbClr val="F051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63050" y="6857497"/>
            <a:ext cx="1530350" cy="12700"/>
          </a:xfrm>
          <a:custGeom>
            <a:avLst/>
            <a:gdLst/>
            <a:ahLst/>
            <a:cxnLst/>
            <a:rect l="l" t="t" r="r" b="b"/>
            <a:pathLst>
              <a:path w="1530350" h="12700">
                <a:moveTo>
                  <a:pt x="0" y="0"/>
                </a:moveTo>
                <a:lnTo>
                  <a:pt x="1530350" y="0"/>
                </a:lnTo>
                <a:lnTo>
                  <a:pt x="153035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F051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63050" y="6863847"/>
            <a:ext cx="1530350" cy="410845"/>
          </a:xfrm>
          <a:custGeom>
            <a:avLst/>
            <a:gdLst/>
            <a:ahLst/>
            <a:cxnLst/>
            <a:rect l="l" t="t" r="r" b="b"/>
            <a:pathLst>
              <a:path w="1530350" h="410845">
                <a:moveTo>
                  <a:pt x="1530350" y="410845"/>
                </a:moveTo>
                <a:lnTo>
                  <a:pt x="0" y="410845"/>
                </a:lnTo>
                <a:lnTo>
                  <a:pt x="0" y="0"/>
                </a:lnTo>
              </a:path>
            </a:pathLst>
          </a:custGeom>
          <a:ln w="12700">
            <a:solidFill>
              <a:srgbClr val="F051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8050" y="895857"/>
            <a:ext cx="1066164" cy="270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F05139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334" y="2885817"/>
            <a:ext cx="8888730" cy="360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F0513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462928" y="6877260"/>
            <a:ext cx="372745" cy="36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Relationship Id="rId3" Type="http://schemas.openxmlformats.org/officeDocument/2006/relationships/image" Target="../media/image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Relationship Id="rId3" Type="http://schemas.openxmlformats.org/officeDocument/2006/relationships/image" Target="../media/image7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7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3" Type="http://schemas.openxmlformats.org/officeDocument/2006/relationships/image" Target="../media/image7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jpg"/><Relationship Id="rId4" Type="http://schemas.openxmlformats.org/officeDocument/2006/relationships/image" Target="../media/image88.jpg"/><Relationship Id="rId5" Type="http://schemas.openxmlformats.org/officeDocument/2006/relationships/image" Target="../media/image89.jpg"/><Relationship Id="rId6" Type="http://schemas.openxmlformats.org/officeDocument/2006/relationships/image" Target="../media/image90.jpg"/><Relationship Id="rId7" Type="http://schemas.openxmlformats.org/officeDocument/2006/relationships/image" Target="../media/image91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7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Relationship Id="rId3" Type="http://schemas.openxmlformats.org/officeDocument/2006/relationships/image" Target="../media/image7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jay@edge196.com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75737" y="6678536"/>
              <a:ext cx="794385" cy="363220"/>
            </a:xfrm>
            <a:custGeom>
              <a:avLst/>
              <a:gdLst/>
              <a:ahLst/>
              <a:cxnLst/>
              <a:rect l="l" t="t" r="r" b="b"/>
              <a:pathLst>
                <a:path w="794384" h="363220">
                  <a:moveTo>
                    <a:pt x="172046" y="0"/>
                  </a:moveTo>
                  <a:lnTo>
                    <a:pt x="88011" y="0"/>
                  </a:lnTo>
                  <a:lnTo>
                    <a:pt x="87223" y="8394"/>
                  </a:lnTo>
                  <a:lnTo>
                    <a:pt x="78587" y="26479"/>
                  </a:lnTo>
                  <a:lnTo>
                    <a:pt x="52666" y="43561"/>
                  </a:lnTo>
                  <a:lnTo>
                    <a:pt x="0" y="48983"/>
                  </a:lnTo>
                  <a:lnTo>
                    <a:pt x="0" y="87972"/>
                  </a:lnTo>
                  <a:lnTo>
                    <a:pt x="87985" y="87972"/>
                  </a:lnTo>
                  <a:lnTo>
                    <a:pt x="87985" y="362839"/>
                  </a:lnTo>
                  <a:lnTo>
                    <a:pt x="172046" y="362839"/>
                  </a:lnTo>
                  <a:lnTo>
                    <a:pt x="172046" y="0"/>
                  </a:lnTo>
                  <a:close/>
                </a:path>
                <a:path w="794384" h="363220">
                  <a:moveTo>
                    <a:pt x="482917" y="145249"/>
                  </a:moveTo>
                  <a:lnTo>
                    <a:pt x="481368" y="118770"/>
                  </a:lnTo>
                  <a:lnTo>
                    <a:pt x="477088" y="96291"/>
                  </a:lnTo>
                  <a:lnTo>
                    <a:pt x="469023" y="75577"/>
                  </a:lnTo>
                  <a:lnTo>
                    <a:pt x="458419" y="59512"/>
                  </a:lnTo>
                  <a:lnTo>
                    <a:pt x="431203" y="32562"/>
                  </a:lnTo>
                  <a:lnTo>
                    <a:pt x="396341" y="13004"/>
                  </a:lnTo>
                  <a:lnTo>
                    <a:pt x="389978" y="10909"/>
                  </a:lnTo>
                  <a:lnTo>
                    <a:pt x="389978" y="137782"/>
                  </a:lnTo>
                  <a:lnTo>
                    <a:pt x="386448" y="157060"/>
                  </a:lnTo>
                  <a:lnTo>
                    <a:pt x="375843" y="171767"/>
                  </a:lnTo>
                  <a:lnTo>
                    <a:pt x="359752" y="181279"/>
                  </a:lnTo>
                  <a:lnTo>
                    <a:pt x="339763" y="184975"/>
                  </a:lnTo>
                  <a:lnTo>
                    <a:pt x="319557" y="181483"/>
                  </a:lnTo>
                  <a:lnTo>
                    <a:pt x="302844" y="170891"/>
                  </a:lnTo>
                  <a:lnTo>
                    <a:pt x="291312" y="154787"/>
                  </a:lnTo>
                  <a:lnTo>
                    <a:pt x="286702" y="134810"/>
                  </a:lnTo>
                  <a:lnTo>
                    <a:pt x="286702" y="102793"/>
                  </a:lnTo>
                  <a:lnTo>
                    <a:pt x="290195" y="82600"/>
                  </a:lnTo>
                  <a:lnTo>
                    <a:pt x="300799" y="65874"/>
                  </a:lnTo>
                  <a:lnTo>
                    <a:pt x="316890" y="54356"/>
                  </a:lnTo>
                  <a:lnTo>
                    <a:pt x="336880" y="49745"/>
                  </a:lnTo>
                  <a:lnTo>
                    <a:pt x="357085" y="53238"/>
                  </a:lnTo>
                  <a:lnTo>
                    <a:pt x="373799" y="63830"/>
                  </a:lnTo>
                  <a:lnTo>
                    <a:pt x="385330" y="79933"/>
                  </a:lnTo>
                  <a:lnTo>
                    <a:pt x="389940" y="99910"/>
                  </a:lnTo>
                  <a:lnTo>
                    <a:pt x="389978" y="137782"/>
                  </a:lnTo>
                  <a:lnTo>
                    <a:pt x="389978" y="10909"/>
                  </a:lnTo>
                  <a:lnTo>
                    <a:pt x="376707" y="6527"/>
                  </a:lnTo>
                  <a:lnTo>
                    <a:pt x="356400" y="2667"/>
                  </a:lnTo>
                  <a:lnTo>
                    <a:pt x="335686" y="1498"/>
                  </a:lnTo>
                  <a:lnTo>
                    <a:pt x="320535" y="1676"/>
                  </a:lnTo>
                  <a:lnTo>
                    <a:pt x="276275" y="10998"/>
                  </a:lnTo>
                  <a:lnTo>
                    <a:pt x="239293" y="29997"/>
                  </a:lnTo>
                  <a:lnTo>
                    <a:pt x="210566" y="60032"/>
                  </a:lnTo>
                  <a:lnTo>
                    <a:pt x="192366" y="111315"/>
                  </a:lnTo>
                  <a:lnTo>
                    <a:pt x="191554" y="129628"/>
                  </a:lnTo>
                  <a:lnTo>
                    <a:pt x="192595" y="149263"/>
                  </a:lnTo>
                  <a:lnTo>
                    <a:pt x="205181" y="185991"/>
                  </a:lnTo>
                  <a:lnTo>
                    <a:pt x="234861" y="216827"/>
                  </a:lnTo>
                  <a:lnTo>
                    <a:pt x="282676" y="233464"/>
                  </a:lnTo>
                  <a:lnTo>
                    <a:pt x="296227" y="234772"/>
                  </a:lnTo>
                  <a:lnTo>
                    <a:pt x="309880" y="234657"/>
                  </a:lnTo>
                  <a:lnTo>
                    <a:pt x="353085" y="226555"/>
                  </a:lnTo>
                  <a:lnTo>
                    <a:pt x="393166" y="206159"/>
                  </a:lnTo>
                  <a:lnTo>
                    <a:pt x="393522" y="221145"/>
                  </a:lnTo>
                  <a:lnTo>
                    <a:pt x="390017" y="269709"/>
                  </a:lnTo>
                  <a:lnTo>
                    <a:pt x="363296" y="301371"/>
                  </a:lnTo>
                  <a:lnTo>
                    <a:pt x="339128" y="307187"/>
                  </a:lnTo>
                  <a:lnTo>
                    <a:pt x="327393" y="306260"/>
                  </a:lnTo>
                  <a:lnTo>
                    <a:pt x="294284" y="281901"/>
                  </a:lnTo>
                  <a:lnTo>
                    <a:pt x="287959" y="260781"/>
                  </a:lnTo>
                  <a:lnTo>
                    <a:pt x="201447" y="260781"/>
                  </a:lnTo>
                  <a:lnTo>
                    <a:pt x="214414" y="304177"/>
                  </a:lnTo>
                  <a:lnTo>
                    <a:pt x="251955" y="343166"/>
                  </a:lnTo>
                  <a:lnTo>
                    <a:pt x="296659" y="359003"/>
                  </a:lnTo>
                  <a:lnTo>
                    <a:pt x="325755" y="361823"/>
                  </a:lnTo>
                  <a:lnTo>
                    <a:pt x="354926" y="359981"/>
                  </a:lnTo>
                  <a:lnTo>
                    <a:pt x="407162" y="344576"/>
                  </a:lnTo>
                  <a:lnTo>
                    <a:pt x="447649" y="315595"/>
                  </a:lnTo>
                  <a:lnTo>
                    <a:pt x="474459" y="273735"/>
                  </a:lnTo>
                  <a:lnTo>
                    <a:pt x="481977" y="217881"/>
                  </a:lnTo>
                  <a:lnTo>
                    <a:pt x="482650" y="184975"/>
                  </a:lnTo>
                  <a:lnTo>
                    <a:pt x="482727" y="181279"/>
                  </a:lnTo>
                  <a:lnTo>
                    <a:pt x="482828" y="168211"/>
                  </a:lnTo>
                  <a:lnTo>
                    <a:pt x="482917" y="145249"/>
                  </a:lnTo>
                  <a:close/>
                </a:path>
                <a:path w="794384" h="363220">
                  <a:moveTo>
                    <a:pt x="794194" y="233591"/>
                  </a:moveTo>
                  <a:lnTo>
                    <a:pt x="788543" y="195008"/>
                  </a:lnTo>
                  <a:lnTo>
                    <a:pt x="769353" y="161061"/>
                  </a:lnTo>
                  <a:lnTo>
                    <a:pt x="729437" y="136550"/>
                  </a:lnTo>
                  <a:lnTo>
                    <a:pt x="699008" y="129374"/>
                  </a:lnTo>
                  <a:lnTo>
                    <a:pt x="699008" y="228422"/>
                  </a:lnTo>
                  <a:lnTo>
                    <a:pt x="699008" y="260438"/>
                  </a:lnTo>
                  <a:lnTo>
                    <a:pt x="695515" y="280644"/>
                  </a:lnTo>
                  <a:lnTo>
                    <a:pt x="684911" y="297357"/>
                  </a:lnTo>
                  <a:lnTo>
                    <a:pt x="668820" y="308876"/>
                  </a:lnTo>
                  <a:lnTo>
                    <a:pt x="648830" y="313499"/>
                  </a:lnTo>
                  <a:lnTo>
                    <a:pt x="628624" y="310007"/>
                  </a:lnTo>
                  <a:lnTo>
                    <a:pt x="611911" y="299402"/>
                  </a:lnTo>
                  <a:lnTo>
                    <a:pt x="600379" y="283298"/>
                  </a:lnTo>
                  <a:lnTo>
                    <a:pt x="595757" y="263321"/>
                  </a:lnTo>
                  <a:lnTo>
                    <a:pt x="595757" y="225450"/>
                  </a:lnTo>
                  <a:lnTo>
                    <a:pt x="599262" y="206159"/>
                  </a:lnTo>
                  <a:lnTo>
                    <a:pt x="609854" y="191452"/>
                  </a:lnTo>
                  <a:lnTo>
                    <a:pt x="625957" y="181952"/>
                  </a:lnTo>
                  <a:lnTo>
                    <a:pt x="645934" y="178244"/>
                  </a:lnTo>
                  <a:lnTo>
                    <a:pt x="666153" y="181737"/>
                  </a:lnTo>
                  <a:lnTo>
                    <a:pt x="682866" y="192341"/>
                  </a:lnTo>
                  <a:lnTo>
                    <a:pt x="694385" y="208445"/>
                  </a:lnTo>
                  <a:lnTo>
                    <a:pt x="699008" y="228422"/>
                  </a:lnTo>
                  <a:lnTo>
                    <a:pt x="699008" y="129374"/>
                  </a:lnTo>
                  <a:lnTo>
                    <a:pt x="689533" y="128447"/>
                  </a:lnTo>
                  <a:lnTo>
                    <a:pt x="675881" y="128549"/>
                  </a:lnTo>
                  <a:lnTo>
                    <a:pt x="661212" y="129882"/>
                  </a:lnTo>
                  <a:lnTo>
                    <a:pt x="618972" y="142074"/>
                  </a:lnTo>
                  <a:lnTo>
                    <a:pt x="592594" y="157060"/>
                  </a:lnTo>
                  <a:lnTo>
                    <a:pt x="592188" y="140703"/>
                  </a:lnTo>
                  <a:lnTo>
                    <a:pt x="595718" y="93510"/>
                  </a:lnTo>
                  <a:lnTo>
                    <a:pt x="622452" y="61836"/>
                  </a:lnTo>
                  <a:lnTo>
                    <a:pt x="646620" y="56019"/>
                  </a:lnTo>
                  <a:lnTo>
                    <a:pt x="658342" y="56946"/>
                  </a:lnTo>
                  <a:lnTo>
                    <a:pt x="691464" y="81305"/>
                  </a:lnTo>
                  <a:lnTo>
                    <a:pt x="697776" y="102425"/>
                  </a:lnTo>
                  <a:lnTo>
                    <a:pt x="784288" y="102425"/>
                  </a:lnTo>
                  <a:lnTo>
                    <a:pt x="771334" y="59029"/>
                  </a:lnTo>
                  <a:lnTo>
                    <a:pt x="769251" y="56019"/>
                  </a:lnTo>
                  <a:lnTo>
                    <a:pt x="760958" y="43980"/>
                  </a:lnTo>
                  <a:lnTo>
                    <a:pt x="717537" y="11658"/>
                  </a:lnTo>
                  <a:lnTo>
                    <a:pt x="659980" y="1397"/>
                  </a:lnTo>
                  <a:lnTo>
                    <a:pt x="630809" y="3238"/>
                  </a:lnTo>
                  <a:lnTo>
                    <a:pt x="578573" y="18630"/>
                  </a:lnTo>
                  <a:lnTo>
                    <a:pt x="538099" y="47612"/>
                  </a:lnTo>
                  <a:lnTo>
                    <a:pt x="511276" y="89471"/>
                  </a:lnTo>
                  <a:lnTo>
                    <a:pt x="503758" y="145351"/>
                  </a:lnTo>
                  <a:lnTo>
                    <a:pt x="502945" y="185229"/>
                  </a:lnTo>
                  <a:lnTo>
                    <a:pt x="502818" y="217970"/>
                  </a:lnTo>
                  <a:lnTo>
                    <a:pt x="504367" y="244436"/>
                  </a:lnTo>
                  <a:lnTo>
                    <a:pt x="508647" y="266915"/>
                  </a:lnTo>
                  <a:lnTo>
                    <a:pt x="516724" y="287655"/>
                  </a:lnTo>
                  <a:lnTo>
                    <a:pt x="540016" y="318122"/>
                  </a:lnTo>
                  <a:lnTo>
                    <a:pt x="570712" y="341185"/>
                  </a:lnTo>
                  <a:lnTo>
                    <a:pt x="609028" y="356704"/>
                  </a:lnTo>
                  <a:lnTo>
                    <a:pt x="650062" y="361734"/>
                  </a:lnTo>
                  <a:lnTo>
                    <a:pt x="665200" y="361556"/>
                  </a:lnTo>
                  <a:lnTo>
                    <a:pt x="709460" y="352234"/>
                  </a:lnTo>
                  <a:lnTo>
                    <a:pt x="746442" y="333235"/>
                  </a:lnTo>
                  <a:lnTo>
                    <a:pt x="766838" y="313499"/>
                  </a:lnTo>
                  <a:lnTo>
                    <a:pt x="775182" y="303199"/>
                  </a:lnTo>
                  <a:lnTo>
                    <a:pt x="783793" y="287007"/>
                  </a:lnTo>
                  <a:lnTo>
                    <a:pt x="789876" y="269811"/>
                  </a:lnTo>
                  <a:lnTo>
                    <a:pt x="793369" y="251904"/>
                  </a:lnTo>
                  <a:lnTo>
                    <a:pt x="794194" y="233591"/>
                  </a:lnTo>
                  <a:close/>
                </a:path>
              </a:pathLst>
            </a:custGeom>
            <a:solidFill>
              <a:srgbClr val="F06D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94458" y="6677711"/>
              <a:ext cx="2020570" cy="364490"/>
            </a:xfrm>
            <a:custGeom>
              <a:avLst/>
              <a:gdLst/>
              <a:ahLst/>
              <a:cxnLst/>
              <a:rect l="l" t="t" r="r" b="b"/>
              <a:pathLst>
                <a:path w="2020570" h="364490">
                  <a:moveTo>
                    <a:pt x="177431" y="139153"/>
                  </a:moveTo>
                  <a:lnTo>
                    <a:pt x="0" y="139153"/>
                  </a:lnTo>
                  <a:lnTo>
                    <a:pt x="0" y="225958"/>
                  </a:lnTo>
                  <a:lnTo>
                    <a:pt x="177431" y="225996"/>
                  </a:lnTo>
                  <a:lnTo>
                    <a:pt x="177431" y="139153"/>
                  </a:lnTo>
                  <a:close/>
                </a:path>
                <a:path w="2020570" h="364490">
                  <a:moveTo>
                    <a:pt x="227406" y="1181"/>
                  </a:moveTo>
                  <a:lnTo>
                    <a:pt x="0" y="1181"/>
                  </a:lnTo>
                  <a:lnTo>
                    <a:pt x="0" y="88061"/>
                  </a:lnTo>
                  <a:lnTo>
                    <a:pt x="227406" y="88049"/>
                  </a:lnTo>
                  <a:lnTo>
                    <a:pt x="227406" y="1181"/>
                  </a:lnTo>
                  <a:close/>
                </a:path>
                <a:path w="2020570" h="364490">
                  <a:moveTo>
                    <a:pt x="317627" y="277012"/>
                  </a:moveTo>
                  <a:lnTo>
                    <a:pt x="0" y="277012"/>
                  </a:lnTo>
                  <a:lnTo>
                    <a:pt x="0" y="363855"/>
                  </a:lnTo>
                  <a:lnTo>
                    <a:pt x="317627" y="363855"/>
                  </a:lnTo>
                  <a:lnTo>
                    <a:pt x="317627" y="277012"/>
                  </a:lnTo>
                  <a:close/>
                </a:path>
                <a:path w="2020570" h="364490">
                  <a:moveTo>
                    <a:pt x="547776" y="182219"/>
                  </a:moveTo>
                  <a:lnTo>
                    <a:pt x="541058" y="134035"/>
                  </a:lnTo>
                  <a:lnTo>
                    <a:pt x="522097" y="90741"/>
                  </a:lnTo>
                  <a:lnTo>
                    <a:pt x="492671" y="54025"/>
                  </a:lnTo>
                  <a:lnTo>
                    <a:pt x="454583" y="25628"/>
                  </a:lnTo>
                  <a:lnTo>
                    <a:pt x="409613" y="7239"/>
                  </a:lnTo>
                  <a:lnTo>
                    <a:pt x="359549" y="584"/>
                  </a:lnTo>
                  <a:lnTo>
                    <a:pt x="269430" y="584"/>
                  </a:lnTo>
                  <a:lnTo>
                    <a:pt x="269430" y="182219"/>
                  </a:lnTo>
                  <a:lnTo>
                    <a:pt x="359549" y="182219"/>
                  </a:lnTo>
                  <a:lnTo>
                    <a:pt x="359549" y="83693"/>
                  </a:lnTo>
                  <a:lnTo>
                    <a:pt x="397433" y="92062"/>
                  </a:lnTo>
                  <a:lnTo>
                    <a:pt x="428396" y="113258"/>
                  </a:lnTo>
                  <a:lnTo>
                    <a:pt x="449465" y="144310"/>
                  </a:lnTo>
                  <a:lnTo>
                    <a:pt x="457669" y="182219"/>
                  </a:lnTo>
                  <a:lnTo>
                    <a:pt x="449478" y="219506"/>
                  </a:lnTo>
                  <a:lnTo>
                    <a:pt x="428421" y="249174"/>
                  </a:lnTo>
                  <a:lnTo>
                    <a:pt x="397471" y="268998"/>
                  </a:lnTo>
                  <a:lnTo>
                    <a:pt x="359587" y="276758"/>
                  </a:lnTo>
                  <a:lnTo>
                    <a:pt x="359587" y="363867"/>
                  </a:lnTo>
                  <a:lnTo>
                    <a:pt x="409638" y="357212"/>
                  </a:lnTo>
                  <a:lnTo>
                    <a:pt x="454609" y="338823"/>
                  </a:lnTo>
                  <a:lnTo>
                    <a:pt x="492683" y="310426"/>
                  </a:lnTo>
                  <a:lnTo>
                    <a:pt x="522097" y="273710"/>
                  </a:lnTo>
                  <a:lnTo>
                    <a:pt x="541058" y="230403"/>
                  </a:lnTo>
                  <a:lnTo>
                    <a:pt x="547776" y="182219"/>
                  </a:lnTo>
                  <a:close/>
                </a:path>
                <a:path w="2020570" h="364490">
                  <a:moveTo>
                    <a:pt x="868603" y="181940"/>
                  </a:moveTo>
                  <a:lnTo>
                    <a:pt x="778332" y="181940"/>
                  </a:lnTo>
                  <a:lnTo>
                    <a:pt x="778332" y="280631"/>
                  </a:lnTo>
                  <a:lnTo>
                    <a:pt x="740384" y="272249"/>
                  </a:lnTo>
                  <a:lnTo>
                    <a:pt x="709371" y="251015"/>
                  </a:lnTo>
                  <a:lnTo>
                    <a:pt x="688276" y="219913"/>
                  </a:lnTo>
                  <a:lnTo>
                    <a:pt x="680046" y="181940"/>
                  </a:lnTo>
                  <a:lnTo>
                    <a:pt x="688263" y="144589"/>
                  </a:lnTo>
                  <a:lnTo>
                    <a:pt x="709358" y="114871"/>
                  </a:lnTo>
                  <a:lnTo>
                    <a:pt x="740359" y="95021"/>
                  </a:lnTo>
                  <a:lnTo>
                    <a:pt x="778294" y="87249"/>
                  </a:lnTo>
                  <a:lnTo>
                    <a:pt x="778294" y="0"/>
                  </a:lnTo>
                  <a:lnTo>
                    <a:pt x="728167" y="6667"/>
                  </a:lnTo>
                  <a:lnTo>
                    <a:pt x="683133" y="25082"/>
                  </a:lnTo>
                  <a:lnTo>
                    <a:pt x="644982" y="53530"/>
                  </a:lnTo>
                  <a:lnTo>
                    <a:pt x="615518" y="90297"/>
                  </a:lnTo>
                  <a:lnTo>
                    <a:pt x="596531" y="133667"/>
                  </a:lnTo>
                  <a:lnTo>
                    <a:pt x="589800" y="181940"/>
                  </a:lnTo>
                  <a:lnTo>
                    <a:pt x="596531" y="230200"/>
                  </a:lnTo>
                  <a:lnTo>
                    <a:pt x="615530" y="273570"/>
                  </a:lnTo>
                  <a:lnTo>
                    <a:pt x="645007" y="310337"/>
                  </a:lnTo>
                  <a:lnTo>
                    <a:pt x="683158" y="338785"/>
                  </a:lnTo>
                  <a:lnTo>
                    <a:pt x="728192" y="357200"/>
                  </a:lnTo>
                  <a:lnTo>
                    <a:pt x="778332" y="363867"/>
                  </a:lnTo>
                  <a:lnTo>
                    <a:pt x="868603" y="363867"/>
                  </a:lnTo>
                  <a:lnTo>
                    <a:pt x="868603" y="181940"/>
                  </a:lnTo>
                  <a:close/>
                </a:path>
                <a:path w="2020570" h="364490">
                  <a:moveTo>
                    <a:pt x="1087996" y="138785"/>
                  </a:moveTo>
                  <a:lnTo>
                    <a:pt x="910310" y="138785"/>
                  </a:lnTo>
                  <a:lnTo>
                    <a:pt x="910310" y="225717"/>
                  </a:lnTo>
                  <a:lnTo>
                    <a:pt x="1087996" y="225767"/>
                  </a:lnTo>
                  <a:lnTo>
                    <a:pt x="1087996" y="138785"/>
                  </a:lnTo>
                  <a:close/>
                </a:path>
                <a:path w="2020570" h="364490">
                  <a:moveTo>
                    <a:pt x="1138072" y="584"/>
                  </a:moveTo>
                  <a:lnTo>
                    <a:pt x="910310" y="584"/>
                  </a:lnTo>
                  <a:lnTo>
                    <a:pt x="910310" y="87604"/>
                  </a:lnTo>
                  <a:lnTo>
                    <a:pt x="1138072" y="87604"/>
                  </a:lnTo>
                  <a:lnTo>
                    <a:pt x="1138072" y="584"/>
                  </a:lnTo>
                  <a:close/>
                </a:path>
                <a:path w="2020570" h="364490">
                  <a:moveTo>
                    <a:pt x="1228432" y="276872"/>
                  </a:moveTo>
                  <a:lnTo>
                    <a:pt x="910310" y="276872"/>
                  </a:lnTo>
                  <a:lnTo>
                    <a:pt x="910310" y="363855"/>
                  </a:lnTo>
                  <a:lnTo>
                    <a:pt x="1228432" y="363855"/>
                  </a:lnTo>
                  <a:lnTo>
                    <a:pt x="1228432" y="276872"/>
                  </a:lnTo>
                  <a:close/>
                </a:path>
                <a:path w="2020570" h="364490">
                  <a:moveTo>
                    <a:pt x="1993823" y="2349"/>
                  </a:moveTo>
                  <a:lnTo>
                    <a:pt x="1975383" y="2349"/>
                  </a:lnTo>
                  <a:lnTo>
                    <a:pt x="1975383" y="4102"/>
                  </a:lnTo>
                  <a:lnTo>
                    <a:pt x="1983600" y="4102"/>
                  </a:lnTo>
                  <a:lnTo>
                    <a:pt x="1983600" y="25285"/>
                  </a:lnTo>
                  <a:lnTo>
                    <a:pt x="1985606" y="25285"/>
                  </a:lnTo>
                  <a:lnTo>
                    <a:pt x="1985606" y="4102"/>
                  </a:lnTo>
                  <a:lnTo>
                    <a:pt x="1993823" y="4102"/>
                  </a:lnTo>
                  <a:lnTo>
                    <a:pt x="1993823" y="2349"/>
                  </a:lnTo>
                  <a:close/>
                </a:path>
                <a:path w="2020570" h="364490">
                  <a:moveTo>
                    <a:pt x="2020176" y="2349"/>
                  </a:moveTo>
                  <a:lnTo>
                    <a:pt x="2018525" y="2349"/>
                  </a:lnTo>
                  <a:lnTo>
                    <a:pt x="2009559" y="22910"/>
                  </a:lnTo>
                  <a:lnTo>
                    <a:pt x="2000491" y="2349"/>
                  </a:lnTo>
                  <a:lnTo>
                    <a:pt x="1998840" y="2349"/>
                  </a:lnTo>
                  <a:lnTo>
                    <a:pt x="1998840" y="25285"/>
                  </a:lnTo>
                  <a:lnTo>
                    <a:pt x="2000669" y="25285"/>
                  </a:lnTo>
                  <a:lnTo>
                    <a:pt x="2000643" y="7112"/>
                  </a:lnTo>
                  <a:lnTo>
                    <a:pt x="2008759" y="25285"/>
                  </a:lnTo>
                  <a:lnTo>
                    <a:pt x="2010244" y="25285"/>
                  </a:lnTo>
                  <a:lnTo>
                    <a:pt x="2018309" y="6921"/>
                  </a:lnTo>
                  <a:lnTo>
                    <a:pt x="2018309" y="25285"/>
                  </a:lnTo>
                  <a:lnTo>
                    <a:pt x="2020176" y="25285"/>
                  </a:lnTo>
                  <a:lnTo>
                    <a:pt x="2020176" y="2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88275" y="6677706"/>
              <a:ext cx="364490" cy="361950"/>
            </a:xfrm>
            <a:custGeom>
              <a:avLst/>
              <a:gdLst/>
              <a:ahLst/>
              <a:cxnLst/>
              <a:rect l="l" t="t" r="r" b="b"/>
              <a:pathLst>
                <a:path w="364490" h="361950">
                  <a:moveTo>
                    <a:pt x="249464" y="285048"/>
                  </a:moveTo>
                  <a:lnTo>
                    <a:pt x="115797" y="285048"/>
                  </a:lnTo>
                  <a:lnTo>
                    <a:pt x="182633" y="361599"/>
                  </a:lnTo>
                  <a:lnTo>
                    <a:pt x="249464" y="285048"/>
                  </a:lnTo>
                  <a:close/>
                </a:path>
                <a:path w="364490" h="361950">
                  <a:moveTo>
                    <a:pt x="76568" y="113975"/>
                  </a:moveTo>
                  <a:lnTo>
                    <a:pt x="0" y="180796"/>
                  </a:lnTo>
                  <a:lnTo>
                    <a:pt x="76568" y="247618"/>
                  </a:lnTo>
                  <a:lnTo>
                    <a:pt x="76568" y="113975"/>
                  </a:lnTo>
                  <a:close/>
                </a:path>
                <a:path w="364490" h="361950">
                  <a:moveTo>
                    <a:pt x="287806" y="113980"/>
                  </a:moveTo>
                  <a:lnTo>
                    <a:pt x="287806" y="247613"/>
                  </a:lnTo>
                  <a:lnTo>
                    <a:pt x="364368" y="180791"/>
                  </a:lnTo>
                  <a:lnTo>
                    <a:pt x="287806" y="113980"/>
                  </a:lnTo>
                  <a:close/>
                </a:path>
                <a:path w="364490" h="361950">
                  <a:moveTo>
                    <a:pt x="182628" y="0"/>
                  </a:moveTo>
                  <a:lnTo>
                    <a:pt x="115797" y="76578"/>
                  </a:lnTo>
                  <a:lnTo>
                    <a:pt x="249464" y="76578"/>
                  </a:lnTo>
                  <a:lnTo>
                    <a:pt x="182628" y="0"/>
                  </a:lnTo>
                  <a:close/>
                </a:path>
              </a:pathLst>
            </a:custGeom>
            <a:solidFill>
              <a:srgbClr val="F06D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13500" y="6804821"/>
              <a:ext cx="114935" cy="109220"/>
            </a:xfrm>
            <a:custGeom>
              <a:avLst/>
              <a:gdLst/>
              <a:ahLst/>
              <a:cxnLst/>
              <a:rect l="l" t="t" r="r" b="b"/>
              <a:pathLst>
                <a:path w="114934" h="109220">
                  <a:moveTo>
                    <a:pt x="114821" y="0"/>
                  </a:moveTo>
                  <a:lnTo>
                    <a:pt x="0" y="0"/>
                  </a:lnTo>
                  <a:lnTo>
                    <a:pt x="0" y="109083"/>
                  </a:lnTo>
                  <a:lnTo>
                    <a:pt x="114821" y="109083"/>
                  </a:lnTo>
                  <a:lnTo>
                    <a:pt x="114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0176" y="7150620"/>
              <a:ext cx="742843" cy="537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86307" y="716417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5430" y="0"/>
                  </a:moveTo>
                  <a:lnTo>
                    <a:pt x="4451" y="0"/>
                  </a:lnTo>
                  <a:lnTo>
                    <a:pt x="0" y="4449"/>
                  </a:lnTo>
                  <a:lnTo>
                    <a:pt x="0" y="15427"/>
                  </a:lnTo>
                  <a:lnTo>
                    <a:pt x="4451" y="19877"/>
                  </a:lnTo>
                  <a:lnTo>
                    <a:pt x="15430" y="19877"/>
                  </a:lnTo>
                  <a:lnTo>
                    <a:pt x="19881" y="15427"/>
                  </a:lnTo>
                  <a:lnTo>
                    <a:pt x="19881" y="9938"/>
                  </a:lnTo>
                  <a:lnTo>
                    <a:pt x="19881" y="4449"/>
                  </a:lnTo>
                  <a:lnTo>
                    <a:pt x="15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86307" y="716417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81" y="9938"/>
                  </a:moveTo>
                  <a:lnTo>
                    <a:pt x="19881" y="15427"/>
                  </a:lnTo>
                  <a:lnTo>
                    <a:pt x="15431" y="19877"/>
                  </a:lnTo>
                  <a:lnTo>
                    <a:pt x="9940" y="19877"/>
                  </a:lnTo>
                  <a:lnTo>
                    <a:pt x="4450" y="19877"/>
                  </a:lnTo>
                  <a:lnTo>
                    <a:pt x="0" y="15427"/>
                  </a:lnTo>
                  <a:lnTo>
                    <a:pt x="0" y="9938"/>
                  </a:lnTo>
                  <a:lnTo>
                    <a:pt x="0" y="4449"/>
                  </a:lnTo>
                  <a:lnTo>
                    <a:pt x="4450" y="0"/>
                  </a:lnTo>
                  <a:lnTo>
                    <a:pt x="9940" y="0"/>
                  </a:lnTo>
                  <a:lnTo>
                    <a:pt x="15431" y="0"/>
                  </a:lnTo>
                  <a:lnTo>
                    <a:pt x="19881" y="4449"/>
                  </a:lnTo>
                  <a:lnTo>
                    <a:pt x="19881" y="9938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4218" y="7150620"/>
              <a:ext cx="981301" cy="537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59649" y="2331211"/>
              <a:ext cx="4559300" cy="262255"/>
            </a:xfrm>
            <a:custGeom>
              <a:avLst/>
              <a:gdLst/>
              <a:ahLst/>
              <a:cxnLst/>
              <a:rect l="l" t="t" r="r" b="b"/>
              <a:pathLst>
                <a:path w="4559300" h="262255">
                  <a:moveTo>
                    <a:pt x="4504408" y="12203"/>
                  </a:moveTo>
                  <a:lnTo>
                    <a:pt x="4449938" y="175914"/>
                  </a:lnTo>
                  <a:lnTo>
                    <a:pt x="4559175" y="175914"/>
                  </a:lnTo>
                  <a:lnTo>
                    <a:pt x="4504704" y="12203"/>
                  </a:lnTo>
                  <a:lnTo>
                    <a:pt x="4504408" y="12203"/>
                  </a:lnTo>
                  <a:close/>
                </a:path>
                <a:path w="4559300" h="262255">
                  <a:moveTo>
                    <a:pt x="1608809" y="12203"/>
                  </a:moveTo>
                  <a:lnTo>
                    <a:pt x="1554335" y="175914"/>
                  </a:lnTo>
                  <a:lnTo>
                    <a:pt x="1663575" y="175914"/>
                  </a:lnTo>
                  <a:lnTo>
                    <a:pt x="1609104" y="12203"/>
                  </a:lnTo>
                  <a:lnTo>
                    <a:pt x="1608809" y="12203"/>
                  </a:lnTo>
                  <a:close/>
                </a:path>
                <a:path w="4559300" h="262255">
                  <a:moveTo>
                    <a:pt x="0" y="0"/>
                  </a:moveTo>
                  <a:lnTo>
                    <a:pt x="0" y="261937"/>
                  </a:lnTo>
                  <a:lnTo>
                    <a:pt x="40778" y="261937"/>
                  </a:lnTo>
                  <a:lnTo>
                    <a:pt x="83306" y="257249"/>
                  </a:lnTo>
                  <a:lnTo>
                    <a:pt x="123890" y="236329"/>
                  </a:lnTo>
                  <a:lnTo>
                    <a:pt x="149627" y="198620"/>
                  </a:lnTo>
                  <a:lnTo>
                    <a:pt x="159208" y="159543"/>
                  </a:lnTo>
                  <a:lnTo>
                    <a:pt x="161031" y="128289"/>
                  </a:lnTo>
                  <a:lnTo>
                    <a:pt x="160631" y="114839"/>
                  </a:lnTo>
                  <a:lnTo>
                    <a:pt x="150948" y="66023"/>
                  </a:lnTo>
                  <a:lnTo>
                    <a:pt x="126522" y="28454"/>
                  </a:lnTo>
                  <a:lnTo>
                    <a:pt x="85827" y="5441"/>
                  </a:lnTo>
                  <a:lnTo>
                    <a:pt x="39588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4391" y="2324961"/>
              <a:ext cx="116086" cy="1187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84344" y="2263048"/>
              <a:ext cx="7606030" cy="399415"/>
            </a:xfrm>
            <a:custGeom>
              <a:avLst/>
              <a:gdLst/>
              <a:ahLst/>
              <a:cxnLst/>
              <a:rect l="l" t="t" r="r" b="b"/>
              <a:pathLst>
                <a:path w="7606030" h="399414">
                  <a:moveTo>
                    <a:pt x="7041654" y="64293"/>
                  </a:moveTo>
                  <a:lnTo>
                    <a:pt x="7003701" y="70405"/>
                  </a:lnTo>
                  <a:lnTo>
                    <a:pt x="6968598" y="95557"/>
                  </a:lnTo>
                  <a:lnTo>
                    <a:pt x="6948254" y="134847"/>
                  </a:lnTo>
                  <a:lnTo>
                    <a:pt x="6940758" y="184574"/>
                  </a:lnTo>
                  <a:lnTo>
                    <a:pt x="6940451" y="197941"/>
                  </a:lnTo>
                  <a:lnTo>
                    <a:pt x="6940748" y="213317"/>
                  </a:lnTo>
                  <a:lnTo>
                    <a:pt x="6945212" y="254644"/>
                  </a:lnTo>
                  <a:lnTo>
                    <a:pt x="6961287" y="297656"/>
                  </a:lnTo>
                  <a:lnTo>
                    <a:pt x="6991645" y="324891"/>
                  </a:lnTo>
                  <a:lnTo>
                    <a:pt x="7039569" y="334268"/>
                  </a:lnTo>
                  <a:lnTo>
                    <a:pt x="7053410" y="333598"/>
                  </a:lnTo>
                  <a:lnTo>
                    <a:pt x="7096998" y="317710"/>
                  </a:lnTo>
                  <a:lnTo>
                    <a:pt x="7124559" y="284773"/>
                  </a:lnTo>
                  <a:lnTo>
                    <a:pt x="7138010" y="238897"/>
                  </a:lnTo>
                  <a:lnTo>
                    <a:pt x="7140772" y="199132"/>
                  </a:lnTo>
                  <a:lnTo>
                    <a:pt x="7140474" y="184295"/>
                  </a:lnTo>
                  <a:lnTo>
                    <a:pt x="7136011" y="143916"/>
                  </a:lnTo>
                  <a:lnTo>
                    <a:pt x="7119789" y="101352"/>
                  </a:lnTo>
                  <a:lnTo>
                    <a:pt x="7089279" y="73967"/>
                  </a:lnTo>
                  <a:lnTo>
                    <a:pt x="7041654" y="64293"/>
                  </a:lnTo>
                  <a:close/>
                </a:path>
                <a:path w="7606030" h="399414">
                  <a:moveTo>
                    <a:pt x="4920246" y="64293"/>
                  </a:moveTo>
                  <a:lnTo>
                    <a:pt x="4882293" y="70405"/>
                  </a:lnTo>
                  <a:lnTo>
                    <a:pt x="4847189" y="95557"/>
                  </a:lnTo>
                  <a:lnTo>
                    <a:pt x="4826846" y="134847"/>
                  </a:lnTo>
                  <a:lnTo>
                    <a:pt x="4819348" y="184574"/>
                  </a:lnTo>
                  <a:lnTo>
                    <a:pt x="4819043" y="197941"/>
                  </a:lnTo>
                  <a:lnTo>
                    <a:pt x="4819339" y="213317"/>
                  </a:lnTo>
                  <a:lnTo>
                    <a:pt x="4823804" y="254644"/>
                  </a:lnTo>
                  <a:lnTo>
                    <a:pt x="4839876" y="297656"/>
                  </a:lnTo>
                  <a:lnTo>
                    <a:pt x="4870237" y="324891"/>
                  </a:lnTo>
                  <a:lnTo>
                    <a:pt x="4918161" y="334268"/>
                  </a:lnTo>
                  <a:lnTo>
                    <a:pt x="4932002" y="333598"/>
                  </a:lnTo>
                  <a:lnTo>
                    <a:pt x="4975590" y="317710"/>
                  </a:lnTo>
                  <a:lnTo>
                    <a:pt x="5003151" y="284773"/>
                  </a:lnTo>
                  <a:lnTo>
                    <a:pt x="5016602" y="238897"/>
                  </a:lnTo>
                  <a:lnTo>
                    <a:pt x="5019364" y="199132"/>
                  </a:lnTo>
                  <a:lnTo>
                    <a:pt x="5019066" y="184295"/>
                  </a:lnTo>
                  <a:lnTo>
                    <a:pt x="5014603" y="143916"/>
                  </a:lnTo>
                  <a:lnTo>
                    <a:pt x="4998378" y="101352"/>
                  </a:lnTo>
                  <a:lnTo>
                    <a:pt x="4967871" y="73967"/>
                  </a:lnTo>
                  <a:lnTo>
                    <a:pt x="4920246" y="64293"/>
                  </a:lnTo>
                  <a:close/>
                </a:path>
                <a:path w="7606030" h="399414">
                  <a:moveTo>
                    <a:pt x="506741" y="64293"/>
                  </a:moveTo>
                  <a:lnTo>
                    <a:pt x="468790" y="70405"/>
                  </a:lnTo>
                  <a:lnTo>
                    <a:pt x="433685" y="95557"/>
                  </a:lnTo>
                  <a:lnTo>
                    <a:pt x="413342" y="134847"/>
                  </a:lnTo>
                  <a:lnTo>
                    <a:pt x="405845" y="184574"/>
                  </a:lnTo>
                  <a:lnTo>
                    <a:pt x="405538" y="197941"/>
                  </a:lnTo>
                  <a:lnTo>
                    <a:pt x="405836" y="213317"/>
                  </a:lnTo>
                  <a:lnTo>
                    <a:pt x="410301" y="254644"/>
                  </a:lnTo>
                  <a:lnTo>
                    <a:pt x="426374" y="297656"/>
                  </a:lnTo>
                  <a:lnTo>
                    <a:pt x="456735" y="324891"/>
                  </a:lnTo>
                  <a:lnTo>
                    <a:pt x="504658" y="334268"/>
                  </a:lnTo>
                  <a:lnTo>
                    <a:pt x="518499" y="333598"/>
                  </a:lnTo>
                  <a:lnTo>
                    <a:pt x="562087" y="317710"/>
                  </a:lnTo>
                  <a:lnTo>
                    <a:pt x="589648" y="284773"/>
                  </a:lnTo>
                  <a:lnTo>
                    <a:pt x="603098" y="238897"/>
                  </a:lnTo>
                  <a:lnTo>
                    <a:pt x="605861" y="199132"/>
                  </a:lnTo>
                  <a:lnTo>
                    <a:pt x="605563" y="184295"/>
                  </a:lnTo>
                  <a:lnTo>
                    <a:pt x="601098" y="143916"/>
                  </a:lnTo>
                  <a:lnTo>
                    <a:pt x="584876" y="101352"/>
                  </a:lnTo>
                  <a:lnTo>
                    <a:pt x="554366" y="73967"/>
                  </a:lnTo>
                  <a:lnTo>
                    <a:pt x="506741" y="64293"/>
                  </a:lnTo>
                  <a:close/>
                </a:path>
                <a:path w="7606030" h="399414">
                  <a:moveTo>
                    <a:pt x="6383319" y="6846"/>
                  </a:moveTo>
                  <a:lnTo>
                    <a:pt x="6654783" y="6846"/>
                  </a:lnTo>
                  <a:lnTo>
                    <a:pt x="6656570" y="6846"/>
                  </a:lnTo>
                  <a:lnTo>
                    <a:pt x="6658206" y="7392"/>
                  </a:lnTo>
                  <a:lnTo>
                    <a:pt x="6665646" y="23812"/>
                  </a:lnTo>
                  <a:lnTo>
                    <a:pt x="6666143" y="27979"/>
                  </a:lnTo>
                  <a:lnTo>
                    <a:pt x="6666390" y="33040"/>
                  </a:lnTo>
                  <a:lnTo>
                    <a:pt x="6666393" y="38993"/>
                  </a:lnTo>
                  <a:lnTo>
                    <a:pt x="6666390" y="44747"/>
                  </a:lnTo>
                  <a:lnTo>
                    <a:pt x="6666143" y="49658"/>
                  </a:lnTo>
                  <a:lnTo>
                    <a:pt x="6665646" y="53727"/>
                  </a:lnTo>
                  <a:lnTo>
                    <a:pt x="6665153" y="57794"/>
                  </a:lnTo>
                  <a:lnTo>
                    <a:pt x="6656570" y="70842"/>
                  </a:lnTo>
                  <a:lnTo>
                    <a:pt x="6654783" y="70842"/>
                  </a:lnTo>
                  <a:lnTo>
                    <a:pt x="6558342" y="70842"/>
                  </a:lnTo>
                  <a:lnTo>
                    <a:pt x="6558342" y="381297"/>
                  </a:lnTo>
                  <a:lnTo>
                    <a:pt x="6558342" y="383282"/>
                  </a:lnTo>
                  <a:lnTo>
                    <a:pt x="6557699" y="385068"/>
                  </a:lnTo>
                  <a:lnTo>
                    <a:pt x="6526594" y="393799"/>
                  </a:lnTo>
                  <a:lnTo>
                    <a:pt x="6519053" y="393799"/>
                  </a:lnTo>
                  <a:lnTo>
                    <a:pt x="6511512" y="393799"/>
                  </a:lnTo>
                  <a:lnTo>
                    <a:pt x="6505212" y="393501"/>
                  </a:lnTo>
                  <a:lnTo>
                    <a:pt x="6500152" y="392906"/>
                  </a:lnTo>
                  <a:lnTo>
                    <a:pt x="6495090" y="392310"/>
                  </a:lnTo>
                  <a:lnTo>
                    <a:pt x="6481697" y="386655"/>
                  </a:lnTo>
                  <a:lnTo>
                    <a:pt x="6480407" y="385068"/>
                  </a:lnTo>
                  <a:lnTo>
                    <a:pt x="6479761" y="383282"/>
                  </a:lnTo>
                  <a:lnTo>
                    <a:pt x="6479761" y="381297"/>
                  </a:lnTo>
                  <a:lnTo>
                    <a:pt x="6479761" y="70842"/>
                  </a:lnTo>
                  <a:lnTo>
                    <a:pt x="6383319" y="70842"/>
                  </a:lnTo>
                  <a:lnTo>
                    <a:pt x="6381335" y="70842"/>
                  </a:lnTo>
                  <a:lnTo>
                    <a:pt x="6379650" y="70246"/>
                  </a:lnTo>
                  <a:lnTo>
                    <a:pt x="6371713" y="44747"/>
                  </a:lnTo>
                  <a:lnTo>
                    <a:pt x="6371713" y="38993"/>
                  </a:lnTo>
                  <a:lnTo>
                    <a:pt x="6371713" y="33040"/>
                  </a:lnTo>
                  <a:lnTo>
                    <a:pt x="6381335" y="6846"/>
                  </a:lnTo>
                  <a:lnTo>
                    <a:pt x="6383319" y="6846"/>
                  </a:lnTo>
                  <a:close/>
                </a:path>
                <a:path w="7606030" h="399414">
                  <a:moveTo>
                    <a:pt x="5537371" y="6846"/>
                  </a:moveTo>
                  <a:lnTo>
                    <a:pt x="5588566" y="6846"/>
                  </a:lnTo>
                  <a:lnTo>
                    <a:pt x="5597694" y="6846"/>
                  </a:lnTo>
                  <a:lnTo>
                    <a:pt x="5605534" y="7590"/>
                  </a:lnTo>
                  <a:lnTo>
                    <a:pt x="5612081" y="9078"/>
                  </a:lnTo>
                  <a:lnTo>
                    <a:pt x="5618631" y="10566"/>
                  </a:lnTo>
                  <a:lnTo>
                    <a:pt x="5624285" y="13047"/>
                  </a:lnTo>
                  <a:lnTo>
                    <a:pt x="5649288" y="51196"/>
                  </a:lnTo>
                  <a:lnTo>
                    <a:pt x="5732632" y="280689"/>
                  </a:lnTo>
                  <a:lnTo>
                    <a:pt x="5733824" y="280689"/>
                  </a:lnTo>
                  <a:lnTo>
                    <a:pt x="5820144" y="51792"/>
                  </a:lnTo>
                  <a:lnTo>
                    <a:pt x="5822722" y="43457"/>
                  </a:lnTo>
                  <a:lnTo>
                    <a:pt x="5825551" y="36413"/>
                  </a:lnTo>
                  <a:lnTo>
                    <a:pt x="5828626" y="30658"/>
                  </a:lnTo>
                  <a:lnTo>
                    <a:pt x="5831702" y="24903"/>
                  </a:lnTo>
                  <a:lnTo>
                    <a:pt x="5835274" y="20240"/>
                  </a:lnTo>
                  <a:lnTo>
                    <a:pt x="5839343" y="16668"/>
                  </a:lnTo>
                  <a:lnTo>
                    <a:pt x="5843409" y="13096"/>
                  </a:lnTo>
                  <a:lnTo>
                    <a:pt x="5848222" y="10566"/>
                  </a:lnTo>
                  <a:lnTo>
                    <a:pt x="5853778" y="9078"/>
                  </a:lnTo>
                  <a:lnTo>
                    <a:pt x="5859335" y="7590"/>
                  </a:lnTo>
                  <a:lnTo>
                    <a:pt x="5865784" y="6846"/>
                  </a:lnTo>
                  <a:lnTo>
                    <a:pt x="5873127" y="6846"/>
                  </a:lnTo>
                  <a:lnTo>
                    <a:pt x="5925812" y="6846"/>
                  </a:lnTo>
                  <a:lnTo>
                    <a:pt x="5931170" y="6846"/>
                  </a:lnTo>
                  <a:lnTo>
                    <a:pt x="5935782" y="7540"/>
                  </a:lnTo>
                  <a:lnTo>
                    <a:pt x="5956767" y="33139"/>
                  </a:lnTo>
                  <a:lnTo>
                    <a:pt x="5956767" y="38099"/>
                  </a:lnTo>
                  <a:lnTo>
                    <a:pt x="5956767" y="381297"/>
                  </a:lnTo>
                  <a:lnTo>
                    <a:pt x="5956767" y="383282"/>
                  </a:lnTo>
                  <a:lnTo>
                    <a:pt x="5956221" y="385068"/>
                  </a:lnTo>
                  <a:lnTo>
                    <a:pt x="5955130" y="386655"/>
                  </a:lnTo>
                  <a:lnTo>
                    <a:pt x="5954039" y="388243"/>
                  </a:lnTo>
                  <a:lnTo>
                    <a:pt x="5937717" y="392906"/>
                  </a:lnTo>
                  <a:lnTo>
                    <a:pt x="5932956" y="393501"/>
                  </a:lnTo>
                  <a:lnTo>
                    <a:pt x="5926903" y="393799"/>
                  </a:lnTo>
                  <a:lnTo>
                    <a:pt x="5919560" y="393799"/>
                  </a:lnTo>
                  <a:lnTo>
                    <a:pt x="5912416" y="393799"/>
                  </a:lnTo>
                  <a:lnTo>
                    <a:pt x="5906463" y="393501"/>
                  </a:lnTo>
                  <a:lnTo>
                    <a:pt x="5901702" y="392906"/>
                  </a:lnTo>
                  <a:lnTo>
                    <a:pt x="5896938" y="392310"/>
                  </a:lnTo>
                  <a:lnTo>
                    <a:pt x="5893167" y="391517"/>
                  </a:lnTo>
                  <a:lnTo>
                    <a:pt x="5890391" y="390525"/>
                  </a:lnTo>
                  <a:lnTo>
                    <a:pt x="5887611" y="389532"/>
                  </a:lnTo>
                  <a:lnTo>
                    <a:pt x="5885627" y="388243"/>
                  </a:lnTo>
                  <a:lnTo>
                    <a:pt x="5884438" y="386655"/>
                  </a:lnTo>
                  <a:lnTo>
                    <a:pt x="5883246" y="385068"/>
                  </a:lnTo>
                  <a:lnTo>
                    <a:pt x="5882652" y="383282"/>
                  </a:lnTo>
                  <a:lnTo>
                    <a:pt x="5882652" y="381297"/>
                  </a:lnTo>
                  <a:lnTo>
                    <a:pt x="5882652" y="67865"/>
                  </a:lnTo>
                  <a:lnTo>
                    <a:pt x="5882054" y="67865"/>
                  </a:lnTo>
                  <a:lnTo>
                    <a:pt x="5770434" y="381000"/>
                  </a:lnTo>
                  <a:lnTo>
                    <a:pt x="5769641" y="383579"/>
                  </a:lnTo>
                  <a:lnTo>
                    <a:pt x="5768352" y="385712"/>
                  </a:lnTo>
                  <a:lnTo>
                    <a:pt x="5736997" y="393799"/>
                  </a:lnTo>
                  <a:lnTo>
                    <a:pt x="5730252" y="393799"/>
                  </a:lnTo>
                  <a:lnTo>
                    <a:pt x="5723504" y="393799"/>
                  </a:lnTo>
                  <a:lnTo>
                    <a:pt x="5717749" y="393551"/>
                  </a:lnTo>
                  <a:lnTo>
                    <a:pt x="5712988" y="393055"/>
                  </a:lnTo>
                  <a:lnTo>
                    <a:pt x="5708224" y="392559"/>
                  </a:lnTo>
                  <a:lnTo>
                    <a:pt x="5704304" y="391765"/>
                  </a:lnTo>
                  <a:lnTo>
                    <a:pt x="5701229" y="390673"/>
                  </a:lnTo>
                  <a:lnTo>
                    <a:pt x="5698153" y="389582"/>
                  </a:lnTo>
                  <a:lnTo>
                    <a:pt x="5695724" y="388243"/>
                  </a:lnTo>
                  <a:lnTo>
                    <a:pt x="5693938" y="386655"/>
                  </a:lnTo>
                  <a:lnTo>
                    <a:pt x="5692152" y="385068"/>
                  </a:lnTo>
                  <a:lnTo>
                    <a:pt x="5690960" y="383182"/>
                  </a:lnTo>
                  <a:lnTo>
                    <a:pt x="5690366" y="381000"/>
                  </a:lnTo>
                  <a:lnTo>
                    <a:pt x="5582613" y="67865"/>
                  </a:lnTo>
                  <a:lnTo>
                    <a:pt x="5582019" y="67865"/>
                  </a:lnTo>
                  <a:lnTo>
                    <a:pt x="5582019" y="381297"/>
                  </a:lnTo>
                  <a:lnTo>
                    <a:pt x="5582019" y="383282"/>
                  </a:lnTo>
                  <a:lnTo>
                    <a:pt x="5581473" y="385068"/>
                  </a:lnTo>
                  <a:lnTo>
                    <a:pt x="5580382" y="386655"/>
                  </a:lnTo>
                  <a:lnTo>
                    <a:pt x="5579291" y="388243"/>
                  </a:lnTo>
                  <a:lnTo>
                    <a:pt x="5552154" y="393799"/>
                  </a:lnTo>
                  <a:lnTo>
                    <a:pt x="5544812" y="393799"/>
                  </a:lnTo>
                  <a:lnTo>
                    <a:pt x="5537667" y="393799"/>
                  </a:lnTo>
                  <a:lnTo>
                    <a:pt x="5531714" y="393501"/>
                  </a:lnTo>
                  <a:lnTo>
                    <a:pt x="5526953" y="392906"/>
                  </a:lnTo>
                  <a:lnTo>
                    <a:pt x="5522189" y="392310"/>
                  </a:lnTo>
                  <a:lnTo>
                    <a:pt x="5509540" y="386655"/>
                  </a:lnTo>
                  <a:lnTo>
                    <a:pt x="5508449" y="385068"/>
                  </a:lnTo>
                  <a:lnTo>
                    <a:pt x="5507903" y="383282"/>
                  </a:lnTo>
                  <a:lnTo>
                    <a:pt x="5507903" y="381297"/>
                  </a:lnTo>
                  <a:lnTo>
                    <a:pt x="5507903" y="38099"/>
                  </a:lnTo>
                  <a:lnTo>
                    <a:pt x="5507903" y="27979"/>
                  </a:lnTo>
                  <a:lnTo>
                    <a:pt x="5510579" y="20240"/>
                  </a:lnTo>
                  <a:lnTo>
                    <a:pt x="5515938" y="14882"/>
                  </a:lnTo>
                  <a:lnTo>
                    <a:pt x="5521296" y="9524"/>
                  </a:lnTo>
                  <a:lnTo>
                    <a:pt x="5528441" y="6846"/>
                  </a:lnTo>
                  <a:lnTo>
                    <a:pt x="5537371" y="6846"/>
                  </a:lnTo>
                  <a:close/>
                </a:path>
                <a:path w="7606030" h="399414">
                  <a:moveTo>
                    <a:pt x="5189744" y="6846"/>
                  </a:moveTo>
                  <a:lnTo>
                    <a:pt x="5289459" y="6846"/>
                  </a:lnTo>
                  <a:lnTo>
                    <a:pt x="5299579" y="6846"/>
                  </a:lnTo>
                  <a:lnTo>
                    <a:pt x="5307912" y="7044"/>
                  </a:lnTo>
                  <a:lnTo>
                    <a:pt x="5354384" y="13394"/>
                  </a:lnTo>
                  <a:lnTo>
                    <a:pt x="5391331" y="29505"/>
                  </a:lnTo>
                  <a:lnTo>
                    <a:pt x="5421682" y="63326"/>
                  </a:lnTo>
                  <a:lnTo>
                    <a:pt x="5431906" y="101379"/>
                  </a:lnTo>
                  <a:lnTo>
                    <a:pt x="5432334" y="112514"/>
                  </a:lnTo>
                  <a:lnTo>
                    <a:pt x="5432027" y="121974"/>
                  </a:lnTo>
                  <a:lnTo>
                    <a:pt x="5421357" y="162855"/>
                  </a:lnTo>
                  <a:lnTo>
                    <a:pt x="5396186" y="193123"/>
                  </a:lnTo>
                  <a:lnTo>
                    <a:pt x="5357622" y="212824"/>
                  </a:lnTo>
                  <a:lnTo>
                    <a:pt x="5363376" y="215602"/>
                  </a:lnTo>
                  <a:lnTo>
                    <a:pt x="5392594" y="243036"/>
                  </a:lnTo>
                  <a:lnTo>
                    <a:pt x="5412391" y="281285"/>
                  </a:lnTo>
                  <a:lnTo>
                    <a:pt x="5444834" y="357187"/>
                  </a:lnTo>
                  <a:lnTo>
                    <a:pt x="5447812" y="364728"/>
                  </a:lnTo>
                  <a:lnTo>
                    <a:pt x="5449796" y="370234"/>
                  </a:lnTo>
                  <a:lnTo>
                    <a:pt x="5450787" y="373707"/>
                  </a:lnTo>
                  <a:lnTo>
                    <a:pt x="5451781" y="377180"/>
                  </a:lnTo>
                  <a:lnTo>
                    <a:pt x="5452277" y="379908"/>
                  </a:lnTo>
                  <a:lnTo>
                    <a:pt x="5452277" y="381893"/>
                  </a:lnTo>
                  <a:lnTo>
                    <a:pt x="5452277" y="384075"/>
                  </a:lnTo>
                  <a:lnTo>
                    <a:pt x="5445428" y="391120"/>
                  </a:lnTo>
                  <a:lnTo>
                    <a:pt x="5442454" y="392112"/>
                  </a:lnTo>
                  <a:lnTo>
                    <a:pt x="5438086" y="392807"/>
                  </a:lnTo>
                  <a:lnTo>
                    <a:pt x="5432334" y="393203"/>
                  </a:lnTo>
                  <a:lnTo>
                    <a:pt x="5426577" y="393600"/>
                  </a:lnTo>
                  <a:lnTo>
                    <a:pt x="5418740" y="393799"/>
                  </a:lnTo>
                  <a:lnTo>
                    <a:pt x="5408819" y="393799"/>
                  </a:lnTo>
                  <a:lnTo>
                    <a:pt x="5400483" y="393799"/>
                  </a:lnTo>
                  <a:lnTo>
                    <a:pt x="5393835" y="393600"/>
                  </a:lnTo>
                  <a:lnTo>
                    <a:pt x="5388876" y="393203"/>
                  </a:lnTo>
                  <a:lnTo>
                    <a:pt x="5383914" y="392807"/>
                  </a:lnTo>
                  <a:lnTo>
                    <a:pt x="5368040" y="380702"/>
                  </a:lnTo>
                  <a:lnTo>
                    <a:pt x="5333512" y="294679"/>
                  </a:lnTo>
                  <a:lnTo>
                    <a:pt x="5312923" y="254942"/>
                  </a:lnTo>
                  <a:lnTo>
                    <a:pt x="5277551" y="234553"/>
                  </a:lnTo>
                  <a:lnTo>
                    <a:pt x="5269218" y="234553"/>
                  </a:lnTo>
                  <a:lnTo>
                    <a:pt x="5244809" y="234553"/>
                  </a:lnTo>
                  <a:lnTo>
                    <a:pt x="5244809" y="381297"/>
                  </a:lnTo>
                  <a:lnTo>
                    <a:pt x="5244809" y="383282"/>
                  </a:lnTo>
                  <a:lnTo>
                    <a:pt x="5244163" y="385068"/>
                  </a:lnTo>
                  <a:lnTo>
                    <a:pt x="5242874" y="386655"/>
                  </a:lnTo>
                  <a:lnTo>
                    <a:pt x="5241584" y="388243"/>
                  </a:lnTo>
                  <a:lnTo>
                    <a:pt x="5239451" y="389532"/>
                  </a:lnTo>
                  <a:lnTo>
                    <a:pt x="5236476" y="390525"/>
                  </a:lnTo>
                  <a:lnTo>
                    <a:pt x="5233498" y="391517"/>
                  </a:lnTo>
                  <a:lnTo>
                    <a:pt x="5229530" y="392310"/>
                  </a:lnTo>
                  <a:lnTo>
                    <a:pt x="5224567" y="392906"/>
                  </a:lnTo>
                  <a:lnTo>
                    <a:pt x="5219608" y="393501"/>
                  </a:lnTo>
                  <a:lnTo>
                    <a:pt x="5213259" y="393799"/>
                  </a:lnTo>
                  <a:lnTo>
                    <a:pt x="5205517" y="393799"/>
                  </a:lnTo>
                  <a:lnTo>
                    <a:pt x="5197977" y="393799"/>
                  </a:lnTo>
                  <a:lnTo>
                    <a:pt x="5166527" y="383282"/>
                  </a:lnTo>
                  <a:lnTo>
                    <a:pt x="5166527" y="381297"/>
                  </a:lnTo>
                  <a:lnTo>
                    <a:pt x="5166527" y="31551"/>
                  </a:lnTo>
                  <a:lnTo>
                    <a:pt x="5166527" y="22820"/>
                  </a:lnTo>
                  <a:lnTo>
                    <a:pt x="5168758" y="16519"/>
                  </a:lnTo>
                  <a:lnTo>
                    <a:pt x="5173224" y="12650"/>
                  </a:lnTo>
                  <a:lnTo>
                    <a:pt x="5177689" y="8780"/>
                  </a:lnTo>
                  <a:lnTo>
                    <a:pt x="5183194" y="6846"/>
                  </a:lnTo>
                  <a:lnTo>
                    <a:pt x="5189744" y="6846"/>
                  </a:lnTo>
                  <a:close/>
                </a:path>
                <a:path w="7606030" h="399414">
                  <a:moveTo>
                    <a:pt x="4497848" y="6846"/>
                  </a:moveTo>
                  <a:lnTo>
                    <a:pt x="4679119" y="6846"/>
                  </a:lnTo>
                  <a:lnTo>
                    <a:pt x="4680905" y="6846"/>
                  </a:lnTo>
                  <a:lnTo>
                    <a:pt x="4682493" y="7392"/>
                  </a:lnTo>
                  <a:lnTo>
                    <a:pt x="4683883" y="8483"/>
                  </a:lnTo>
                  <a:lnTo>
                    <a:pt x="4685269" y="9574"/>
                  </a:lnTo>
                  <a:lnTo>
                    <a:pt x="4686510" y="11360"/>
                  </a:lnTo>
                  <a:lnTo>
                    <a:pt x="4687601" y="13840"/>
                  </a:lnTo>
                  <a:lnTo>
                    <a:pt x="4688692" y="16321"/>
                  </a:lnTo>
                  <a:lnTo>
                    <a:pt x="4689488" y="19645"/>
                  </a:lnTo>
                  <a:lnTo>
                    <a:pt x="4689985" y="23812"/>
                  </a:lnTo>
                  <a:lnTo>
                    <a:pt x="4690479" y="27979"/>
                  </a:lnTo>
                  <a:lnTo>
                    <a:pt x="4690728" y="33040"/>
                  </a:lnTo>
                  <a:lnTo>
                    <a:pt x="4690728" y="38993"/>
                  </a:lnTo>
                  <a:lnTo>
                    <a:pt x="4690728" y="44946"/>
                  </a:lnTo>
                  <a:lnTo>
                    <a:pt x="4680905" y="70842"/>
                  </a:lnTo>
                  <a:lnTo>
                    <a:pt x="4679119" y="70842"/>
                  </a:lnTo>
                  <a:lnTo>
                    <a:pt x="4553212" y="70842"/>
                  </a:lnTo>
                  <a:lnTo>
                    <a:pt x="4553212" y="174426"/>
                  </a:lnTo>
                  <a:lnTo>
                    <a:pt x="4671380" y="174426"/>
                  </a:lnTo>
                  <a:lnTo>
                    <a:pt x="4673166" y="174426"/>
                  </a:lnTo>
                  <a:lnTo>
                    <a:pt x="4682990" y="199429"/>
                  </a:lnTo>
                  <a:lnTo>
                    <a:pt x="4682990" y="205382"/>
                  </a:lnTo>
                  <a:lnTo>
                    <a:pt x="4682990" y="211336"/>
                  </a:lnTo>
                  <a:lnTo>
                    <a:pt x="4679862" y="230088"/>
                  </a:lnTo>
                  <a:lnTo>
                    <a:pt x="4678771" y="232668"/>
                  </a:lnTo>
                  <a:lnTo>
                    <a:pt x="4677531" y="234503"/>
                  </a:lnTo>
                  <a:lnTo>
                    <a:pt x="4676144" y="235594"/>
                  </a:lnTo>
                  <a:lnTo>
                    <a:pt x="4674754" y="236686"/>
                  </a:lnTo>
                  <a:lnTo>
                    <a:pt x="4673166" y="237232"/>
                  </a:lnTo>
                  <a:lnTo>
                    <a:pt x="4671380" y="237232"/>
                  </a:lnTo>
                  <a:lnTo>
                    <a:pt x="4553212" y="237232"/>
                  </a:lnTo>
                  <a:lnTo>
                    <a:pt x="4553212" y="380702"/>
                  </a:lnTo>
                  <a:lnTo>
                    <a:pt x="4553212" y="382885"/>
                  </a:lnTo>
                  <a:lnTo>
                    <a:pt x="4552614" y="384770"/>
                  </a:lnTo>
                  <a:lnTo>
                    <a:pt x="4551426" y="386357"/>
                  </a:lnTo>
                  <a:lnTo>
                    <a:pt x="4550234" y="387945"/>
                  </a:lnTo>
                  <a:lnTo>
                    <a:pt x="4548100" y="389284"/>
                  </a:lnTo>
                  <a:lnTo>
                    <a:pt x="4545025" y="390376"/>
                  </a:lnTo>
                  <a:lnTo>
                    <a:pt x="4541949" y="391467"/>
                  </a:lnTo>
                  <a:lnTo>
                    <a:pt x="4537932" y="392310"/>
                  </a:lnTo>
                  <a:lnTo>
                    <a:pt x="4532970" y="392906"/>
                  </a:lnTo>
                  <a:lnTo>
                    <a:pt x="4528008" y="393501"/>
                  </a:lnTo>
                  <a:lnTo>
                    <a:pt x="4521659" y="393799"/>
                  </a:lnTo>
                  <a:lnTo>
                    <a:pt x="4513920" y="393799"/>
                  </a:lnTo>
                  <a:lnTo>
                    <a:pt x="4506379" y="393799"/>
                  </a:lnTo>
                  <a:lnTo>
                    <a:pt x="4482965" y="390376"/>
                  </a:lnTo>
                  <a:lnTo>
                    <a:pt x="4479987" y="389284"/>
                  </a:lnTo>
                  <a:lnTo>
                    <a:pt x="4477853" y="387945"/>
                  </a:lnTo>
                  <a:lnTo>
                    <a:pt x="4476564" y="386357"/>
                  </a:lnTo>
                  <a:lnTo>
                    <a:pt x="4475274" y="384770"/>
                  </a:lnTo>
                  <a:lnTo>
                    <a:pt x="4474628" y="382885"/>
                  </a:lnTo>
                  <a:lnTo>
                    <a:pt x="4474628" y="380702"/>
                  </a:lnTo>
                  <a:lnTo>
                    <a:pt x="4474628" y="31551"/>
                  </a:lnTo>
                  <a:lnTo>
                    <a:pt x="4474628" y="22820"/>
                  </a:lnTo>
                  <a:lnTo>
                    <a:pt x="4476863" y="16519"/>
                  </a:lnTo>
                  <a:lnTo>
                    <a:pt x="4481328" y="12650"/>
                  </a:lnTo>
                  <a:lnTo>
                    <a:pt x="4485790" y="8780"/>
                  </a:lnTo>
                  <a:lnTo>
                    <a:pt x="4491298" y="6846"/>
                  </a:lnTo>
                  <a:lnTo>
                    <a:pt x="4497848" y="6846"/>
                  </a:lnTo>
                  <a:close/>
                </a:path>
                <a:path w="7606030" h="399414">
                  <a:moveTo>
                    <a:pt x="2652569" y="6846"/>
                  </a:moveTo>
                  <a:lnTo>
                    <a:pt x="2924031" y="6846"/>
                  </a:lnTo>
                  <a:lnTo>
                    <a:pt x="2925817" y="6846"/>
                  </a:lnTo>
                  <a:lnTo>
                    <a:pt x="2927454" y="7392"/>
                  </a:lnTo>
                  <a:lnTo>
                    <a:pt x="2928942" y="8483"/>
                  </a:lnTo>
                  <a:lnTo>
                    <a:pt x="2930431" y="9574"/>
                  </a:lnTo>
                  <a:lnTo>
                    <a:pt x="2931671" y="11360"/>
                  </a:lnTo>
                  <a:lnTo>
                    <a:pt x="2935640" y="33040"/>
                  </a:lnTo>
                  <a:lnTo>
                    <a:pt x="2935640" y="38993"/>
                  </a:lnTo>
                  <a:lnTo>
                    <a:pt x="2935640" y="44747"/>
                  </a:lnTo>
                  <a:lnTo>
                    <a:pt x="2928942" y="69056"/>
                  </a:lnTo>
                  <a:lnTo>
                    <a:pt x="2927454" y="70246"/>
                  </a:lnTo>
                  <a:lnTo>
                    <a:pt x="2925817" y="70842"/>
                  </a:lnTo>
                  <a:lnTo>
                    <a:pt x="2924031" y="70842"/>
                  </a:lnTo>
                  <a:lnTo>
                    <a:pt x="2827591" y="70842"/>
                  </a:lnTo>
                  <a:lnTo>
                    <a:pt x="2827591" y="381297"/>
                  </a:lnTo>
                  <a:lnTo>
                    <a:pt x="2827591" y="383282"/>
                  </a:lnTo>
                  <a:lnTo>
                    <a:pt x="2826946" y="385068"/>
                  </a:lnTo>
                  <a:lnTo>
                    <a:pt x="2825656" y="386655"/>
                  </a:lnTo>
                  <a:lnTo>
                    <a:pt x="2824366" y="388243"/>
                  </a:lnTo>
                  <a:lnTo>
                    <a:pt x="2822233" y="389532"/>
                  </a:lnTo>
                  <a:lnTo>
                    <a:pt x="2819256" y="390525"/>
                  </a:lnTo>
                  <a:lnTo>
                    <a:pt x="2816280" y="391517"/>
                  </a:lnTo>
                  <a:lnTo>
                    <a:pt x="2812261" y="392310"/>
                  </a:lnTo>
                  <a:lnTo>
                    <a:pt x="2807201" y="392906"/>
                  </a:lnTo>
                  <a:lnTo>
                    <a:pt x="2802141" y="393501"/>
                  </a:lnTo>
                  <a:lnTo>
                    <a:pt x="2795841" y="393799"/>
                  </a:lnTo>
                  <a:lnTo>
                    <a:pt x="2788300" y="393799"/>
                  </a:lnTo>
                  <a:lnTo>
                    <a:pt x="2780759" y="393799"/>
                  </a:lnTo>
                  <a:lnTo>
                    <a:pt x="2757344" y="390525"/>
                  </a:lnTo>
                  <a:lnTo>
                    <a:pt x="2754367" y="389532"/>
                  </a:lnTo>
                  <a:lnTo>
                    <a:pt x="2752234" y="388243"/>
                  </a:lnTo>
                  <a:lnTo>
                    <a:pt x="2750944" y="386655"/>
                  </a:lnTo>
                  <a:lnTo>
                    <a:pt x="2749654" y="385068"/>
                  </a:lnTo>
                  <a:lnTo>
                    <a:pt x="2749010" y="383282"/>
                  </a:lnTo>
                  <a:lnTo>
                    <a:pt x="2749010" y="381297"/>
                  </a:lnTo>
                  <a:lnTo>
                    <a:pt x="2749010" y="70842"/>
                  </a:lnTo>
                  <a:lnTo>
                    <a:pt x="2652569" y="70842"/>
                  </a:lnTo>
                  <a:lnTo>
                    <a:pt x="2650584" y="70842"/>
                  </a:lnTo>
                  <a:lnTo>
                    <a:pt x="2648898" y="70246"/>
                  </a:lnTo>
                  <a:lnTo>
                    <a:pt x="2647509" y="69056"/>
                  </a:lnTo>
                  <a:lnTo>
                    <a:pt x="2646119" y="67865"/>
                  </a:lnTo>
                  <a:lnTo>
                    <a:pt x="2644929" y="66030"/>
                  </a:lnTo>
                  <a:lnTo>
                    <a:pt x="2643937" y="63549"/>
                  </a:lnTo>
                  <a:lnTo>
                    <a:pt x="2642945" y="61069"/>
                  </a:lnTo>
                  <a:lnTo>
                    <a:pt x="2642200" y="57794"/>
                  </a:lnTo>
                  <a:lnTo>
                    <a:pt x="2641704" y="53727"/>
                  </a:lnTo>
                  <a:lnTo>
                    <a:pt x="2641208" y="49658"/>
                  </a:lnTo>
                  <a:lnTo>
                    <a:pt x="2640960" y="44747"/>
                  </a:lnTo>
                  <a:lnTo>
                    <a:pt x="2640960" y="38993"/>
                  </a:lnTo>
                  <a:lnTo>
                    <a:pt x="2640960" y="33040"/>
                  </a:lnTo>
                  <a:lnTo>
                    <a:pt x="2641208" y="27979"/>
                  </a:lnTo>
                  <a:lnTo>
                    <a:pt x="2641704" y="23812"/>
                  </a:lnTo>
                  <a:lnTo>
                    <a:pt x="2642200" y="19645"/>
                  </a:lnTo>
                  <a:lnTo>
                    <a:pt x="2642945" y="16321"/>
                  </a:lnTo>
                  <a:lnTo>
                    <a:pt x="2643937" y="13840"/>
                  </a:lnTo>
                  <a:lnTo>
                    <a:pt x="2644929" y="11360"/>
                  </a:lnTo>
                  <a:lnTo>
                    <a:pt x="2646119" y="9574"/>
                  </a:lnTo>
                  <a:lnTo>
                    <a:pt x="2647509" y="8483"/>
                  </a:lnTo>
                  <a:lnTo>
                    <a:pt x="2648898" y="7392"/>
                  </a:lnTo>
                  <a:lnTo>
                    <a:pt x="2650584" y="6846"/>
                  </a:lnTo>
                  <a:lnTo>
                    <a:pt x="2652569" y="6846"/>
                  </a:lnTo>
                  <a:close/>
                </a:path>
                <a:path w="7606030" h="399414">
                  <a:moveTo>
                    <a:pt x="2004583" y="6846"/>
                  </a:moveTo>
                  <a:lnTo>
                    <a:pt x="2196869" y="6846"/>
                  </a:lnTo>
                  <a:lnTo>
                    <a:pt x="2198655" y="6846"/>
                  </a:lnTo>
                  <a:lnTo>
                    <a:pt x="2200242" y="7342"/>
                  </a:lnTo>
                  <a:lnTo>
                    <a:pt x="2201631" y="8334"/>
                  </a:lnTo>
                  <a:lnTo>
                    <a:pt x="2203020" y="9326"/>
                  </a:lnTo>
                  <a:lnTo>
                    <a:pt x="2204211" y="11063"/>
                  </a:lnTo>
                  <a:lnTo>
                    <a:pt x="2205203" y="13543"/>
                  </a:lnTo>
                  <a:lnTo>
                    <a:pt x="2206196" y="16023"/>
                  </a:lnTo>
                  <a:lnTo>
                    <a:pt x="2206940" y="19198"/>
                  </a:lnTo>
                  <a:lnTo>
                    <a:pt x="2207436" y="23068"/>
                  </a:lnTo>
                  <a:lnTo>
                    <a:pt x="2207932" y="26937"/>
                  </a:lnTo>
                  <a:lnTo>
                    <a:pt x="2208180" y="31849"/>
                  </a:lnTo>
                  <a:lnTo>
                    <a:pt x="2208180" y="37802"/>
                  </a:lnTo>
                  <a:lnTo>
                    <a:pt x="2208180" y="43358"/>
                  </a:lnTo>
                  <a:lnTo>
                    <a:pt x="2205203" y="61317"/>
                  </a:lnTo>
                  <a:lnTo>
                    <a:pt x="2204211" y="63698"/>
                  </a:lnTo>
                  <a:lnTo>
                    <a:pt x="2203020" y="65434"/>
                  </a:lnTo>
                  <a:lnTo>
                    <a:pt x="2201631" y="66526"/>
                  </a:lnTo>
                  <a:lnTo>
                    <a:pt x="2200242" y="67617"/>
                  </a:lnTo>
                  <a:lnTo>
                    <a:pt x="2198655" y="68163"/>
                  </a:lnTo>
                  <a:lnTo>
                    <a:pt x="2196869" y="68163"/>
                  </a:lnTo>
                  <a:lnTo>
                    <a:pt x="2059352" y="68163"/>
                  </a:lnTo>
                  <a:lnTo>
                    <a:pt x="2059352" y="162222"/>
                  </a:lnTo>
                  <a:lnTo>
                    <a:pt x="2175735" y="162222"/>
                  </a:lnTo>
                  <a:lnTo>
                    <a:pt x="2177521" y="162222"/>
                  </a:lnTo>
                  <a:lnTo>
                    <a:pt x="2179159" y="162768"/>
                  </a:lnTo>
                  <a:lnTo>
                    <a:pt x="2180647" y="163859"/>
                  </a:lnTo>
                  <a:lnTo>
                    <a:pt x="2182135" y="164951"/>
                  </a:lnTo>
                  <a:lnTo>
                    <a:pt x="2187344" y="186729"/>
                  </a:lnTo>
                  <a:lnTo>
                    <a:pt x="2187344" y="192286"/>
                  </a:lnTo>
                  <a:lnTo>
                    <a:pt x="2187344" y="198040"/>
                  </a:lnTo>
                  <a:lnTo>
                    <a:pt x="2180647" y="220563"/>
                  </a:lnTo>
                  <a:lnTo>
                    <a:pt x="2179159" y="221555"/>
                  </a:lnTo>
                  <a:lnTo>
                    <a:pt x="2177521" y="222051"/>
                  </a:lnTo>
                  <a:lnTo>
                    <a:pt x="2175735" y="222051"/>
                  </a:lnTo>
                  <a:lnTo>
                    <a:pt x="2059352" y="222051"/>
                  </a:lnTo>
                  <a:lnTo>
                    <a:pt x="2059352" y="330696"/>
                  </a:lnTo>
                  <a:lnTo>
                    <a:pt x="2198059" y="330696"/>
                  </a:lnTo>
                  <a:lnTo>
                    <a:pt x="2199846" y="330696"/>
                  </a:lnTo>
                  <a:lnTo>
                    <a:pt x="2201483" y="331241"/>
                  </a:lnTo>
                  <a:lnTo>
                    <a:pt x="2202971" y="332333"/>
                  </a:lnTo>
                  <a:lnTo>
                    <a:pt x="2204459" y="333424"/>
                  </a:lnTo>
                  <a:lnTo>
                    <a:pt x="2205700" y="335160"/>
                  </a:lnTo>
                  <a:lnTo>
                    <a:pt x="2206692" y="337542"/>
                  </a:lnTo>
                  <a:lnTo>
                    <a:pt x="2207684" y="339923"/>
                  </a:lnTo>
                  <a:lnTo>
                    <a:pt x="2208428" y="343048"/>
                  </a:lnTo>
                  <a:lnTo>
                    <a:pt x="2208924" y="346918"/>
                  </a:lnTo>
                  <a:lnTo>
                    <a:pt x="2209420" y="350787"/>
                  </a:lnTo>
                  <a:lnTo>
                    <a:pt x="2209668" y="355600"/>
                  </a:lnTo>
                  <a:lnTo>
                    <a:pt x="2209668" y="361354"/>
                  </a:lnTo>
                  <a:lnTo>
                    <a:pt x="2209668" y="367109"/>
                  </a:lnTo>
                  <a:lnTo>
                    <a:pt x="2209420" y="371921"/>
                  </a:lnTo>
                  <a:lnTo>
                    <a:pt x="2208924" y="375791"/>
                  </a:lnTo>
                  <a:lnTo>
                    <a:pt x="2208428" y="379660"/>
                  </a:lnTo>
                  <a:lnTo>
                    <a:pt x="2207684" y="382785"/>
                  </a:lnTo>
                  <a:lnTo>
                    <a:pt x="2206692" y="385167"/>
                  </a:lnTo>
                  <a:lnTo>
                    <a:pt x="2205700" y="387548"/>
                  </a:lnTo>
                  <a:lnTo>
                    <a:pt x="2204459" y="389284"/>
                  </a:lnTo>
                  <a:lnTo>
                    <a:pt x="2202971" y="390376"/>
                  </a:lnTo>
                  <a:lnTo>
                    <a:pt x="2201483" y="391467"/>
                  </a:lnTo>
                  <a:lnTo>
                    <a:pt x="2199846" y="392013"/>
                  </a:lnTo>
                  <a:lnTo>
                    <a:pt x="2198059" y="392013"/>
                  </a:lnTo>
                  <a:lnTo>
                    <a:pt x="2004583" y="392013"/>
                  </a:lnTo>
                  <a:lnTo>
                    <a:pt x="1998035" y="392013"/>
                  </a:lnTo>
                  <a:lnTo>
                    <a:pt x="1992528" y="390078"/>
                  </a:lnTo>
                  <a:lnTo>
                    <a:pt x="1988063" y="386209"/>
                  </a:lnTo>
                  <a:lnTo>
                    <a:pt x="1983599" y="382339"/>
                  </a:lnTo>
                  <a:lnTo>
                    <a:pt x="1981366" y="376039"/>
                  </a:lnTo>
                  <a:lnTo>
                    <a:pt x="1981366" y="367307"/>
                  </a:lnTo>
                  <a:lnTo>
                    <a:pt x="1981366" y="31551"/>
                  </a:lnTo>
                  <a:lnTo>
                    <a:pt x="1981366" y="22820"/>
                  </a:lnTo>
                  <a:lnTo>
                    <a:pt x="1983599" y="16519"/>
                  </a:lnTo>
                  <a:lnTo>
                    <a:pt x="1988063" y="12650"/>
                  </a:lnTo>
                  <a:lnTo>
                    <a:pt x="1992528" y="8780"/>
                  </a:lnTo>
                  <a:lnTo>
                    <a:pt x="1998035" y="6846"/>
                  </a:lnTo>
                  <a:lnTo>
                    <a:pt x="2004583" y="6846"/>
                  </a:lnTo>
                  <a:close/>
                </a:path>
                <a:path w="7606030" h="399414">
                  <a:moveTo>
                    <a:pt x="1620535" y="6846"/>
                  </a:moveTo>
                  <a:lnTo>
                    <a:pt x="1719357" y="6846"/>
                  </a:lnTo>
                  <a:lnTo>
                    <a:pt x="1744128" y="7599"/>
                  </a:lnTo>
                  <a:lnTo>
                    <a:pt x="1787809" y="13627"/>
                  </a:lnTo>
                  <a:lnTo>
                    <a:pt x="1839759" y="33858"/>
                  </a:lnTo>
                  <a:lnTo>
                    <a:pt x="1878687" y="67149"/>
                  </a:lnTo>
                  <a:lnTo>
                    <a:pt x="1904499" y="113109"/>
                  </a:lnTo>
                  <a:lnTo>
                    <a:pt x="1914099" y="150688"/>
                  </a:lnTo>
                  <a:lnTo>
                    <a:pt x="1917298" y="193774"/>
                  </a:lnTo>
                  <a:lnTo>
                    <a:pt x="1916433" y="219307"/>
                  </a:lnTo>
                  <a:lnTo>
                    <a:pt x="1909513" y="264625"/>
                  </a:lnTo>
                  <a:lnTo>
                    <a:pt x="1895783" y="302372"/>
                  </a:lnTo>
                  <a:lnTo>
                    <a:pt x="1863720" y="345876"/>
                  </a:lnTo>
                  <a:lnTo>
                    <a:pt x="1818597" y="374479"/>
                  </a:lnTo>
                  <a:lnTo>
                    <a:pt x="1781353" y="385734"/>
                  </a:lnTo>
                  <a:lnTo>
                    <a:pt x="1737226" y="391315"/>
                  </a:lnTo>
                  <a:lnTo>
                    <a:pt x="1712511" y="392013"/>
                  </a:lnTo>
                  <a:lnTo>
                    <a:pt x="1620535" y="392013"/>
                  </a:lnTo>
                  <a:lnTo>
                    <a:pt x="1613987" y="392013"/>
                  </a:lnTo>
                  <a:lnTo>
                    <a:pt x="1608480" y="390078"/>
                  </a:lnTo>
                  <a:lnTo>
                    <a:pt x="1604015" y="386209"/>
                  </a:lnTo>
                  <a:lnTo>
                    <a:pt x="1599551" y="382339"/>
                  </a:lnTo>
                  <a:lnTo>
                    <a:pt x="1597318" y="376039"/>
                  </a:lnTo>
                  <a:lnTo>
                    <a:pt x="1597318" y="367307"/>
                  </a:lnTo>
                  <a:lnTo>
                    <a:pt x="1597318" y="31551"/>
                  </a:lnTo>
                  <a:lnTo>
                    <a:pt x="1597318" y="22820"/>
                  </a:lnTo>
                  <a:lnTo>
                    <a:pt x="1599551" y="16519"/>
                  </a:lnTo>
                  <a:lnTo>
                    <a:pt x="1604015" y="12650"/>
                  </a:lnTo>
                  <a:lnTo>
                    <a:pt x="1608480" y="8780"/>
                  </a:lnTo>
                  <a:lnTo>
                    <a:pt x="1613987" y="6846"/>
                  </a:lnTo>
                  <a:lnTo>
                    <a:pt x="1620535" y="6846"/>
                  </a:lnTo>
                  <a:close/>
                </a:path>
                <a:path w="7606030" h="399414">
                  <a:moveTo>
                    <a:pt x="1178575" y="6846"/>
                  </a:moveTo>
                  <a:lnTo>
                    <a:pt x="1359848" y="6846"/>
                  </a:lnTo>
                  <a:lnTo>
                    <a:pt x="1361634" y="6846"/>
                  </a:lnTo>
                  <a:lnTo>
                    <a:pt x="1363221" y="7392"/>
                  </a:lnTo>
                  <a:lnTo>
                    <a:pt x="1364610" y="8483"/>
                  </a:lnTo>
                  <a:lnTo>
                    <a:pt x="1365999" y="9574"/>
                  </a:lnTo>
                  <a:lnTo>
                    <a:pt x="1367240" y="11360"/>
                  </a:lnTo>
                  <a:lnTo>
                    <a:pt x="1368331" y="13840"/>
                  </a:lnTo>
                  <a:lnTo>
                    <a:pt x="1369422" y="16321"/>
                  </a:lnTo>
                  <a:lnTo>
                    <a:pt x="1370216" y="19645"/>
                  </a:lnTo>
                  <a:lnTo>
                    <a:pt x="1370712" y="23812"/>
                  </a:lnTo>
                  <a:lnTo>
                    <a:pt x="1371208" y="27979"/>
                  </a:lnTo>
                  <a:lnTo>
                    <a:pt x="1371456" y="33040"/>
                  </a:lnTo>
                  <a:lnTo>
                    <a:pt x="1371456" y="38993"/>
                  </a:lnTo>
                  <a:lnTo>
                    <a:pt x="1371456" y="44946"/>
                  </a:lnTo>
                  <a:lnTo>
                    <a:pt x="1368331" y="63698"/>
                  </a:lnTo>
                  <a:lnTo>
                    <a:pt x="1367240" y="66079"/>
                  </a:lnTo>
                  <a:lnTo>
                    <a:pt x="1365999" y="67865"/>
                  </a:lnTo>
                  <a:lnTo>
                    <a:pt x="1364610" y="69056"/>
                  </a:lnTo>
                  <a:lnTo>
                    <a:pt x="1363221" y="70246"/>
                  </a:lnTo>
                  <a:lnTo>
                    <a:pt x="1361634" y="70842"/>
                  </a:lnTo>
                  <a:lnTo>
                    <a:pt x="1359848" y="70842"/>
                  </a:lnTo>
                  <a:lnTo>
                    <a:pt x="1233939" y="70842"/>
                  </a:lnTo>
                  <a:lnTo>
                    <a:pt x="1233939" y="174426"/>
                  </a:lnTo>
                  <a:lnTo>
                    <a:pt x="1352109" y="174426"/>
                  </a:lnTo>
                  <a:lnTo>
                    <a:pt x="1353895" y="174426"/>
                  </a:lnTo>
                  <a:lnTo>
                    <a:pt x="1363717" y="199429"/>
                  </a:lnTo>
                  <a:lnTo>
                    <a:pt x="1363717" y="205382"/>
                  </a:lnTo>
                  <a:lnTo>
                    <a:pt x="1363717" y="211336"/>
                  </a:lnTo>
                  <a:lnTo>
                    <a:pt x="1356871" y="235594"/>
                  </a:lnTo>
                  <a:lnTo>
                    <a:pt x="1355482" y="236686"/>
                  </a:lnTo>
                  <a:lnTo>
                    <a:pt x="1353895" y="237232"/>
                  </a:lnTo>
                  <a:lnTo>
                    <a:pt x="1352109" y="237232"/>
                  </a:lnTo>
                  <a:lnTo>
                    <a:pt x="1233939" y="237232"/>
                  </a:lnTo>
                  <a:lnTo>
                    <a:pt x="1233939" y="380702"/>
                  </a:lnTo>
                  <a:lnTo>
                    <a:pt x="1233939" y="382885"/>
                  </a:lnTo>
                  <a:lnTo>
                    <a:pt x="1233344" y="384770"/>
                  </a:lnTo>
                  <a:lnTo>
                    <a:pt x="1232153" y="386357"/>
                  </a:lnTo>
                  <a:lnTo>
                    <a:pt x="1230963" y="387945"/>
                  </a:lnTo>
                  <a:lnTo>
                    <a:pt x="1228829" y="389284"/>
                  </a:lnTo>
                  <a:lnTo>
                    <a:pt x="1202388" y="393799"/>
                  </a:lnTo>
                  <a:lnTo>
                    <a:pt x="1194649" y="393799"/>
                  </a:lnTo>
                  <a:lnTo>
                    <a:pt x="1187108" y="393799"/>
                  </a:lnTo>
                  <a:lnTo>
                    <a:pt x="1180807" y="393501"/>
                  </a:lnTo>
                  <a:lnTo>
                    <a:pt x="1175748" y="392906"/>
                  </a:lnTo>
                  <a:lnTo>
                    <a:pt x="1170687" y="392310"/>
                  </a:lnTo>
                  <a:lnTo>
                    <a:pt x="1157293" y="386357"/>
                  </a:lnTo>
                  <a:lnTo>
                    <a:pt x="1156003" y="384770"/>
                  </a:lnTo>
                  <a:lnTo>
                    <a:pt x="1155358" y="382885"/>
                  </a:lnTo>
                  <a:lnTo>
                    <a:pt x="1155358" y="380702"/>
                  </a:lnTo>
                  <a:lnTo>
                    <a:pt x="1155358" y="31551"/>
                  </a:lnTo>
                  <a:lnTo>
                    <a:pt x="1155358" y="22820"/>
                  </a:lnTo>
                  <a:lnTo>
                    <a:pt x="1157591" y="16519"/>
                  </a:lnTo>
                  <a:lnTo>
                    <a:pt x="1162055" y="12650"/>
                  </a:lnTo>
                  <a:lnTo>
                    <a:pt x="1166520" y="8780"/>
                  </a:lnTo>
                  <a:lnTo>
                    <a:pt x="1172027" y="6846"/>
                  </a:lnTo>
                  <a:lnTo>
                    <a:pt x="1178575" y="6846"/>
                  </a:lnTo>
                  <a:close/>
                </a:path>
                <a:path w="7606030" h="399414">
                  <a:moveTo>
                    <a:pt x="7571302" y="5655"/>
                  </a:moveTo>
                  <a:lnTo>
                    <a:pt x="7578050" y="5655"/>
                  </a:lnTo>
                  <a:lnTo>
                    <a:pt x="7583704" y="5903"/>
                  </a:lnTo>
                  <a:lnTo>
                    <a:pt x="7588270" y="6399"/>
                  </a:lnTo>
                  <a:lnTo>
                    <a:pt x="7592833" y="6895"/>
                  </a:lnTo>
                  <a:lnTo>
                    <a:pt x="7596356" y="7739"/>
                  </a:lnTo>
                  <a:lnTo>
                    <a:pt x="7598834" y="8929"/>
                  </a:lnTo>
                  <a:lnTo>
                    <a:pt x="7601315" y="10120"/>
                  </a:lnTo>
                  <a:lnTo>
                    <a:pt x="7603053" y="11509"/>
                  </a:lnTo>
                  <a:lnTo>
                    <a:pt x="7604043" y="13096"/>
                  </a:lnTo>
                  <a:lnTo>
                    <a:pt x="7605037" y="14684"/>
                  </a:lnTo>
                  <a:lnTo>
                    <a:pt x="7605534" y="16470"/>
                  </a:lnTo>
                  <a:lnTo>
                    <a:pt x="7605534" y="18454"/>
                  </a:lnTo>
                  <a:lnTo>
                    <a:pt x="7605534" y="364628"/>
                  </a:lnTo>
                  <a:lnTo>
                    <a:pt x="7605534" y="369193"/>
                  </a:lnTo>
                  <a:lnTo>
                    <a:pt x="7604738" y="373260"/>
                  </a:lnTo>
                  <a:lnTo>
                    <a:pt x="7579836" y="392608"/>
                  </a:lnTo>
                  <a:lnTo>
                    <a:pt x="7576066" y="392608"/>
                  </a:lnTo>
                  <a:lnTo>
                    <a:pt x="7542727" y="392608"/>
                  </a:lnTo>
                  <a:lnTo>
                    <a:pt x="7535783" y="392608"/>
                  </a:lnTo>
                  <a:lnTo>
                    <a:pt x="7529779" y="391914"/>
                  </a:lnTo>
                  <a:lnTo>
                    <a:pt x="7498375" y="368052"/>
                  </a:lnTo>
                  <a:lnTo>
                    <a:pt x="7484982" y="343793"/>
                  </a:lnTo>
                  <a:lnTo>
                    <a:pt x="7389138" y="163711"/>
                  </a:lnTo>
                  <a:lnTo>
                    <a:pt x="7372170" y="129034"/>
                  </a:lnTo>
                  <a:lnTo>
                    <a:pt x="7356692" y="92868"/>
                  </a:lnTo>
                  <a:lnTo>
                    <a:pt x="7356098" y="92868"/>
                  </a:lnTo>
                  <a:lnTo>
                    <a:pt x="7357884" y="135582"/>
                  </a:lnTo>
                  <a:lnTo>
                    <a:pt x="7358478" y="179486"/>
                  </a:lnTo>
                  <a:lnTo>
                    <a:pt x="7358478" y="381000"/>
                  </a:lnTo>
                  <a:lnTo>
                    <a:pt x="7358478" y="382984"/>
                  </a:lnTo>
                  <a:lnTo>
                    <a:pt x="7357933" y="384770"/>
                  </a:lnTo>
                  <a:lnTo>
                    <a:pt x="7356841" y="386357"/>
                  </a:lnTo>
                  <a:lnTo>
                    <a:pt x="7355750" y="387945"/>
                  </a:lnTo>
                  <a:lnTo>
                    <a:pt x="7353864" y="389284"/>
                  </a:lnTo>
                  <a:lnTo>
                    <a:pt x="7351184" y="390376"/>
                  </a:lnTo>
                  <a:lnTo>
                    <a:pt x="7348505" y="391467"/>
                  </a:lnTo>
                  <a:lnTo>
                    <a:pt x="7344884" y="392310"/>
                  </a:lnTo>
                  <a:lnTo>
                    <a:pt x="7340321" y="392906"/>
                  </a:lnTo>
                  <a:lnTo>
                    <a:pt x="7335758" y="393501"/>
                  </a:lnTo>
                  <a:lnTo>
                    <a:pt x="7329903" y="393799"/>
                  </a:lnTo>
                  <a:lnTo>
                    <a:pt x="7322759" y="393799"/>
                  </a:lnTo>
                  <a:lnTo>
                    <a:pt x="7315815" y="393799"/>
                  </a:lnTo>
                  <a:lnTo>
                    <a:pt x="7294781" y="390376"/>
                  </a:lnTo>
                  <a:lnTo>
                    <a:pt x="7292199" y="389284"/>
                  </a:lnTo>
                  <a:lnTo>
                    <a:pt x="7290413" y="387945"/>
                  </a:lnTo>
                  <a:lnTo>
                    <a:pt x="7289423" y="386357"/>
                  </a:lnTo>
                  <a:lnTo>
                    <a:pt x="7288429" y="384770"/>
                  </a:lnTo>
                  <a:lnTo>
                    <a:pt x="7287935" y="382984"/>
                  </a:lnTo>
                  <a:lnTo>
                    <a:pt x="7287935" y="381000"/>
                  </a:lnTo>
                  <a:lnTo>
                    <a:pt x="7287935" y="34825"/>
                  </a:lnTo>
                  <a:lnTo>
                    <a:pt x="7287935" y="25499"/>
                  </a:lnTo>
                  <a:lnTo>
                    <a:pt x="7290663" y="18504"/>
                  </a:lnTo>
                  <a:lnTo>
                    <a:pt x="7296119" y="13840"/>
                  </a:lnTo>
                  <a:lnTo>
                    <a:pt x="7301575" y="9177"/>
                  </a:lnTo>
                  <a:lnTo>
                    <a:pt x="7308275" y="6846"/>
                  </a:lnTo>
                  <a:lnTo>
                    <a:pt x="7316212" y="6846"/>
                  </a:lnTo>
                  <a:lnTo>
                    <a:pt x="7358180" y="6846"/>
                  </a:lnTo>
                  <a:lnTo>
                    <a:pt x="7365720" y="6846"/>
                  </a:lnTo>
                  <a:lnTo>
                    <a:pt x="7372072" y="7491"/>
                  </a:lnTo>
                  <a:lnTo>
                    <a:pt x="7377230" y="8780"/>
                  </a:lnTo>
                  <a:lnTo>
                    <a:pt x="7382390" y="10070"/>
                  </a:lnTo>
                  <a:lnTo>
                    <a:pt x="7387004" y="12203"/>
                  </a:lnTo>
                  <a:lnTo>
                    <a:pt x="7391070" y="15180"/>
                  </a:lnTo>
                  <a:lnTo>
                    <a:pt x="7395140" y="18157"/>
                  </a:lnTo>
                  <a:lnTo>
                    <a:pt x="7413543" y="47029"/>
                  </a:lnTo>
                  <a:lnTo>
                    <a:pt x="7488555" y="187821"/>
                  </a:lnTo>
                  <a:lnTo>
                    <a:pt x="7491819" y="194192"/>
                  </a:lnTo>
                  <a:lnTo>
                    <a:pt x="7495065" y="200508"/>
                  </a:lnTo>
                  <a:lnTo>
                    <a:pt x="7498293" y="206768"/>
                  </a:lnTo>
                  <a:lnTo>
                    <a:pt x="7501503" y="212973"/>
                  </a:lnTo>
                  <a:lnTo>
                    <a:pt x="7504675" y="219149"/>
                  </a:lnTo>
                  <a:lnTo>
                    <a:pt x="7522617" y="255956"/>
                  </a:lnTo>
                  <a:lnTo>
                    <a:pt x="7536475" y="285750"/>
                  </a:lnTo>
                  <a:lnTo>
                    <a:pt x="7536774" y="285750"/>
                  </a:lnTo>
                  <a:lnTo>
                    <a:pt x="7535436" y="242292"/>
                  </a:lnTo>
                  <a:lnTo>
                    <a:pt x="7534988" y="199132"/>
                  </a:lnTo>
                  <a:lnTo>
                    <a:pt x="7534988" y="18454"/>
                  </a:lnTo>
                  <a:lnTo>
                    <a:pt x="7534988" y="16470"/>
                  </a:lnTo>
                  <a:lnTo>
                    <a:pt x="7535582" y="14684"/>
                  </a:lnTo>
                  <a:lnTo>
                    <a:pt x="7536774" y="13096"/>
                  </a:lnTo>
                  <a:lnTo>
                    <a:pt x="7537966" y="11509"/>
                  </a:lnTo>
                  <a:lnTo>
                    <a:pt x="7553742" y="6399"/>
                  </a:lnTo>
                  <a:lnTo>
                    <a:pt x="7558305" y="5903"/>
                  </a:lnTo>
                  <a:lnTo>
                    <a:pt x="7564157" y="5655"/>
                  </a:lnTo>
                  <a:lnTo>
                    <a:pt x="7571302" y="5655"/>
                  </a:lnTo>
                  <a:close/>
                </a:path>
                <a:path w="7606030" h="399414">
                  <a:moveTo>
                    <a:pt x="4355662" y="5655"/>
                  </a:moveTo>
                  <a:lnTo>
                    <a:pt x="4362410" y="5655"/>
                  </a:lnTo>
                  <a:lnTo>
                    <a:pt x="4368064" y="5903"/>
                  </a:lnTo>
                  <a:lnTo>
                    <a:pt x="4372630" y="6399"/>
                  </a:lnTo>
                  <a:lnTo>
                    <a:pt x="4377193" y="6895"/>
                  </a:lnTo>
                  <a:lnTo>
                    <a:pt x="4380716" y="7739"/>
                  </a:lnTo>
                  <a:lnTo>
                    <a:pt x="4383194" y="8929"/>
                  </a:lnTo>
                  <a:lnTo>
                    <a:pt x="4385675" y="10120"/>
                  </a:lnTo>
                  <a:lnTo>
                    <a:pt x="4387413" y="11509"/>
                  </a:lnTo>
                  <a:lnTo>
                    <a:pt x="4388403" y="13096"/>
                  </a:lnTo>
                  <a:lnTo>
                    <a:pt x="4389397" y="14684"/>
                  </a:lnTo>
                  <a:lnTo>
                    <a:pt x="4389894" y="16470"/>
                  </a:lnTo>
                  <a:lnTo>
                    <a:pt x="4389894" y="18454"/>
                  </a:lnTo>
                  <a:lnTo>
                    <a:pt x="4389894" y="364628"/>
                  </a:lnTo>
                  <a:lnTo>
                    <a:pt x="4389894" y="369193"/>
                  </a:lnTo>
                  <a:lnTo>
                    <a:pt x="4389098" y="373260"/>
                  </a:lnTo>
                  <a:lnTo>
                    <a:pt x="4387510" y="376832"/>
                  </a:lnTo>
                  <a:lnTo>
                    <a:pt x="4385925" y="380404"/>
                  </a:lnTo>
                  <a:lnTo>
                    <a:pt x="4383792" y="383381"/>
                  </a:lnTo>
                  <a:lnTo>
                    <a:pt x="4381113" y="385762"/>
                  </a:lnTo>
                  <a:lnTo>
                    <a:pt x="4378433" y="388143"/>
                  </a:lnTo>
                  <a:lnTo>
                    <a:pt x="4375257" y="389880"/>
                  </a:lnTo>
                  <a:lnTo>
                    <a:pt x="4371588" y="390971"/>
                  </a:lnTo>
                  <a:lnTo>
                    <a:pt x="4367915" y="392062"/>
                  </a:lnTo>
                  <a:lnTo>
                    <a:pt x="4364196" y="392608"/>
                  </a:lnTo>
                  <a:lnTo>
                    <a:pt x="4360426" y="392608"/>
                  </a:lnTo>
                  <a:lnTo>
                    <a:pt x="4327087" y="392608"/>
                  </a:lnTo>
                  <a:lnTo>
                    <a:pt x="4320140" y="392608"/>
                  </a:lnTo>
                  <a:lnTo>
                    <a:pt x="4314139" y="391914"/>
                  </a:lnTo>
                  <a:lnTo>
                    <a:pt x="4309079" y="390525"/>
                  </a:lnTo>
                  <a:lnTo>
                    <a:pt x="4304020" y="389135"/>
                  </a:lnTo>
                  <a:lnTo>
                    <a:pt x="4299356" y="386605"/>
                  </a:lnTo>
                  <a:lnTo>
                    <a:pt x="4295089" y="382934"/>
                  </a:lnTo>
                  <a:lnTo>
                    <a:pt x="4290822" y="379263"/>
                  </a:lnTo>
                  <a:lnTo>
                    <a:pt x="4269342" y="343793"/>
                  </a:lnTo>
                  <a:lnTo>
                    <a:pt x="4173498" y="163711"/>
                  </a:lnTo>
                  <a:lnTo>
                    <a:pt x="4156530" y="129034"/>
                  </a:lnTo>
                  <a:lnTo>
                    <a:pt x="4141052" y="92868"/>
                  </a:lnTo>
                  <a:lnTo>
                    <a:pt x="4140458" y="92868"/>
                  </a:lnTo>
                  <a:lnTo>
                    <a:pt x="4142244" y="135582"/>
                  </a:lnTo>
                  <a:lnTo>
                    <a:pt x="4142838" y="179486"/>
                  </a:lnTo>
                  <a:lnTo>
                    <a:pt x="4142838" y="381000"/>
                  </a:lnTo>
                  <a:lnTo>
                    <a:pt x="4142838" y="382984"/>
                  </a:lnTo>
                  <a:lnTo>
                    <a:pt x="4142293" y="384770"/>
                  </a:lnTo>
                  <a:lnTo>
                    <a:pt x="4141202" y="386357"/>
                  </a:lnTo>
                  <a:lnTo>
                    <a:pt x="4140110" y="387945"/>
                  </a:lnTo>
                  <a:lnTo>
                    <a:pt x="4138224" y="389284"/>
                  </a:lnTo>
                  <a:lnTo>
                    <a:pt x="4135544" y="390376"/>
                  </a:lnTo>
                  <a:lnTo>
                    <a:pt x="4132865" y="391467"/>
                  </a:lnTo>
                  <a:lnTo>
                    <a:pt x="4129244" y="392310"/>
                  </a:lnTo>
                  <a:lnTo>
                    <a:pt x="4124681" y="392906"/>
                  </a:lnTo>
                  <a:lnTo>
                    <a:pt x="4120115" y="393501"/>
                  </a:lnTo>
                  <a:lnTo>
                    <a:pt x="4114263" y="393799"/>
                  </a:lnTo>
                  <a:lnTo>
                    <a:pt x="4107119" y="393799"/>
                  </a:lnTo>
                  <a:lnTo>
                    <a:pt x="4100175" y="393799"/>
                  </a:lnTo>
                  <a:lnTo>
                    <a:pt x="4079141" y="390376"/>
                  </a:lnTo>
                  <a:lnTo>
                    <a:pt x="4076560" y="389284"/>
                  </a:lnTo>
                  <a:lnTo>
                    <a:pt x="4074773" y="387945"/>
                  </a:lnTo>
                  <a:lnTo>
                    <a:pt x="4073783" y="386357"/>
                  </a:lnTo>
                  <a:lnTo>
                    <a:pt x="4072789" y="384770"/>
                  </a:lnTo>
                  <a:lnTo>
                    <a:pt x="4072292" y="382984"/>
                  </a:lnTo>
                  <a:lnTo>
                    <a:pt x="4072292" y="381000"/>
                  </a:lnTo>
                  <a:lnTo>
                    <a:pt x="4072292" y="34825"/>
                  </a:lnTo>
                  <a:lnTo>
                    <a:pt x="4072292" y="25499"/>
                  </a:lnTo>
                  <a:lnTo>
                    <a:pt x="4075023" y="18504"/>
                  </a:lnTo>
                  <a:lnTo>
                    <a:pt x="4080479" y="13840"/>
                  </a:lnTo>
                  <a:lnTo>
                    <a:pt x="4085935" y="9177"/>
                  </a:lnTo>
                  <a:lnTo>
                    <a:pt x="4092635" y="6846"/>
                  </a:lnTo>
                  <a:lnTo>
                    <a:pt x="4100572" y="6846"/>
                  </a:lnTo>
                  <a:lnTo>
                    <a:pt x="4142540" y="6846"/>
                  </a:lnTo>
                  <a:lnTo>
                    <a:pt x="4150080" y="6846"/>
                  </a:lnTo>
                  <a:lnTo>
                    <a:pt x="4156432" y="7491"/>
                  </a:lnTo>
                  <a:lnTo>
                    <a:pt x="4161590" y="8780"/>
                  </a:lnTo>
                  <a:lnTo>
                    <a:pt x="4166750" y="10070"/>
                  </a:lnTo>
                  <a:lnTo>
                    <a:pt x="4171365" y="12203"/>
                  </a:lnTo>
                  <a:lnTo>
                    <a:pt x="4175431" y="15180"/>
                  </a:lnTo>
                  <a:lnTo>
                    <a:pt x="4179500" y="18157"/>
                  </a:lnTo>
                  <a:lnTo>
                    <a:pt x="4197903" y="47029"/>
                  </a:lnTo>
                  <a:lnTo>
                    <a:pt x="4272915" y="187821"/>
                  </a:lnTo>
                  <a:lnTo>
                    <a:pt x="4276179" y="194192"/>
                  </a:lnTo>
                  <a:lnTo>
                    <a:pt x="4279425" y="200508"/>
                  </a:lnTo>
                  <a:lnTo>
                    <a:pt x="4282653" y="206768"/>
                  </a:lnTo>
                  <a:lnTo>
                    <a:pt x="4285863" y="212973"/>
                  </a:lnTo>
                  <a:lnTo>
                    <a:pt x="4289033" y="219149"/>
                  </a:lnTo>
                  <a:lnTo>
                    <a:pt x="4306977" y="255956"/>
                  </a:lnTo>
                  <a:lnTo>
                    <a:pt x="4320835" y="285750"/>
                  </a:lnTo>
                  <a:lnTo>
                    <a:pt x="4321134" y="285750"/>
                  </a:lnTo>
                  <a:lnTo>
                    <a:pt x="4319796" y="242292"/>
                  </a:lnTo>
                  <a:lnTo>
                    <a:pt x="4319348" y="199132"/>
                  </a:lnTo>
                  <a:lnTo>
                    <a:pt x="4319348" y="18454"/>
                  </a:lnTo>
                  <a:lnTo>
                    <a:pt x="4319348" y="16470"/>
                  </a:lnTo>
                  <a:lnTo>
                    <a:pt x="4319942" y="14684"/>
                  </a:lnTo>
                  <a:lnTo>
                    <a:pt x="4321134" y="13096"/>
                  </a:lnTo>
                  <a:lnTo>
                    <a:pt x="4322326" y="11509"/>
                  </a:lnTo>
                  <a:lnTo>
                    <a:pt x="4348517" y="5655"/>
                  </a:lnTo>
                  <a:lnTo>
                    <a:pt x="4355662" y="5655"/>
                  </a:lnTo>
                  <a:close/>
                </a:path>
                <a:path w="7606030" h="399414">
                  <a:moveTo>
                    <a:pt x="2563439" y="5655"/>
                  </a:moveTo>
                  <a:lnTo>
                    <a:pt x="2570186" y="5655"/>
                  </a:lnTo>
                  <a:lnTo>
                    <a:pt x="2575841" y="5903"/>
                  </a:lnTo>
                  <a:lnTo>
                    <a:pt x="2580405" y="6399"/>
                  </a:lnTo>
                  <a:lnTo>
                    <a:pt x="2584969" y="6895"/>
                  </a:lnTo>
                  <a:lnTo>
                    <a:pt x="2588492" y="7739"/>
                  </a:lnTo>
                  <a:lnTo>
                    <a:pt x="2590972" y="8929"/>
                  </a:lnTo>
                  <a:lnTo>
                    <a:pt x="2593452" y="10120"/>
                  </a:lnTo>
                  <a:lnTo>
                    <a:pt x="2595189" y="11509"/>
                  </a:lnTo>
                  <a:lnTo>
                    <a:pt x="2596181" y="13096"/>
                  </a:lnTo>
                  <a:lnTo>
                    <a:pt x="2597173" y="14684"/>
                  </a:lnTo>
                  <a:lnTo>
                    <a:pt x="2597669" y="16470"/>
                  </a:lnTo>
                  <a:lnTo>
                    <a:pt x="2597669" y="18454"/>
                  </a:lnTo>
                  <a:lnTo>
                    <a:pt x="2597669" y="364628"/>
                  </a:lnTo>
                  <a:lnTo>
                    <a:pt x="2597669" y="369193"/>
                  </a:lnTo>
                  <a:lnTo>
                    <a:pt x="2596876" y="373260"/>
                  </a:lnTo>
                  <a:lnTo>
                    <a:pt x="2571971" y="392608"/>
                  </a:lnTo>
                  <a:lnTo>
                    <a:pt x="2568201" y="392608"/>
                  </a:lnTo>
                  <a:lnTo>
                    <a:pt x="2534864" y="392608"/>
                  </a:lnTo>
                  <a:lnTo>
                    <a:pt x="2527919" y="392608"/>
                  </a:lnTo>
                  <a:lnTo>
                    <a:pt x="2521916" y="391914"/>
                  </a:lnTo>
                  <a:lnTo>
                    <a:pt x="2516856" y="390525"/>
                  </a:lnTo>
                  <a:lnTo>
                    <a:pt x="2511795" y="389135"/>
                  </a:lnTo>
                  <a:lnTo>
                    <a:pt x="2507132" y="386605"/>
                  </a:lnTo>
                  <a:lnTo>
                    <a:pt x="2502866" y="382934"/>
                  </a:lnTo>
                  <a:lnTo>
                    <a:pt x="2498599" y="379263"/>
                  </a:lnTo>
                  <a:lnTo>
                    <a:pt x="2477119" y="343793"/>
                  </a:lnTo>
                  <a:lnTo>
                    <a:pt x="2381273" y="163711"/>
                  </a:lnTo>
                  <a:lnTo>
                    <a:pt x="2364307" y="129034"/>
                  </a:lnTo>
                  <a:lnTo>
                    <a:pt x="2348829" y="92868"/>
                  </a:lnTo>
                  <a:lnTo>
                    <a:pt x="2348233" y="92868"/>
                  </a:lnTo>
                  <a:lnTo>
                    <a:pt x="2350019" y="135582"/>
                  </a:lnTo>
                  <a:lnTo>
                    <a:pt x="2350615" y="179486"/>
                  </a:lnTo>
                  <a:lnTo>
                    <a:pt x="2350615" y="381000"/>
                  </a:lnTo>
                  <a:lnTo>
                    <a:pt x="2350615" y="382984"/>
                  </a:lnTo>
                  <a:lnTo>
                    <a:pt x="2322039" y="393799"/>
                  </a:lnTo>
                  <a:lnTo>
                    <a:pt x="2314896" y="393799"/>
                  </a:lnTo>
                  <a:lnTo>
                    <a:pt x="2307950" y="393799"/>
                  </a:lnTo>
                  <a:lnTo>
                    <a:pt x="2281558" y="386357"/>
                  </a:lnTo>
                  <a:lnTo>
                    <a:pt x="2280566" y="384770"/>
                  </a:lnTo>
                  <a:lnTo>
                    <a:pt x="2280070" y="382984"/>
                  </a:lnTo>
                  <a:lnTo>
                    <a:pt x="2280070" y="381000"/>
                  </a:lnTo>
                  <a:lnTo>
                    <a:pt x="2280070" y="34825"/>
                  </a:lnTo>
                  <a:lnTo>
                    <a:pt x="2280070" y="25499"/>
                  </a:lnTo>
                  <a:lnTo>
                    <a:pt x="2282798" y="18504"/>
                  </a:lnTo>
                  <a:lnTo>
                    <a:pt x="2288256" y="13840"/>
                  </a:lnTo>
                  <a:lnTo>
                    <a:pt x="2293712" y="9177"/>
                  </a:lnTo>
                  <a:lnTo>
                    <a:pt x="2300410" y="6846"/>
                  </a:lnTo>
                  <a:lnTo>
                    <a:pt x="2308347" y="6846"/>
                  </a:lnTo>
                  <a:lnTo>
                    <a:pt x="2350317" y="6846"/>
                  </a:lnTo>
                  <a:lnTo>
                    <a:pt x="2357857" y="6846"/>
                  </a:lnTo>
                  <a:lnTo>
                    <a:pt x="2364207" y="7491"/>
                  </a:lnTo>
                  <a:lnTo>
                    <a:pt x="2369367" y="8780"/>
                  </a:lnTo>
                  <a:lnTo>
                    <a:pt x="2374526" y="10070"/>
                  </a:lnTo>
                  <a:lnTo>
                    <a:pt x="2379140" y="12203"/>
                  </a:lnTo>
                  <a:lnTo>
                    <a:pt x="2383208" y="15180"/>
                  </a:lnTo>
                  <a:lnTo>
                    <a:pt x="2387276" y="18157"/>
                  </a:lnTo>
                  <a:lnTo>
                    <a:pt x="2405681" y="47029"/>
                  </a:lnTo>
                  <a:lnTo>
                    <a:pt x="2480690" y="187821"/>
                  </a:lnTo>
                  <a:lnTo>
                    <a:pt x="2483955" y="194192"/>
                  </a:lnTo>
                  <a:lnTo>
                    <a:pt x="2487202" y="200508"/>
                  </a:lnTo>
                  <a:lnTo>
                    <a:pt x="2490429" y="206768"/>
                  </a:lnTo>
                  <a:lnTo>
                    <a:pt x="2493638" y="212973"/>
                  </a:lnTo>
                  <a:lnTo>
                    <a:pt x="2496810" y="219149"/>
                  </a:lnTo>
                  <a:lnTo>
                    <a:pt x="2514754" y="255956"/>
                  </a:lnTo>
                  <a:lnTo>
                    <a:pt x="2528613" y="285750"/>
                  </a:lnTo>
                  <a:lnTo>
                    <a:pt x="2528911" y="285750"/>
                  </a:lnTo>
                  <a:lnTo>
                    <a:pt x="2527571" y="242292"/>
                  </a:lnTo>
                  <a:lnTo>
                    <a:pt x="2527125" y="199132"/>
                  </a:lnTo>
                  <a:lnTo>
                    <a:pt x="2527125" y="18454"/>
                  </a:lnTo>
                  <a:lnTo>
                    <a:pt x="2527125" y="16470"/>
                  </a:lnTo>
                  <a:lnTo>
                    <a:pt x="2527720" y="14684"/>
                  </a:lnTo>
                  <a:lnTo>
                    <a:pt x="2528911" y="13096"/>
                  </a:lnTo>
                  <a:lnTo>
                    <a:pt x="2530101" y="11509"/>
                  </a:lnTo>
                  <a:lnTo>
                    <a:pt x="2532086" y="10120"/>
                  </a:lnTo>
                  <a:lnTo>
                    <a:pt x="2534864" y="8929"/>
                  </a:lnTo>
                  <a:lnTo>
                    <a:pt x="2537642" y="7739"/>
                  </a:lnTo>
                  <a:lnTo>
                    <a:pt x="2541313" y="6895"/>
                  </a:lnTo>
                  <a:lnTo>
                    <a:pt x="2545877" y="6399"/>
                  </a:lnTo>
                  <a:lnTo>
                    <a:pt x="2550441" y="5903"/>
                  </a:lnTo>
                  <a:lnTo>
                    <a:pt x="2556295" y="5655"/>
                  </a:lnTo>
                  <a:lnTo>
                    <a:pt x="2563439" y="5655"/>
                  </a:lnTo>
                  <a:close/>
                </a:path>
                <a:path w="7606030" h="399414">
                  <a:moveTo>
                    <a:pt x="1036391" y="5655"/>
                  </a:moveTo>
                  <a:lnTo>
                    <a:pt x="1043138" y="5655"/>
                  </a:lnTo>
                  <a:lnTo>
                    <a:pt x="1048793" y="5903"/>
                  </a:lnTo>
                  <a:lnTo>
                    <a:pt x="1053357" y="6399"/>
                  </a:lnTo>
                  <a:lnTo>
                    <a:pt x="1057921" y="6895"/>
                  </a:lnTo>
                  <a:lnTo>
                    <a:pt x="1061444" y="7739"/>
                  </a:lnTo>
                  <a:lnTo>
                    <a:pt x="1063924" y="8929"/>
                  </a:lnTo>
                  <a:lnTo>
                    <a:pt x="1066404" y="10120"/>
                  </a:lnTo>
                  <a:lnTo>
                    <a:pt x="1068141" y="11509"/>
                  </a:lnTo>
                  <a:lnTo>
                    <a:pt x="1069133" y="13096"/>
                  </a:lnTo>
                  <a:lnTo>
                    <a:pt x="1070125" y="14684"/>
                  </a:lnTo>
                  <a:lnTo>
                    <a:pt x="1070621" y="16470"/>
                  </a:lnTo>
                  <a:lnTo>
                    <a:pt x="1070621" y="18454"/>
                  </a:lnTo>
                  <a:lnTo>
                    <a:pt x="1070621" y="364628"/>
                  </a:lnTo>
                  <a:lnTo>
                    <a:pt x="1070621" y="369193"/>
                  </a:lnTo>
                  <a:lnTo>
                    <a:pt x="1069827" y="373260"/>
                  </a:lnTo>
                  <a:lnTo>
                    <a:pt x="1044924" y="392608"/>
                  </a:lnTo>
                  <a:lnTo>
                    <a:pt x="1041153" y="392608"/>
                  </a:lnTo>
                  <a:lnTo>
                    <a:pt x="1007816" y="392608"/>
                  </a:lnTo>
                  <a:lnTo>
                    <a:pt x="1000870" y="392608"/>
                  </a:lnTo>
                  <a:lnTo>
                    <a:pt x="994868" y="391914"/>
                  </a:lnTo>
                  <a:lnTo>
                    <a:pt x="989808" y="390525"/>
                  </a:lnTo>
                  <a:lnTo>
                    <a:pt x="984748" y="389135"/>
                  </a:lnTo>
                  <a:lnTo>
                    <a:pt x="980084" y="386605"/>
                  </a:lnTo>
                  <a:lnTo>
                    <a:pt x="975818" y="382934"/>
                  </a:lnTo>
                  <a:lnTo>
                    <a:pt x="971551" y="379263"/>
                  </a:lnTo>
                  <a:lnTo>
                    <a:pt x="950071" y="343793"/>
                  </a:lnTo>
                  <a:lnTo>
                    <a:pt x="854225" y="163711"/>
                  </a:lnTo>
                  <a:lnTo>
                    <a:pt x="837259" y="129034"/>
                  </a:lnTo>
                  <a:lnTo>
                    <a:pt x="821781" y="92868"/>
                  </a:lnTo>
                  <a:lnTo>
                    <a:pt x="821185" y="92868"/>
                  </a:lnTo>
                  <a:lnTo>
                    <a:pt x="822971" y="135582"/>
                  </a:lnTo>
                  <a:lnTo>
                    <a:pt x="823567" y="179486"/>
                  </a:lnTo>
                  <a:lnTo>
                    <a:pt x="823567" y="381000"/>
                  </a:lnTo>
                  <a:lnTo>
                    <a:pt x="823567" y="382984"/>
                  </a:lnTo>
                  <a:lnTo>
                    <a:pt x="816274" y="390376"/>
                  </a:lnTo>
                  <a:lnTo>
                    <a:pt x="813595" y="391467"/>
                  </a:lnTo>
                  <a:lnTo>
                    <a:pt x="809973" y="392310"/>
                  </a:lnTo>
                  <a:lnTo>
                    <a:pt x="805410" y="392906"/>
                  </a:lnTo>
                  <a:lnTo>
                    <a:pt x="800846" y="393501"/>
                  </a:lnTo>
                  <a:lnTo>
                    <a:pt x="794992" y="393799"/>
                  </a:lnTo>
                  <a:lnTo>
                    <a:pt x="787848" y="393799"/>
                  </a:lnTo>
                  <a:lnTo>
                    <a:pt x="780903" y="393799"/>
                  </a:lnTo>
                  <a:lnTo>
                    <a:pt x="759868" y="390376"/>
                  </a:lnTo>
                  <a:lnTo>
                    <a:pt x="757289" y="389284"/>
                  </a:lnTo>
                  <a:lnTo>
                    <a:pt x="755503" y="387945"/>
                  </a:lnTo>
                  <a:lnTo>
                    <a:pt x="754510" y="386357"/>
                  </a:lnTo>
                  <a:lnTo>
                    <a:pt x="753518" y="384770"/>
                  </a:lnTo>
                  <a:lnTo>
                    <a:pt x="753022" y="382984"/>
                  </a:lnTo>
                  <a:lnTo>
                    <a:pt x="753022" y="381000"/>
                  </a:lnTo>
                  <a:lnTo>
                    <a:pt x="753022" y="34825"/>
                  </a:lnTo>
                  <a:lnTo>
                    <a:pt x="753022" y="25499"/>
                  </a:lnTo>
                  <a:lnTo>
                    <a:pt x="755750" y="18504"/>
                  </a:lnTo>
                  <a:lnTo>
                    <a:pt x="761208" y="13840"/>
                  </a:lnTo>
                  <a:lnTo>
                    <a:pt x="766665" y="9177"/>
                  </a:lnTo>
                  <a:lnTo>
                    <a:pt x="773362" y="6846"/>
                  </a:lnTo>
                  <a:lnTo>
                    <a:pt x="781299" y="6846"/>
                  </a:lnTo>
                  <a:lnTo>
                    <a:pt x="823269" y="6846"/>
                  </a:lnTo>
                  <a:lnTo>
                    <a:pt x="830810" y="6846"/>
                  </a:lnTo>
                  <a:lnTo>
                    <a:pt x="837160" y="7491"/>
                  </a:lnTo>
                  <a:lnTo>
                    <a:pt x="842319" y="8780"/>
                  </a:lnTo>
                  <a:lnTo>
                    <a:pt x="847478" y="10070"/>
                  </a:lnTo>
                  <a:lnTo>
                    <a:pt x="874863" y="39290"/>
                  </a:lnTo>
                  <a:lnTo>
                    <a:pt x="878633" y="47029"/>
                  </a:lnTo>
                  <a:lnTo>
                    <a:pt x="953643" y="187821"/>
                  </a:lnTo>
                  <a:lnTo>
                    <a:pt x="956907" y="194192"/>
                  </a:lnTo>
                  <a:lnTo>
                    <a:pt x="960154" y="200508"/>
                  </a:lnTo>
                  <a:lnTo>
                    <a:pt x="963381" y="206768"/>
                  </a:lnTo>
                  <a:lnTo>
                    <a:pt x="966590" y="212973"/>
                  </a:lnTo>
                  <a:lnTo>
                    <a:pt x="969762" y="219149"/>
                  </a:lnTo>
                  <a:lnTo>
                    <a:pt x="987705" y="255956"/>
                  </a:lnTo>
                  <a:lnTo>
                    <a:pt x="1001565" y="285750"/>
                  </a:lnTo>
                  <a:lnTo>
                    <a:pt x="1001863" y="285750"/>
                  </a:lnTo>
                  <a:lnTo>
                    <a:pt x="1000523" y="242292"/>
                  </a:lnTo>
                  <a:lnTo>
                    <a:pt x="1000077" y="199132"/>
                  </a:lnTo>
                  <a:lnTo>
                    <a:pt x="1000077" y="18454"/>
                  </a:lnTo>
                  <a:lnTo>
                    <a:pt x="1000077" y="16470"/>
                  </a:lnTo>
                  <a:lnTo>
                    <a:pt x="1000672" y="14684"/>
                  </a:lnTo>
                  <a:lnTo>
                    <a:pt x="1001863" y="13096"/>
                  </a:lnTo>
                  <a:lnTo>
                    <a:pt x="1003053" y="11509"/>
                  </a:lnTo>
                  <a:lnTo>
                    <a:pt x="1005038" y="10120"/>
                  </a:lnTo>
                  <a:lnTo>
                    <a:pt x="1007816" y="8929"/>
                  </a:lnTo>
                  <a:lnTo>
                    <a:pt x="1010594" y="7739"/>
                  </a:lnTo>
                  <a:lnTo>
                    <a:pt x="1014265" y="6895"/>
                  </a:lnTo>
                  <a:lnTo>
                    <a:pt x="1018829" y="6399"/>
                  </a:lnTo>
                  <a:lnTo>
                    <a:pt x="1023393" y="5903"/>
                  </a:lnTo>
                  <a:lnTo>
                    <a:pt x="1029247" y="5655"/>
                  </a:lnTo>
                  <a:lnTo>
                    <a:pt x="1036391" y="5655"/>
                  </a:lnTo>
                  <a:close/>
                </a:path>
                <a:path w="7606030" h="399414">
                  <a:moveTo>
                    <a:pt x="6751152" y="5060"/>
                  </a:moveTo>
                  <a:lnTo>
                    <a:pt x="6758891" y="5060"/>
                  </a:lnTo>
                  <a:lnTo>
                    <a:pt x="6765240" y="5357"/>
                  </a:lnTo>
                  <a:lnTo>
                    <a:pt x="6770202" y="5953"/>
                  </a:lnTo>
                  <a:lnTo>
                    <a:pt x="6775164" y="6548"/>
                  </a:lnTo>
                  <a:lnTo>
                    <a:pt x="6779133" y="7342"/>
                  </a:lnTo>
                  <a:lnTo>
                    <a:pt x="6782108" y="8334"/>
                  </a:lnTo>
                  <a:lnTo>
                    <a:pt x="6785085" y="9326"/>
                  </a:lnTo>
                  <a:lnTo>
                    <a:pt x="6787219" y="10616"/>
                  </a:lnTo>
                  <a:lnTo>
                    <a:pt x="6788508" y="12203"/>
                  </a:lnTo>
                  <a:lnTo>
                    <a:pt x="6789798" y="13791"/>
                  </a:lnTo>
                  <a:lnTo>
                    <a:pt x="6790444" y="15577"/>
                  </a:lnTo>
                  <a:lnTo>
                    <a:pt x="6790444" y="17561"/>
                  </a:lnTo>
                  <a:lnTo>
                    <a:pt x="6790444" y="381297"/>
                  </a:lnTo>
                  <a:lnTo>
                    <a:pt x="6790444" y="383282"/>
                  </a:lnTo>
                  <a:lnTo>
                    <a:pt x="6789798" y="385068"/>
                  </a:lnTo>
                  <a:lnTo>
                    <a:pt x="6788508" y="386655"/>
                  </a:lnTo>
                  <a:lnTo>
                    <a:pt x="6787219" y="388243"/>
                  </a:lnTo>
                  <a:lnTo>
                    <a:pt x="6785085" y="389532"/>
                  </a:lnTo>
                  <a:lnTo>
                    <a:pt x="6782108" y="390525"/>
                  </a:lnTo>
                  <a:lnTo>
                    <a:pt x="6779133" y="391517"/>
                  </a:lnTo>
                  <a:lnTo>
                    <a:pt x="6775164" y="392310"/>
                  </a:lnTo>
                  <a:lnTo>
                    <a:pt x="6770202" y="392906"/>
                  </a:lnTo>
                  <a:lnTo>
                    <a:pt x="6765240" y="393501"/>
                  </a:lnTo>
                  <a:lnTo>
                    <a:pt x="6758891" y="393799"/>
                  </a:lnTo>
                  <a:lnTo>
                    <a:pt x="6751152" y="393799"/>
                  </a:lnTo>
                  <a:lnTo>
                    <a:pt x="6743611" y="393799"/>
                  </a:lnTo>
                  <a:lnTo>
                    <a:pt x="6720197" y="390525"/>
                  </a:lnTo>
                  <a:lnTo>
                    <a:pt x="6717219" y="389532"/>
                  </a:lnTo>
                  <a:lnTo>
                    <a:pt x="6715085" y="388243"/>
                  </a:lnTo>
                  <a:lnTo>
                    <a:pt x="6713796" y="386655"/>
                  </a:lnTo>
                  <a:lnTo>
                    <a:pt x="6712506" y="385068"/>
                  </a:lnTo>
                  <a:lnTo>
                    <a:pt x="6711863" y="383282"/>
                  </a:lnTo>
                  <a:lnTo>
                    <a:pt x="6711863" y="381297"/>
                  </a:lnTo>
                  <a:lnTo>
                    <a:pt x="6711863" y="17561"/>
                  </a:lnTo>
                  <a:lnTo>
                    <a:pt x="6711863" y="15577"/>
                  </a:lnTo>
                  <a:lnTo>
                    <a:pt x="6712506" y="13791"/>
                  </a:lnTo>
                  <a:lnTo>
                    <a:pt x="6713796" y="12203"/>
                  </a:lnTo>
                  <a:lnTo>
                    <a:pt x="6715085" y="10616"/>
                  </a:lnTo>
                  <a:lnTo>
                    <a:pt x="6717267" y="9326"/>
                  </a:lnTo>
                  <a:lnTo>
                    <a:pt x="6720346" y="8334"/>
                  </a:lnTo>
                  <a:lnTo>
                    <a:pt x="6723421" y="7342"/>
                  </a:lnTo>
                  <a:lnTo>
                    <a:pt x="6727439" y="6548"/>
                  </a:lnTo>
                  <a:lnTo>
                    <a:pt x="6732401" y="5953"/>
                  </a:lnTo>
                  <a:lnTo>
                    <a:pt x="6737360" y="5357"/>
                  </a:lnTo>
                  <a:lnTo>
                    <a:pt x="6743611" y="5060"/>
                  </a:lnTo>
                  <a:lnTo>
                    <a:pt x="6751152" y="5060"/>
                  </a:lnTo>
                  <a:close/>
                </a:path>
                <a:path w="7606030" h="399414">
                  <a:moveTo>
                    <a:pt x="6180902" y="5060"/>
                  </a:moveTo>
                  <a:lnTo>
                    <a:pt x="6221233" y="6498"/>
                  </a:lnTo>
                  <a:lnTo>
                    <a:pt x="6225104" y="7590"/>
                  </a:lnTo>
                  <a:lnTo>
                    <a:pt x="6228975" y="8681"/>
                  </a:lnTo>
                  <a:lnTo>
                    <a:pt x="6237756" y="21431"/>
                  </a:lnTo>
                  <a:lnTo>
                    <a:pt x="6356817" y="362843"/>
                  </a:lnTo>
                  <a:lnTo>
                    <a:pt x="6359198" y="369986"/>
                  </a:lnTo>
                  <a:lnTo>
                    <a:pt x="6360685" y="375642"/>
                  </a:lnTo>
                  <a:lnTo>
                    <a:pt x="6361282" y="379809"/>
                  </a:lnTo>
                  <a:lnTo>
                    <a:pt x="6361877" y="383976"/>
                  </a:lnTo>
                  <a:lnTo>
                    <a:pt x="6361084" y="387102"/>
                  </a:lnTo>
                  <a:lnTo>
                    <a:pt x="6358902" y="389185"/>
                  </a:lnTo>
                  <a:lnTo>
                    <a:pt x="6356716" y="391269"/>
                  </a:lnTo>
                  <a:lnTo>
                    <a:pt x="6352849" y="392559"/>
                  </a:lnTo>
                  <a:lnTo>
                    <a:pt x="6347292" y="393055"/>
                  </a:lnTo>
                  <a:lnTo>
                    <a:pt x="6341736" y="393551"/>
                  </a:lnTo>
                  <a:lnTo>
                    <a:pt x="6334097" y="393799"/>
                  </a:lnTo>
                  <a:lnTo>
                    <a:pt x="6324374" y="393799"/>
                  </a:lnTo>
                  <a:lnTo>
                    <a:pt x="6314252" y="393799"/>
                  </a:lnTo>
                  <a:lnTo>
                    <a:pt x="6306364" y="393650"/>
                  </a:lnTo>
                  <a:lnTo>
                    <a:pt x="6300709" y="393352"/>
                  </a:lnTo>
                  <a:lnTo>
                    <a:pt x="6295052" y="393055"/>
                  </a:lnTo>
                  <a:lnTo>
                    <a:pt x="6290736" y="392459"/>
                  </a:lnTo>
                  <a:lnTo>
                    <a:pt x="6287762" y="391566"/>
                  </a:lnTo>
                  <a:lnTo>
                    <a:pt x="6284784" y="390673"/>
                  </a:lnTo>
                  <a:lnTo>
                    <a:pt x="6282702" y="389433"/>
                  </a:lnTo>
                  <a:lnTo>
                    <a:pt x="6281510" y="387846"/>
                  </a:lnTo>
                  <a:lnTo>
                    <a:pt x="6280318" y="386258"/>
                  </a:lnTo>
                  <a:lnTo>
                    <a:pt x="6279328" y="384175"/>
                  </a:lnTo>
                  <a:lnTo>
                    <a:pt x="6278535" y="381595"/>
                  </a:lnTo>
                  <a:lnTo>
                    <a:pt x="6252636" y="304204"/>
                  </a:lnTo>
                  <a:lnTo>
                    <a:pt x="6107978" y="304204"/>
                  </a:lnTo>
                  <a:lnTo>
                    <a:pt x="6083570" y="379511"/>
                  </a:lnTo>
                  <a:lnTo>
                    <a:pt x="6082774" y="382289"/>
                  </a:lnTo>
                  <a:lnTo>
                    <a:pt x="6081732" y="384621"/>
                  </a:lnTo>
                  <a:lnTo>
                    <a:pt x="6080443" y="386506"/>
                  </a:lnTo>
                  <a:lnTo>
                    <a:pt x="6079153" y="388391"/>
                  </a:lnTo>
                  <a:lnTo>
                    <a:pt x="6077072" y="389880"/>
                  </a:lnTo>
                  <a:lnTo>
                    <a:pt x="6049835" y="393799"/>
                  </a:lnTo>
                  <a:lnTo>
                    <a:pt x="6041303" y="393799"/>
                  </a:lnTo>
                  <a:lnTo>
                    <a:pt x="6032175" y="393799"/>
                  </a:lnTo>
                  <a:lnTo>
                    <a:pt x="6006477" y="383083"/>
                  </a:lnTo>
                  <a:lnTo>
                    <a:pt x="6007071" y="378916"/>
                  </a:lnTo>
                  <a:lnTo>
                    <a:pt x="6130302" y="20538"/>
                  </a:lnTo>
                  <a:lnTo>
                    <a:pt x="6134468" y="12352"/>
                  </a:lnTo>
                  <a:lnTo>
                    <a:pt x="6136057" y="10269"/>
                  </a:lnTo>
                  <a:lnTo>
                    <a:pt x="6138586" y="8681"/>
                  </a:lnTo>
                  <a:lnTo>
                    <a:pt x="6142058" y="7590"/>
                  </a:lnTo>
                  <a:lnTo>
                    <a:pt x="6145530" y="6498"/>
                  </a:lnTo>
                  <a:lnTo>
                    <a:pt x="6150342" y="5804"/>
                  </a:lnTo>
                  <a:lnTo>
                    <a:pt x="6156493" y="5506"/>
                  </a:lnTo>
                  <a:lnTo>
                    <a:pt x="6162647" y="5209"/>
                  </a:lnTo>
                  <a:lnTo>
                    <a:pt x="6170782" y="5060"/>
                  </a:lnTo>
                  <a:lnTo>
                    <a:pt x="6180902" y="5060"/>
                  </a:lnTo>
                  <a:close/>
                </a:path>
                <a:path w="7606030" h="399414">
                  <a:moveTo>
                    <a:pt x="3950040" y="5060"/>
                  </a:moveTo>
                  <a:lnTo>
                    <a:pt x="3957779" y="5060"/>
                  </a:lnTo>
                  <a:lnTo>
                    <a:pt x="3964128" y="5357"/>
                  </a:lnTo>
                  <a:lnTo>
                    <a:pt x="3969090" y="5953"/>
                  </a:lnTo>
                  <a:lnTo>
                    <a:pt x="3974052" y="6548"/>
                  </a:lnTo>
                  <a:lnTo>
                    <a:pt x="3978021" y="7342"/>
                  </a:lnTo>
                  <a:lnTo>
                    <a:pt x="3980996" y="8334"/>
                  </a:lnTo>
                  <a:lnTo>
                    <a:pt x="3983973" y="9326"/>
                  </a:lnTo>
                  <a:lnTo>
                    <a:pt x="3986107" y="10616"/>
                  </a:lnTo>
                  <a:lnTo>
                    <a:pt x="3987396" y="12203"/>
                  </a:lnTo>
                  <a:lnTo>
                    <a:pt x="3988686" y="13791"/>
                  </a:lnTo>
                  <a:lnTo>
                    <a:pt x="3989332" y="15577"/>
                  </a:lnTo>
                  <a:lnTo>
                    <a:pt x="3989332" y="17561"/>
                  </a:lnTo>
                  <a:lnTo>
                    <a:pt x="3989332" y="381297"/>
                  </a:lnTo>
                  <a:lnTo>
                    <a:pt x="3989332" y="383282"/>
                  </a:lnTo>
                  <a:lnTo>
                    <a:pt x="3988686" y="385068"/>
                  </a:lnTo>
                  <a:lnTo>
                    <a:pt x="3987396" y="386655"/>
                  </a:lnTo>
                  <a:lnTo>
                    <a:pt x="3986107" y="388243"/>
                  </a:lnTo>
                  <a:lnTo>
                    <a:pt x="3983973" y="389532"/>
                  </a:lnTo>
                  <a:lnTo>
                    <a:pt x="3980996" y="390525"/>
                  </a:lnTo>
                  <a:lnTo>
                    <a:pt x="3978021" y="391517"/>
                  </a:lnTo>
                  <a:lnTo>
                    <a:pt x="3974052" y="392310"/>
                  </a:lnTo>
                  <a:lnTo>
                    <a:pt x="3969090" y="392906"/>
                  </a:lnTo>
                  <a:lnTo>
                    <a:pt x="3964128" y="393501"/>
                  </a:lnTo>
                  <a:lnTo>
                    <a:pt x="3957779" y="393799"/>
                  </a:lnTo>
                  <a:lnTo>
                    <a:pt x="3950040" y="393799"/>
                  </a:lnTo>
                  <a:lnTo>
                    <a:pt x="3942499" y="393799"/>
                  </a:lnTo>
                  <a:lnTo>
                    <a:pt x="3919085" y="390525"/>
                  </a:lnTo>
                  <a:lnTo>
                    <a:pt x="3916107" y="389532"/>
                  </a:lnTo>
                  <a:lnTo>
                    <a:pt x="3913973" y="388243"/>
                  </a:lnTo>
                  <a:lnTo>
                    <a:pt x="3912684" y="386655"/>
                  </a:lnTo>
                  <a:lnTo>
                    <a:pt x="3911395" y="385068"/>
                  </a:lnTo>
                  <a:lnTo>
                    <a:pt x="3910748" y="383282"/>
                  </a:lnTo>
                  <a:lnTo>
                    <a:pt x="3910751" y="381297"/>
                  </a:lnTo>
                  <a:lnTo>
                    <a:pt x="3910751" y="17561"/>
                  </a:lnTo>
                  <a:lnTo>
                    <a:pt x="3919234" y="8334"/>
                  </a:lnTo>
                  <a:lnTo>
                    <a:pt x="3922309" y="7342"/>
                  </a:lnTo>
                  <a:lnTo>
                    <a:pt x="3926327" y="6548"/>
                  </a:lnTo>
                  <a:lnTo>
                    <a:pt x="3931289" y="5953"/>
                  </a:lnTo>
                  <a:lnTo>
                    <a:pt x="3936248" y="5357"/>
                  </a:lnTo>
                  <a:lnTo>
                    <a:pt x="3942499" y="5060"/>
                  </a:lnTo>
                  <a:lnTo>
                    <a:pt x="3950040" y="5060"/>
                  </a:lnTo>
                  <a:close/>
                </a:path>
                <a:path w="7606030" h="399414">
                  <a:moveTo>
                    <a:pt x="3553800" y="5060"/>
                  </a:moveTo>
                  <a:lnTo>
                    <a:pt x="3561539" y="5060"/>
                  </a:lnTo>
                  <a:lnTo>
                    <a:pt x="3567888" y="5357"/>
                  </a:lnTo>
                  <a:lnTo>
                    <a:pt x="3572850" y="5953"/>
                  </a:lnTo>
                  <a:lnTo>
                    <a:pt x="3577812" y="6548"/>
                  </a:lnTo>
                  <a:lnTo>
                    <a:pt x="3581781" y="7342"/>
                  </a:lnTo>
                  <a:lnTo>
                    <a:pt x="3584756" y="8334"/>
                  </a:lnTo>
                  <a:lnTo>
                    <a:pt x="3587733" y="9326"/>
                  </a:lnTo>
                  <a:lnTo>
                    <a:pt x="3589867" y="10616"/>
                  </a:lnTo>
                  <a:lnTo>
                    <a:pt x="3591156" y="12203"/>
                  </a:lnTo>
                  <a:lnTo>
                    <a:pt x="3592446" y="13791"/>
                  </a:lnTo>
                  <a:lnTo>
                    <a:pt x="3593092" y="15577"/>
                  </a:lnTo>
                  <a:lnTo>
                    <a:pt x="3593092" y="17561"/>
                  </a:lnTo>
                  <a:lnTo>
                    <a:pt x="3593092" y="327421"/>
                  </a:lnTo>
                  <a:lnTo>
                    <a:pt x="3714238" y="327421"/>
                  </a:lnTo>
                  <a:lnTo>
                    <a:pt x="3716222" y="327421"/>
                  </a:lnTo>
                  <a:lnTo>
                    <a:pt x="3717956" y="327967"/>
                  </a:lnTo>
                  <a:lnTo>
                    <a:pt x="3719447" y="329059"/>
                  </a:lnTo>
                  <a:lnTo>
                    <a:pt x="3720934" y="330150"/>
                  </a:lnTo>
                  <a:lnTo>
                    <a:pt x="3722175" y="331936"/>
                  </a:lnTo>
                  <a:lnTo>
                    <a:pt x="3723165" y="334416"/>
                  </a:lnTo>
                  <a:lnTo>
                    <a:pt x="3724159" y="336897"/>
                  </a:lnTo>
                  <a:lnTo>
                    <a:pt x="3724903" y="340171"/>
                  </a:lnTo>
                  <a:lnTo>
                    <a:pt x="3725399" y="344239"/>
                  </a:lnTo>
                  <a:lnTo>
                    <a:pt x="3725896" y="348307"/>
                  </a:lnTo>
                  <a:lnTo>
                    <a:pt x="3726143" y="353318"/>
                  </a:lnTo>
                  <a:lnTo>
                    <a:pt x="3726143" y="359271"/>
                  </a:lnTo>
                  <a:lnTo>
                    <a:pt x="3726143" y="365224"/>
                  </a:lnTo>
                  <a:lnTo>
                    <a:pt x="3725896" y="370234"/>
                  </a:lnTo>
                  <a:lnTo>
                    <a:pt x="3725399" y="374302"/>
                  </a:lnTo>
                  <a:lnTo>
                    <a:pt x="3724903" y="378370"/>
                  </a:lnTo>
                  <a:lnTo>
                    <a:pt x="3724159" y="381744"/>
                  </a:lnTo>
                  <a:lnTo>
                    <a:pt x="3723165" y="384423"/>
                  </a:lnTo>
                  <a:lnTo>
                    <a:pt x="3722175" y="387102"/>
                  </a:lnTo>
                  <a:lnTo>
                    <a:pt x="3720934" y="389036"/>
                  </a:lnTo>
                  <a:lnTo>
                    <a:pt x="3719447" y="390227"/>
                  </a:lnTo>
                  <a:lnTo>
                    <a:pt x="3717956" y="391418"/>
                  </a:lnTo>
                  <a:lnTo>
                    <a:pt x="3716222" y="392013"/>
                  </a:lnTo>
                  <a:lnTo>
                    <a:pt x="3714238" y="392013"/>
                  </a:lnTo>
                  <a:lnTo>
                    <a:pt x="3537728" y="392013"/>
                  </a:lnTo>
                  <a:lnTo>
                    <a:pt x="3531178" y="392013"/>
                  </a:lnTo>
                  <a:lnTo>
                    <a:pt x="3525673" y="390078"/>
                  </a:lnTo>
                  <a:lnTo>
                    <a:pt x="3521208" y="386209"/>
                  </a:lnTo>
                  <a:lnTo>
                    <a:pt x="3516743" y="382339"/>
                  </a:lnTo>
                  <a:lnTo>
                    <a:pt x="3514508" y="376039"/>
                  </a:lnTo>
                  <a:lnTo>
                    <a:pt x="3514508" y="367307"/>
                  </a:lnTo>
                  <a:lnTo>
                    <a:pt x="3514508" y="17561"/>
                  </a:lnTo>
                  <a:lnTo>
                    <a:pt x="3514508" y="15577"/>
                  </a:lnTo>
                  <a:lnTo>
                    <a:pt x="3515155" y="13791"/>
                  </a:lnTo>
                  <a:lnTo>
                    <a:pt x="3516444" y="12203"/>
                  </a:lnTo>
                  <a:lnTo>
                    <a:pt x="3517733" y="10616"/>
                  </a:lnTo>
                  <a:lnTo>
                    <a:pt x="3519867" y="9326"/>
                  </a:lnTo>
                  <a:lnTo>
                    <a:pt x="3522845" y="8334"/>
                  </a:lnTo>
                  <a:lnTo>
                    <a:pt x="3525819" y="7342"/>
                  </a:lnTo>
                  <a:lnTo>
                    <a:pt x="3529840" y="6548"/>
                  </a:lnTo>
                  <a:lnTo>
                    <a:pt x="3534899" y="5953"/>
                  </a:lnTo>
                  <a:lnTo>
                    <a:pt x="3539959" y="5357"/>
                  </a:lnTo>
                  <a:lnTo>
                    <a:pt x="3546259" y="5060"/>
                  </a:lnTo>
                  <a:lnTo>
                    <a:pt x="3553800" y="5060"/>
                  </a:lnTo>
                  <a:close/>
                </a:path>
                <a:path w="7606030" h="399414">
                  <a:moveTo>
                    <a:pt x="3285302" y="5060"/>
                  </a:moveTo>
                  <a:lnTo>
                    <a:pt x="3325636" y="6498"/>
                  </a:lnTo>
                  <a:lnTo>
                    <a:pt x="3329504" y="7590"/>
                  </a:lnTo>
                  <a:lnTo>
                    <a:pt x="3333375" y="8681"/>
                  </a:lnTo>
                  <a:lnTo>
                    <a:pt x="3342156" y="21431"/>
                  </a:lnTo>
                  <a:lnTo>
                    <a:pt x="3461217" y="362843"/>
                  </a:lnTo>
                  <a:lnTo>
                    <a:pt x="3463598" y="369986"/>
                  </a:lnTo>
                  <a:lnTo>
                    <a:pt x="3465088" y="375642"/>
                  </a:lnTo>
                  <a:lnTo>
                    <a:pt x="3465682" y="379809"/>
                  </a:lnTo>
                  <a:lnTo>
                    <a:pt x="3466277" y="383976"/>
                  </a:lnTo>
                  <a:lnTo>
                    <a:pt x="3465484" y="387102"/>
                  </a:lnTo>
                  <a:lnTo>
                    <a:pt x="3463302" y="389185"/>
                  </a:lnTo>
                  <a:lnTo>
                    <a:pt x="3461120" y="391269"/>
                  </a:lnTo>
                  <a:lnTo>
                    <a:pt x="3457249" y="392559"/>
                  </a:lnTo>
                  <a:lnTo>
                    <a:pt x="3451692" y="393055"/>
                  </a:lnTo>
                  <a:lnTo>
                    <a:pt x="3446136" y="393551"/>
                  </a:lnTo>
                  <a:lnTo>
                    <a:pt x="3438497" y="393799"/>
                  </a:lnTo>
                  <a:lnTo>
                    <a:pt x="3428774" y="393799"/>
                  </a:lnTo>
                  <a:lnTo>
                    <a:pt x="3418652" y="393799"/>
                  </a:lnTo>
                  <a:lnTo>
                    <a:pt x="3410764" y="393650"/>
                  </a:lnTo>
                  <a:lnTo>
                    <a:pt x="3405110" y="393352"/>
                  </a:lnTo>
                  <a:lnTo>
                    <a:pt x="3399452" y="393055"/>
                  </a:lnTo>
                  <a:lnTo>
                    <a:pt x="3395136" y="392459"/>
                  </a:lnTo>
                  <a:lnTo>
                    <a:pt x="3392162" y="391566"/>
                  </a:lnTo>
                  <a:lnTo>
                    <a:pt x="3389184" y="390673"/>
                  </a:lnTo>
                  <a:lnTo>
                    <a:pt x="3387102" y="389433"/>
                  </a:lnTo>
                  <a:lnTo>
                    <a:pt x="3385910" y="387846"/>
                  </a:lnTo>
                  <a:lnTo>
                    <a:pt x="3384718" y="386258"/>
                  </a:lnTo>
                  <a:lnTo>
                    <a:pt x="3383728" y="384175"/>
                  </a:lnTo>
                  <a:lnTo>
                    <a:pt x="3382932" y="381595"/>
                  </a:lnTo>
                  <a:lnTo>
                    <a:pt x="3357036" y="304204"/>
                  </a:lnTo>
                  <a:lnTo>
                    <a:pt x="3212375" y="304204"/>
                  </a:lnTo>
                  <a:lnTo>
                    <a:pt x="3187970" y="379511"/>
                  </a:lnTo>
                  <a:lnTo>
                    <a:pt x="3187174" y="382289"/>
                  </a:lnTo>
                  <a:lnTo>
                    <a:pt x="3186132" y="384621"/>
                  </a:lnTo>
                  <a:lnTo>
                    <a:pt x="3184843" y="386506"/>
                  </a:lnTo>
                  <a:lnTo>
                    <a:pt x="3183553" y="388391"/>
                  </a:lnTo>
                  <a:lnTo>
                    <a:pt x="3181469" y="389880"/>
                  </a:lnTo>
                  <a:lnTo>
                    <a:pt x="3154235" y="393799"/>
                  </a:lnTo>
                  <a:lnTo>
                    <a:pt x="3145700" y="393799"/>
                  </a:lnTo>
                  <a:lnTo>
                    <a:pt x="3136575" y="393799"/>
                  </a:lnTo>
                  <a:lnTo>
                    <a:pt x="3110877" y="383083"/>
                  </a:lnTo>
                  <a:lnTo>
                    <a:pt x="3111471" y="378916"/>
                  </a:lnTo>
                  <a:lnTo>
                    <a:pt x="3234702" y="20538"/>
                  </a:lnTo>
                  <a:lnTo>
                    <a:pt x="3238869" y="12352"/>
                  </a:lnTo>
                  <a:lnTo>
                    <a:pt x="3240457" y="10269"/>
                  </a:lnTo>
                  <a:lnTo>
                    <a:pt x="3242986" y="8681"/>
                  </a:lnTo>
                  <a:lnTo>
                    <a:pt x="3246458" y="7590"/>
                  </a:lnTo>
                  <a:lnTo>
                    <a:pt x="3249930" y="6498"/>
                  </a:lnTo>
                  <a:lnTo>
                    <a:pt x="3254743" y="5804"/>
                  </a:lnTo>
                  <a:lnTo>
                    <a:pt x="3260893" y="5506"/>
                  </a:lnTo>
                  <a:lnTo>
                    <a:pt x="3267047" y="5209"/>
                  </a:lnTo>
                  <a:lnTo>
                    <a:pt x="3275182" y="5060"/>
                  </a:lnTo>
                  <a:lnTo>
                    <a:pt x="3285302" y="5060"/>
                  </a:lnTo>
                  <a:close/>
                </a:path>
                <a:path w="7606030" h="399414">
                  <a:moveTo>
                    <a:pt x="3020401" y="5060"/>
                  </a:moveTo>
                  <a:lnTo>
                    <a:pt x="3028139" y="5060"/>
                  </a:lnTo>
                  <a:lnTo>
                    <a:pt x="3034491" y="5357"/>
                  </a:lnTo>
                  <a:lnTo>
                    <a:pt x="3039450" y="5953"/>
                  </a:lnTo>
                  <a:lnTo>
                    <a:pt x="3044412" y="6548"/>
                  </a:lnTo>
                  <a:lnTo>
                    <a:pt x="3048381" y="7342"/>
                  </a:lnTo>
                  <a:lnTo>
                    <a:pt x="3051356" y="8334"/>
                  </a:lnTo>
                  <a:lnTo>
                    <a:pt x="3054334" y="9326"/>
                  </a:lnTo>
                  <a:lnTo>
                    <a:pt x="3056467" y="10616"/>
                  </a:lnTo>
                  <a:lnTo>
                    <a:pt x="3057756" y="12203"/>
                  </a:lnTo>
                  <a:lnTo>
                    <a:pt x="3059046" y="13791"/>
                  </a:lnTo>
                  <a:lnTo>
                    <a:pt x="3059692" y="15577"/>
                  </a:lnTo>
                  <a:lnTo>
                    <a:pt x="3059692" y="17561"/>
                  </a:lnTo>
                  <a:lnTo>
                    <a:pt x="3059692" y="381297"/>
                  </a:lnTo>
                  <a:lnTo>
                    <a:pt x="3059692" y="383282"/>
                  </a:lnTo>
                  <a:lnTo>
                    <a:pt x="3059046" y="385068"/>
                  </a:lnTo>
                  <a:lnTo>
                    <a:pt x="3057756" y="386655"/>
                  </a:lnTo>
                  <a:lnTo>
                    <a:pt x="3056467" y="388243"/>
                  </a:lnTo>
                  <a:lnTo>
                    <a:pt x="3054334" y="389532"/>
                  </a:lnTo>
                  <a:lnTo>
                    <a:pt x="3051356" y="390525"/>
                  </a:lnTo>
                  <a:lnTo>
                    <a:pt x="3048381" y="391517"/>
                  </a:lnTo>
                  <a:lnTo>
                    <a:pt x="3044412" y="392310"/>
                  </a:lnTo>
                  <a:lnTo>
                    <a:pt x="3039450" y="392906"/>
                  </a:lnTo>
                  <a:lnTo>
                    <a:pt x="3034491" y="393501"/>
                  </a:lnTo>
                  <a:lnTo>
                    <a:pt x="3028139" y="393799"/>
                  </a:lnTo>
                  <a:lnTo>
                    <a:pt x="3020401" y="393799"/>
                  </a:lnTo>
                  <a:lnTo>
                    <a:pt x="3012859" y="393799"/>
                  </a:lnTo>
                  <a:lnTo>
                    <a:pt x="3006559" y="393501"/>
                  </a:lnTo>
                  <a:lnTo>
                    <a:pt x="3001499" y="392906"/>
                  </a:lnTo>
                  <a:lnTo>
                    <a:pt x="2996439" y="392310"/>
                  </a:lnTo>
                  <a:lnTo>
                    <a:pt x="2983045" y="386655"/>
                  </a:lnTo>
                  <a:lnTo>
                    <a:pt x="2981755" y="385068"/>
                  </a:lnTo>
                  <a:lnTo>
                    <a:pt x="2981110" y="383282"/>
                  </a:lnTo>
                  <a:lnTo>
                    <a:pt x="2981110" y="381297"/>
                  </a:lnTo>
                  <a:lnTo>
                    <a:pt x="2981110" y="17561"/>
                  </a:lnTo>
                  <a:lnTo>
                    <a:pt x="2981110" y="15577"/>
                  </a:lnTo>
                  <a:lnTo>
                    <a:pt x="2981755" y="13791"/>
                  </a:lnTo>
                  <a:lnTo>
                    <a:pt x="2983045" y="12203"/>
                  </a:lnTo>
                  <a:lnTo>
                    <a:pt x="2984334" y="10616"/>
                  </a:lnTo>
                  <a:lnTo>
                    <a:pt x="2986517" y="9326"/>
                  </a:lnTo>
                  <a:lnTo>
                    <a:pt x="2989593" y="8334"/>
                  </a:lnTo>
                  <a:lnTo>
                    <a:pt x="2992669" y="7342"/>
                  </a:lnTo>
                  <a:lnTo>
                    <a:pt x="2996687" y="6548"/>
                  </a:lnTo>
                  <a:lnTo>
                    <a:pt x="3001648" y="5953"/>
                  </a:lnTo>
                  <a:lnTo>
                    <a:pt x="3006609" y="5357"/>
                  </a:lnTo>
                  <a:lnTo>
                    <a:pt x="3012859" y="5060"/>
                  </a:lnTo>
                  <a:lnTo>
                    <a:pt x="3020401" y="5060"/>
                  </a:lnTo>
                  <a:close/>
                </a:path>
                <a:path w="7606030" h="399414">
                  <a:moveTo>
                    <a:pt x="1475065" y="5060"/>
                  </a:moveTo>
                  <a:lnTo>
                    <a:pt x="1482804" y="5060"/>
                  </a:lnTo>
                  <a:lnTo>
                    <a:pt x="1489154" y="5357"/>
                  </a:lnTo>
                  <a:lnTo>
                    <a:pt x="1494115" y="5953"/>
                  </a:lnTo>
                  <a:lnTo>
                    <a:pt x="1499076" y="6548"/>
                  </a:lnTo>
                  <a:lnTo>
                    <a:pt x="1503044" y="7342"/>
                  </a:lnTo>
                  <a:lnTo>
                    <a:pt x="1506021" y="8334"/>
                  </a:lnTo>
                  <a:lnTo>
                    <a:pt x="1508998" y="9326"/>
                  </a:lnTo>
                  <a:lnTo>
                    <a:pt x="1511131" y="10616"/>
                  </a:lnTo>
                  <a:lnTo>
                    <a:pt x="1512420" y="12203"/>
                  </a:lnTo>
                  <a:lnTo>
                    <a:pt x="1513710" y="13791"/>
                  </a:lnTo>
                  <a:lnTo>
                    <a:pt x="1514355" y="15577"/>
                  </a:lnTo>
                  <a:lnTo>
                    <a:pt x="1514355" y="17561"/>
                  </a:lnTo>
                  <a:lnTo>
                    <a:pt x="1514355" y="381297"/>
                  </a:lnTo>
                  <a:lnTo>
                    <a:pt x="1514355" y="383282"/>
                  </a:lnTo>
                  <a:lnTo>
                    <a:pt x="1513710" y="385068"/>
                  </a:lnTo>
                  <a:lnTo>
                    <a:pt x="1482804" y="393799"/>
                  </a:lnTo>
                  <a:lnTo>
                    <a:pt x="1475065" y="393799"/>
                  </a:lnTo>
                  <a:lnTo>
                    <a:pt x="1467524" y="393799"/>
                  </a:lnTo>
                  <a:lnTo>
                    <a:pt x="1437709" y="386655"/>
                  </a:lnTo>
                  <a:lnTo>
                    <a:pt x="1436419" y="385068"/>
                  </a:lnTo>
                  <a:lnTo>
                    <a:pt x="1435774" y="383282"/>
                  </a:lnTo>
                  <a:lnTo>
                    <a:pt x="1435774" y="381297"/>
                  </a:lnTo>
                  <a:lnTo>
                    <a:pt x="1435774" y="17561"/>
                  </a:lnTo>
                  <a:lnTo>
                    <a:pt x="1435774" y="15577"/>
                  </a:lnTo>
                  <a:lnTo>
                    <a:pt x="1436419" y="13791"/>
                  </a:lnTo>
                  <a:lnTo>
                    <a:pt x="1437709" y="12203"/>
                  </a:lnTo>
                  <a:lnTo>
                    <a:pt x="1438998" y="10616"/>
                  </a:lnTo>
                  <a:lnTo>
                    <a:pt x="1441181" y="9326"/>
                  </a:lnTo>
                  <a:lnTo>
                    <a:pt x="1444257" y="8334"/>
                  </a:lnTo>
                  <a:lnTo>
                    <a:pt x="1447333" y="7342"/>
                  </a:lnTo>
                  <a:lnTo>
                    <a:pt x="1451351" y="6548"/>
                  </a:lnTo>
                  <a:lnTo>
                    <a:pt x="1456312" y="5953"/>
                  </a:lnTo>
                  <a:lnTo>
                    <a:pt x="1461273" y="5357"/>
                  </a:lnTo>
                  <a:lnTo>
                    <a:pt x="1467524" y="5060"/>
                  </a:lnTo>
                  <a:lnTo>
                    <a:pt x="1475065" y="5060"/>
                  </a:lnTo>
                  <a:close/>
                </a:path>
                <a:path w="7606030" h="399414">
                  <a:moveTo>
                    <a:pt x="178593" y="595"/>
                  </a:moveTo>
                  <a:lnTo>
                    <a:pt x="216851" y="4716"/>
                  </a:lnTo>
                  <a:lnTo>
                    <a:pt x="253106" y="16470"/>
                  </a:lnTo>
                  <a:lnTo>
                    <a:pt x="281880" y="43457"/>
                  </a:lnTo>
                  <a:lnTo>
                    <a:pt x="282475" y="46236"/>
                  </a:lnTo>
                  <a:lnTo>
                    <a:pt x="282922" y="49510"/>
                  </a:lnTo>
                  <a:lnTo>
                    <a:pt x="283219" y="53280"/>
                  </a:lnTo>
                  <a:lnTo>
                    <a:pt x="283517" y="57050"/>
                  </a:lnTo>
                  <a:lnTo>
                    <a:pt x="283666" y="61714"/>
                  </a:lnTo>
                  <a:lnTo>
                    <a:pt x="283666" y="67270"/>
                  </a:lnTo>
                  <a:lnTo>
                    <a:pt x="283666" y="73223"/>
                  </a:lnTo>
                  <a:lnTo>
                    <a:pt x="283467" y="78283"/>
                  </a:lnTo>
                  <a:lnTo>
                    <a:pt x="283071" y="82450"/>
                  </a:lnTo>
                  <a:lnTo>
                    <a:pt x="282674" y="86618"/>
                  </a:lnTo>
                  <a:lnTo>
                    <a:pt x="274439" y="100012"/>
                  </a:lnTo>
                  <a:lnTo>
                    <a:pt x="272653" y="100012"/>
                  </a:lnTo>
                  <a:lnTo>
                    <a:pt x="269676" y="100012"/>
                  </a:lnTo>
                  <a:lnTo>
                    <a:pt x="265906" y="98276"/>
                  </a:lnTo>
                  <a:lnTo>
                    <a:pt x="261342" y="94803"/>
                  </a:lnTo>
                  <a:lnTo>
                    <a:pt x="256778" y="91330"/>
                  </a:lnTo>
                  <a:lnTo>
                    <a:pt x="217735" y="71586"/>
                  </a:lnTo>
                  <a:lnTo>
                    <a:pt x="181867" y="66377"/>
                  </a:lnTo>
                  <a:lnTo>
                    <a:pt x="170715" y="66963"/>
                  </a:lnTo>
                  <a:lnTo>
                    <a:pt x="132270" y="80943"/>
                  </a:lnTo>
                  <a:lnTo>
                    <a:pt x="104337" y="111704"/>
                  </a:lnTo>
                  <a:lnTo>
                    <a:pt x="88217" y="157404"/>
                  </a:lnTo>
                  <a:lnTo>
                    <a:pt x="84534" y="200322"/>
                  </a:lnTo>
                  <a:lnTo>
                    <a:pt x="84971" y="216721"/>
                  </a:lnTo>
                  <a:lnTo>
                    <a:pt x="91529" y="259109"/>
                  </a:lnTo>
                  <a:lnTo>
                    <a:pt x="111472" y="300037"/>
                  </a:lnTo>
                  <a:lnTo>
                    <a:pt x="142726" y="323998"/>
                  </a:lnTo>
                  <a:lnTo>
                    <a:pt x="183951" y="331886"/>
                  </a:lnTo>
                  <a:lnTo>
                    <a:pt x="194016" y="331579"/>
                  </a:lnTo>
                  <a:lnTo>
                    <a:pt x="234069" y="321803"/>
                  </a:lnTo>
                  <a:lnTo>
                    <a:pt x="263872" y="305395"/>
                  </a:lnTo>
                  <a:lnTo>
                    <a:pt x="268535" y="302220"/>
                  </a:lnTo>
                  <a:lnTo>
                    <a:pt x="272156" y="300632"/>
                  </a:lnTo>
                  <a:lnTo>
                    <a:pt x="274736" y="300632"/>
                  </a:lnTo>
                  <a:lnTo>
                    <a:pt x="276720" y="300632"/>
                  </a:lnTo>
                  <a:lnTo>
                    <a:pt x="284856" y="326528"/>
                  </a:lnTo>
                  <a:lnTo>
                    <a:pt x="284856" y="333672"/>
                  </a:lnTo>
                  <a:lnTo>
                    <a:pt x="284856" y="338633"/>
                  </a:lnTo>
                  <a:lnTo>
                    <a:pt x="284708" y="342850"/>
                  </a:lnTo>
                  <a:lnTo>
                    <a:pt x="284410" y="346323"/>
                  </a:lnTo>
                  <a:lnTo>
                    <a:pt x="284112" y="349795"/>
                  </a:lnTo>
                  <a:lnTo>
                    <a:pt x="283666" y="352772"/>
                  </a:lnTo>
                  <a:lnTo>
                    <a:pt x="283071" y="355252"/>
                  </a:lnTo>
                  <a:lnTo>
                    <a:pt x="282475" y="357733"/>
                  </a:lnTo>
                  <a:lnTo>
                    <a:pt x="263276" y="376535"/>
                  </a:lnTo>
                  <a:lnTo>
                    <a:pt x="257026" y="380107"/>
                  </a:lnTo>
                  <a:lnTo>
                    <a:pt x="217865" y="393250"/>
                  </a:lnTo>
                  <a:lnTo>
                    <a:pt x="171747" y="398264"/>
                  </a:lnTo>
                  <a:lnTo>
                    <a:pt x="152437" y="397501"/>
                  </a:lnTo>
                  <a:lnTo>
                    <a:pt x="100310" y="386060"/>
                  </a:lnTo>
                  <a:lnTo>
                    <a:pt x="57894" y="360973"/>
                  </a:lnTo>
                  <a:lnTo>
                    <a:pt x="26416" y="322324"/>
                  </a:lnTo>
                  <a:lnTo>
                    <a:pt x="6697" y="270123"/>
                  </a:lnTo>
                  <a:lnTo>
                    <a:pt x="744" y="227855"/>
                  </a:lnTo>
                  <a:lnTo>
                    <a:pt x="0" y="204489"/>
                  </a:lnTo>
                  <a:lnTo>
                    <a:pt x="818" y="180621"/>
                  </a:lnTo>
                  <a:lnTo>
                    <a:pt x="7366" y="137014"/>
                  </a:lnTo>
                  <a:lnTo>
                    <a:pt x="20296" y="98989"/>
                  </a:lnTo>
                  <a:lnTo>
                    <a:pt x="49708" y="53280"/>
                  </a:lnTo>
                  <a:lnTo>
                    <a:pt x="90254" y="21468"/>
                  </a:lnTo>
                  <a:lnTo>
                    <a:pt x="140679" y="3943"/>
                  </a:lnTo>
                  <a:lnTo>
                    <a:pt x="159218" y="1432"/>
                  </a:lnTo>
                  <a:lnTo>
                    <a:pt x="178593" y="595"/>
                  </a:lnTo>
                  <a:close/>
                </a:path>
                <a:path w="7606030" h="399414">
                  <a:moveTo>
                    <a:pt x="7044333" y="0"/>
                  </a:moveTo>
                  <a:lnTo>
                    <a:pt x="7085520" y="2902"/>
                  </a:lnTo>
                  <a:lnTo>
                    <a:pt x="7137628" y="18194"/>
                  </a:lnTo>
                  <a:lnTo>
                    <a:pt x="7177534" y="47327"/>
                  </a:lnTo>
                  <a:lnTo>
                    <a:pt x="7205048" y="90608"/>
                  </a:lnTo>
                  <a:lnTo>
                    <a:pt x="7216480" y="127406"/>
                  </a:lnTo>
                  <a:lnTo>
                    <a:pt x="7222208" y="170789"/>
                  </a:lnTo>
                  <a:lnTo>
                    <a:pt x="7222925" y="194964"/>
                  </a:lnTo>
                  <a:lnTo>
                    <a:pt x="7222180" y="218293"/>
                  </a:lnTo>
                  <a:lnTo>
                    <a:pt x="7216228" y="261156"/>
                  </a:lnTo>
                  <a:lnTo>
                    <a:pt x="7204341" y="298874"/>
                  </a:lnTo>
                  <a:lnTo>
                    <a:pt x="7175598" y="344834"/>
                  </a:lnTo>
                  <a:lnTo>
                    <a:pt x="7134047" y="377316"/>
                  </a:lnTo>
                  <a:lnTo>
                    <a:pt x="7080014" y="395399"/>
                  </a:lnTo>
                  <a:lnTo>
                    <a:pt x="7037189" y="398859"/>
                  </a:lnTo>
                  <a:lnTo>
                    <a:pt x="7015431" y="398124"/>
                  </a:lnTo>
                  <a:lnTo>
                    <a:pt x="6976215" y="392245"/>
                  </a:lnTo>
                  <a:lnTo>
                    <a:pt x="6928060" y="372256"/>
                  </a:lnTo>
                  <a:lnTo>
                    <a:pt x="6892481" y="338360"/>
                  </a:lnTo>
                  <a:lnTo>
                    <a:pt x="6869460" y="289917"/>
                  </a:lnTo>
                  <a:lnTo>
                    <a:pt x="6861087" y="249287"/>
                  </a:lnTo>
                  <a:lnTo>
                    <a:pt x="6858295" y="201811"/>
                  </a:lnTo>
                  <a:lnTo>
                    <a:pt x="6859040" y="179030"/>
                  </a:lnTo>
                  <a:lnTo>
                    <a:pt x="6864995" y="136987"/>
                  </a:lnTo>
                  <a:lnTo>
                    <a:pt x="6876882" y="99742"/>
                  </a:lnTo>
                  <a:lnTo>
                    <a:pt x="6905625" y="54173"/>
                  </a:lnTo>
                  <a:lnTo>
                    <a:pt x="6947176" y="21747"/>
                  </a:lnTo>
                  <a:lnTo>
                    <a:pt x="7001284" y="3497"/>
                  </a:lnTo>
                  <a:lnTo>
                    <a:pt x="7044333" y="0"/>
                  </a:lnTo>
                  <a:close/>
                </a:path>
                <a:path w="7606030" h="399414">
                  <a:moveTo>
                    <a:pt x="4922925" y="0"/>
                  </a:moveTo>
                  <a:lnTo>
                    <a:pt x="4964112" y="2902"/>
                  </a:lnTo>
                  <a:lnTo>
                    <a:pt x="5016220" y="18194"/>
                  </a:lnTo>
                  <a:lnTo>
                    <a:pt x="5056126" y="47327"/>
                  </a:lnTo>
                  <a:lnTo>
                    <a:pt x="5083640" y="90608"/>
                  </a:lnTo>
                  <a:lnTo>
                    <a:pt x="5095072" y="127406"/>
                  </a:lnTo>
                  <a:lnTo>
                    <a:pt x="5100800" y="170789"/>
                  </a:lnTo>
                  <a:lnTo>
                    <a:pt x="5101517" y="194964"/>
                  </a:lnTo>
                  <a:lnTo>
                    <a:pt x="5100772" y="218293"/>
                  </a:lnTo>
                  <a:lnTo>
                    <a:pt x="5094820" y="261156"/>
                  </a:lnTo>
                  <a:lnTo>
                    <a:pt x="5082933" y="298874"/>
                  </a:lnTo>
                  <a:lnTo>
                    <a:pt x="5054190" y="344834"/>
                  </a:lnTo>
                  <a:lnTo>
                    <a:pt x="5012639" y="377316"/>
                  </a:lnTo>
                  <a:lnTo>
                    <a:pt x="4958606" y="395399"/>
                  </a:lnTo>
                  <a:lnTo>
                    <a:pt x="4915781" y="398859"/>
                  </a:lnTo>
                  <a:lnTo>
                    <a:pt x="4894023" y="398124"/>
                  </a:lnTo>
                  <a:lnTo>
                    <a:pt x="4854806" y="392245"/>
                  </a:lnTo>
                  <a:lnTo>
                    <a:pt x="4806652" y="372256"/>
                  </a:lnTo>
                  <a:lnTo>
                    <a:pt x="4771073" y="338360"/>
                  </a:lnTo>
                  <a:lnTo>
                    <a:pt x="4748049" y="289917"/>
                  </a:lnTo>
                  <a:lnTo>
                    <a:pt x="4739678" y="249287"/>
                  </a:lnTo>
                  <a:lnTo>
                    <a:pt x="4736887" y="201811"/>
                  </a:lnTo>
                  <a:lnTo>
                    <a:pt x="4737632" y="179030"/>
                  </a:lnTo>
                  <a:lnTo>
                    <a:pt x="4743585" y="136987"/>
                  </a:lnTo>
                  <a:lnTo>
                    <a:pt x="4755474" y="99742"/>
                  </a:lnTo>
                  <a:lnTo>
                    <a:pt x="4784217" y="54173"/>
                  </a:lnTo>
                  <a:lnTo>
                    <a:pt x="4825768" y="21747"/>
                  </a:lnTo>
                  <a:lnTo>
                    <a:pt x="4879875" y="3497"/>
                  </a:lnTo>
                  <a:lnTo>
                    <a:pt x="4922925" y="0"/>
                  </a:lnTo>
                  <a:close/>
                </a:path>
                <a:path w="7606030" h="399414">
                  <a:moveTo>
                    <a:pt x="509420" y="0"/>
                  </a:moveTo>
                  <a:lnTo>
                    <a:pt x="550608" y="2902"/>
                  </a:lnTo>
                  <a:lnTo>
                    <a:pt x="602717" y="18194"/>
                  </a:lnTo>
                  <a:lnTo>
                    <a:pt x="642622" y="47327"/>
                  </a:lnTo>
                  <a:lnTo>
                    <a:pt x="670136" y="90608"/>
                  </a:lnTo>
                  <a:lnTo>
                    <a:pt x="681568" y="127406"/>
                  </a:lnTo>
                  <a:lnTo>
                    <a:pt x="687298" y="170789"/>
                  </a:lnTo>
                  <a:lnTo>
                    <a:pt x="688014" y="194964"/>
                  </a:lnTo>
                  <a:lnTo>
                    <a:pt x="687270" y="218293"/>
                  </a:lnTo>
                  <a:lnTo>
                    <a:pt x="681317" y="261156"/>
                  </a:lnTo>
                  <a:lnTo>
                    <a:pt x="669429" y="298874"/>
                  </a:lnTo>
                  <a:lnTo>
                    <a:pt x="640687" y="344834"/>
                  </a:lnTo>
                  <a:lnTo>
                    <a:pt x="599136" y="377316"/>
                  </a:lnTo>
                  <a:lnTo>
                    <a:pt x="545102" y="395399"/>
                  </a:lnTo>
                  <a:lnTo>
                    <a:pt x="502276" y="398859"/>
                  </a:lnTo>
                  <a:lnTo>
                    <a:pt x="480520" y="398124"/>
                  </a:lnTo>
                  <a:lnTo>
                    <a:pt x="441303" y="392245"/>
                  </a:lnTo>
                  <a:lnTo>
                    <a:pt x="393148" y="372256"/>
                  </a:lnTo>
                  <a:lnTo>
                    <a:pt x="357569" y="338360"/>
                  </a:lnTo>
                  <a:lnTo>
                    <a:pt x="334547" y="289917"/>
                  </a:lnTo>
                  <a:lnTo>
                    <a:pt x="326176" y="249287"/>
                  </a:lnTo>
                  <a:lnTo>
                    <a:pt x="323385" y="201811"/>
                  </a:lnTo>
                  <a:lnTo>
                    <a:pt x="324129" y="179030"/>
                  </a:lnTo>
                  <a:lnTo>
                    <a:pt x="330082" y="136987"/>
                  </a:lnTo>
                  <a:lnTo>
                    <a:pt x="341970" y="99742"/>
                  </a:lnTo>
                  <a:lnTo>
                    <a:pt x="370713" y="54173"/>
                  </a:lnTo>
                  <a:lnTo>
                    <a:pt x="412263" y="21747"/>
                  </a:lnTo>
                  <a:lnTo>
                    <a:pt x="466372" y="3497"/>
                  </a:lnTo>
                  <a:lnTo>
                    <a:pt x="50942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36363" y="3074923"/>
              <a:ext cx="926465" cy="262255"/>
            </a:xfrm>
            <a:custGeom>
              <a:avLst/>
              <a:gdLst/>
              <a:ahLst/>
              <a:cxnLst/>
              <a:rect l="l" t="t" r="r" b="b"/>
              <a:pathLst>
                <a:path w="926464" h="262254">
                  <a:moveTo>
                    <a:pt x="54470" y="12203"/>
                  </a:moveTo>
                  <a:lnTo>
                    <a:pt x="0" y="175915"/>
                  </a:lnTo>
                  <a:lnTo>
                    <a:pt x="109237" y="175915"/>
                  </a:lnTo>
                  <a:lnTo>
                    <a:pt x="54766" y="12203"/>
                  </a:lnTo>
                  <a:lnTo>
                    <a:pt x="54470" y="12203"/>
                  </a:lnTo>
                  <a:close/>
                </a:path>
                <a:path w="926464" h="262254">
                  <a:moveTo>
                    <a:pt x="765188" y="0"/>
                  </a:moveTo>
                  <a:lnTo>
                    <a:pt x="765188" y="261935"/>
                  </a:lnTo>
                  <a:lnTo>
                    <a:pt x="805967" y="261935"/>
                  </a:lnTo>
                  <a:lnTo>
                    <a:pt x="848496" y="257248"/>
                  </a:lnTo>
                  <a:lnTo>
                    <a:pt x="889079" y="236330"/>
                  </a:lnTo>
                  <a:lnTo>
                    <a:pt x="914817" y="198619"/>
                  </a:lnTo>
                  <a:lnTo>
                    <a:pt x="924399" y="159544"/>
                  </a:lnTo>
                  <a:lnTo>
                    <a:pt x="926223" y="128289"/>
                  </a:lnTo>
                  <a:lnTo>
                    <a:pt x="925823" y="114839"/>
                  </a:lnTo>
                  <a:lnTo>
                    <a:pt x="916138" y="66023"/>
                  </a:lnTo>
                  <a:lnTo>
                    <a:pt x="891712" y="28454"/>
                  </a:lnTo>
                  <a:lnTo>
                    <a:pt x="851017" y="5441"/>
                  </a:lnTo>
                  <a:lnTo>
                    <a:pt x="804778" y="0"/>
                  </a:lnTo>
                  <a:lnTo>
                    <a:pt x="765188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1520" y="3068673"/>
              <a:ext cx="116086" cy="1187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34064" y="3006760"/>
              <a:ext cx="4121785" cy="399415"/>
            </a:xfrm>
            <a:custGeom>
              <a:avLst/>
              <a:gdLst/>
              <a:ahLst/>
              <a:cxnLst/>
              <a:rect l="l" t="t" r="r" b="b"/>
              <a:pathLst>
                <a:path w="4121784" h="399414">
                  <a:moveTo>
                    <a:pt x="1527654" y="64293"/>
                  </a:moveTo>
                  <a:lnTo>
                    <a:pt x="1489701" y="70405"/>
                  </a:lnTo>
                  <a:lnTo>
                    <a:pt x="1454598" y="95556"/>
                  </a:lnTo>
                  <a:lnTo>
                    <a:pt x="1434254" y="134847"/>
                  </a:lnTo>
                  <a:lnTo>
                    <a:pt x="1426758" y="184574"/>
                  </a:lnTo>
                  <a:lnTo>
                    <a:pt x="1426451" y="197941"/>
                  </a:lnTo>
                  <a:lnTo>
                    <a:pt x="1426749" y="213316"/>
                  </a:lnTo>
                  <a:lnTo>
                    <a:pt x="1431212" y="254646"/>
                  </a:lnTo>
                  <a:lnTo>
                    <a:pt x="1447287" y="297656"/>
                  </a:lnTo>
                  <a:lnTo>
                    <a:pt x="1477645" y="324893"/>
                  </a:lnTo>
                  <a:lnTo>
                    <a:pt x="1525569" y="334268"/>
                  </a:lnTo>
                  <a:lnTo>
                    <a:pt x="1539410" y="333599"/>
                  </a:lnTo>
                  <a:lnTo>
                    <a:pt x="1582998" y="317710"/>
                  </a:lnTo>
                  <a:lnTo>
                    <a:pt x="1610560" y="284773"/>
                  </a:lnTo>
                  <a:lnTo>
                    <a:pt x="1624010" y="238895"/>
                  </a:lnTo>
                  <a:lnTo>
                    <a:pt x="1626772" y="199131"/>
                  </a:lnTo>
                  <a:lnTo>
                    <a:pt x="1626475" y="184295"/>
                  </a:lnTo>
                  <a:lnTo>
                    <a:pt x="1622011" y="143916"/>
                  </a:lnTo>
                  <a:lnTo>
                    <a:pt x="1605789" y="101352"/>
                  </a:lnTo>
                  <a:lnTo>
                    <a:pt x="1575279" y="73967"/>
                  </a:lnTo>
                  <a:lnTo>
                    <a:pt x="1527654" y="64293"/>
                  </a:lnTo>
                  <a:close/>
                </a:path>
                <a:path w="4121784" h="399414">
                  <a:moveTo>
                    <a:pt x="3702307" y="6846"/>
                  </a:moveTo>
                  <a:lnTo>
                    <a:pt x="3753502" y="6846"/>
                  </a:lnTo>
                  <a:lnTo>
                    <a:pt x="3762630" y="6846"/>
                  </a:lnTo>
                  <a:lnTo>
                    <a:pt x="3770470" y="7590"/>
                  </a:lnTo>
                  <a:lnTo>
                    <a:pt x="3777017" y="9078"/>
                  </a:lnTo>
                  <a:lnTo>
                    <a:pt x="3783567" y="10566"/>
                  </a:lnTo>
                  <a:lnTo>
                    <a:pt x="3789221" y="13047"/>
                  </a:lnTo>
                  <a:lnTo>
                    <a:pt x="3814224" y="51196"/>
                  </a:lnTo>
                  <a:lnTo>
                    <a:pt x="3897568" y="280691"/>
                  </a:lnTo>
                  <a:lnTo>
                    <a:pt x="3898760" y="280691"/>
                  </a:lnTo>
                  <a:lnTo>
                    <a:pt x="3985080" y="51792"/>
                  </a:lnTo>
                  <a:lnTo>
                    <a:pt x="3987658" y="43457"/>
                  </a:lnTo>
                  <a:lnTo>
                    <a:pt x="3990487" y="36413"/>
                  </a:lnTo>
                  <a:lnTo>
                    <a:pt x="3993562" y="30658"/>
                  </a:lnTo>
                  <a:lnTo>
                    <a:pt x="3996638" y="24903"/>
                  </a:lnTo>
                  <a:lnTo>
                    <a:pt x="4000210" y="20240"/>
                  </a:lnTo>
                  <a:lnTo>
                    <a:pt x="4004279" y="16668"/>
                  </a:lnTo>
                  <a:lnTo>
                    <a:pt x="4008345" y="13096"/>
                  </a:lnTo>
                  <a:lnTo>
                    <a:pt x="4013158" y="10566"/>
                  </a:lnTo>
                  <a:lnTo>
                    <a:pt x="4018714" y="9078"/>
                  </a:lnTo>
                  <a:lnTo>
                    <a:pt x="4024271" y="7590"/>
                  </a:lnTo>
                  <a:lnTo>
                    <a:pt x="4030720" y="6846"/>
                  </a:lnTo>
                  <a:lnTo>
                    <a:pt x="4038063" y="6846"/>
                  </a:lnTo>
                  <a:lnTo>
                    <a:pt x="4090748" y="6846"/>
                  </a:lnTo>
                  <a:lnTo>
                    <a:pt x="4096106" y="6846"/>
                  </a:lnTo>
                  <a:lnTo>
                    <a:pt x="4100718" y="7540"/>
                  </a:lnTo>
                  <a:lnTo>
                    <a:pt x="4121703" y="33139"/>
                  </a:lnTo>
                  <a:lnTo>
                    <a:pt x="4121703" y="38099"/>
                  </a:lnTo>
                  <a:lnTo>
                    <a:pt x="4121703" y="381296"/>
                  </a:lnTo>
                  <a:lnTo>
                    <a:pt x="4121703" y="383280"/>
                  </a:lnTo>
                  <a:lnTo>
                    <a:pt x="4121158" y="385066"/>
                  </a:lnTo>
                  <a:lnTo>
                    <a:pt x="4120066" y="386654"/>
                  </a:lnTo>
                  <a:lnTo>
                    <a:pt x="4118975" y="388242"/>
                  </a:lnTo>
                  <a:lnTo>
                    <a:pt x="4102653" y="392906"/>
                  </a:lnTo>
                  <a:lnTo>
                    <a:pt x="4097892" y="393500"/>
                  </a:lnTo>
                  <a:lnTo>
                    <a:pt x="4091839" y="393799"/>
                  </a:lnTo>
                  <a:lnTo>
                    <a:pt x="4084496" y="393799"/>
                  </a:lnTo>
                  <a:lnTo>
                    <a:pt x="4077352" y="393799"/>
                  </a:lnTo>
                  <a:lnTo>
                    <a:pt x="4071399" y="393500"/>
                  </a:lnTo>
                  <a:lnTo>
                    <a:pt x="4066638" y="392906"/>
                  </a:lnTo>
                  <a:lnTo>
                    <a:pt x="4061874" y="392312"/>
                  </a:lnTo>
                  <a:lnTo>
                    <a:pt x="4049374" y="386654"/>
                  </a:lnTo>
                  <a:lnTo>
                    <a:pt x="4048182" y="385066"/>
                  </a:lnTo>
                  <a:lnTo>
                    <a:pt x="4047588" y="383280"/>
                  </a:lnTo>
                  <a:lnTo>
                    <a:pt x="4047588" y="381296"/>
                  </a:lnTo>
                  <a:lnTo>
                    <a:pt x="4047588" y="67865"/>
                  </a:lnTo>
                  <a:lnTo>
                    <a:pt x="4046991" y="67865"/>
                  </a:lnTo>
                  <a:lnTo>
                    <a:pt x="3935370" y="381000"/>
                  </a:lnTo>
                  <a:lnTo>
                    <a:pt x="3934577" y="383579"/>
                  </a:lnTo>
                  <a:lnTo>
                    <a:pt x="3933288" y="385713"/>
                  </a:lnTo>
                  <a:lnTo>
                    <a:pt x="3931502" y="387398"/>
                  </a:lnTo>
                  <a:lnTo>
                    <a:pt x="3929716" y="389087"/>
                  </a:lnTo>
                  <a:lnTo>
                    <a:pt x="3927283" y="390425"/>
                  </a:lnTo>
                  <a:lnTo>
                    <a:pt x="3924208" y="391418"/>
                  </a:lnTo>
                  <a:lnTo>
                    <a:pt x="3921133" y="392409"/>
                  </a:lnTo>
                  <a:lnTo>
                    <a:pt x="3917213" y="393055"/>
                  </a:lnTo>
                  <a:lnTo>
                    <a:pt x="3912452" y="393351"/>
                  </a:lnTo>
                  <a:lnTo>
                    <a:pt x="3907688" y="393650"/>
                  </a:lnTo>
                  <a:lnTo>
                    <a:pt x="3901933" y="393799"/>
                  </a:lnTo>
                  <a:lnTo>
                    <a:pt x="3895188" y="393799"/>
                  </a:lnTo>
                  <a:lnTo>
                    <a:pt x="3888440" y="393799"/>
                  </a:lnTo>
                  <a:lnTo>
                    <a:pt x="3882685" y="393552"/>
                  </a:lnTo>
                  <a:lnTo>
                    <a:pt x="3877924" y="393055"/>
                  </a:lnTo>
                  <a:lnTo>
                    <a:pt x="3873160" y="392558"/>
                  </a:lnTo>
                  <a:lnTo>
                    <a:pt x="3869240" y="391766"/>
                  </a:lnTo>
                  <a:lnTo>
                    <a:pt x="3866165" y="390675"/>
                  </a:lnTo>
                  <a:lnTo>
                    <a:pt x="3863089" y="389584"/>
                  </a:lnTo>
                  <a:lnTo>
                    <a:pt x="3860660" y="388242"/>
                  </a:lnTo>
                  <a:lnTo>
                    <a:pt x="3858874" y="386654"/>
                  </a:lnTo>
                  <a:lnTo>
                    <a:pt x="3857088" y="385066"/>
                  </a:lnTo>
                  <a:lnTo>
                    <a:pt x="3855896" y="383183"/>
                  </a:lnTo>
                  <a:lnTo>
                    <a:pt x="3855302" y="381000"/>
                  </a:lnTo>
                  <a:lnTo>
                    <a:pt x="3747549" y="67865"/>
                  </a:lnTo>
                  <a:lnTo>
                    <a:pt x="3746955" y="67865"/>
                  </a:lnTo>
                  <a:lnTo>
                    <a:pt x="3746955" y="381296"/>
                  </a:lnTo>
                  <a:lnTo>
                    <a:pt x="3746955" y="383280"/>
                  </a:lnTo>
                  <a:lnTo>
                    <a:pt x="3746409" y="385066"/>
                  </a:lnTo>
                  <a:lnTo>
                    <a:pt x="3745318" y="386654"/>
                  </a:lnTo>
                  <a:lnTo>
                    <a:pt x="3744227" y="388242"/>
                  </a:lnTo>
                  <a:lnTo>
                    <a:pt x="3727755" y="392906"/>
                  </a:lnTo>
                  <a:lnTo>
                    <a:pt x="3723092" y="393500"/>
                  </a:lnTo>
                  <a:lnTo>
                    <a:pt x="3717090" y="393799"/>
                  </a:lnTo>
                  <a:lnTo>
                    <a:pt x="3709748" y="393799"/>
                  </a:lnTo>
                  <a:lnTo>
                    <a:pt x="3702603" y="393799"/>
                  </a:lnTo>
                  <a:lnTo>
                    <a:pt x="3696650" y="393500"/>
                  </a:lnTo>
                  <a:lnTo>
                    <a:pt x="3691889" y="392906"/>
                  </a:lnTo>
                  <a:lnTo>
                    <a:pt x="3687125" y="392312"/>
                  </a:lnTo>
                  <a:lnTo>
                    <a:pt x="3674476" y="386654"/>
                  </a:lnTo>
                  <a:lnTo>
                    <a:pt x="3673382" y="385066"/>
                  </a:lnTo>
                  <a:lnTo>
                    <a:pt x="3672839" y="383280"/>
                  </a:lnTo>
                  <a:lnTo>
                    <a:pt x="3672839" y="381296"/>
                  </a:lnTo>
                  <a:lnTo>
                    <a:pt x="3672839" y="38099"/>
                  </a:lnTo>
                  <a:lnTo>
                    <a:pt x="3672839" y="27979"/>
                  </a:lnTo>
                  <a:lnTo>
                    <a:pt x="3675516" y="20240"/>
                  </a:lnTo>
                  <a:lnTo>
                    <a:pt x="3680874" y="14882"/>
                  </a:lnTo>
                  <a:lnTo>
                    <a:pt x="3686232" y="9524"/>
                  </a:lnTo>
                  <a:lnTo>
                    <a:pt x="3693377" y="6846"/>
                  </a:lnTo>
                  <a:lnTo>
                    <a:pt x="3702307" y="6846"/>
                  </a:lnTo>
                  <a:close/>
                </a:path>
                <a:path w="4121784" h="399414">
                  <a:moveTo>
                    <a:pt x="2912720" y="6846"/>
                  </a:moveTo>
                  <a:lnTo>
                    <a:pt x="3011542" y="6846"/>
                  </a:lnTo>
                  <a:lnTo>
                    <a:pt x="3036312" y="7599"/>
                  </a:lnTo>
                  <a:lnTo>
                    <a:pt x="3079992" y="13627"/>
                  </a:lnTo>
                  <a:lnTo>
                    <a:pt x="3131944" y="33858"/>
                  </a:lnTo>
                  <a:lnTo>
                    <a:pt x="3170871" y="67149"/>
                  </a:lnTo>
                  <a:lnTo>
                    <a:pt x="3196684" y="113109"/>
                  </a:lnTo>
                  <a:lnTo>
                    <a:pt x="3206282" y="150688"/>
                  </a:lnTo>
                  <a:lnTo>
                    <a:pt x="3209482" y="193774"/>
                  </a:lnTo>
                  <a:lnTo>
                    <a:pt x="3208617" y="219307"/>
                  </a:lnTo>
                  <a:lnTo>
                    <a:pt x="3201696" y="264625"/>
                  </a:lnTo>
                  <a:lnTo>
                    <a:pt x="3187968" y="302372"/>
                  </a:lnTo>
                  <a:lnTo>
                    <a:pt x="3155905" y="345875"/>
                  </a:lnTo>
                  <a:lnTo>
                    <a:pt x="3110782" y="374479"/>
                  </a:lnTo>
                  <a:lnTo>
                    <a:pt x="3073538" y="385734"/>
                  </a:lnTo>
                  <a:lnTo>
                    <a:pt x="3029410" y="391315"/>
                  </a:lnTo>
                  <a:lnTo>
                    <a:pt x="3004696" y="392013"/>
                  </a:lnTo>
                  <a:lnTo>
                    <a:pt x="2912720" y="392013"/>
                  </a:lnTo>
                  <a:lnTo>
                    <a:pt x="2906170" y="392013"/>
                  </a:lnTo>
                  <a:lnTo>
                    <a:pt x="2900665" y="390077"/>
                  </a:lnTo>
                  <a:lnTo>
                    <a:pt x="2896200" y="386209"/>
                  </a:lnTo>
                  <a:lnTo>
                    <a:pt x="2891735" y="382338"/>
                  </a:lnTo>
                  <a:lnTo>
                    <a:pt x="2889503" y="376038"/>
                  </a:lnTo>
                  <a:lnTo>
                    <a:pt x="2889503" y="367309"/>
                  </a:lnTo>
                  <a:lnTo>
                    <a:pt x="2889503" y="31551"/>
                  </a:lnTo>
                  <a:lnTo>
                    <a:pt x="2889503" y="22820"/>
                  </a:lnTo>
                  <a:lnTo>
                    <a:pt x="2891735" y="16519"/>
                  </a:lnTo>
                  <a:lnTo>
                    <a:pt x="2896200" y="12650"/>
                  </a:lnTo>
                  <a:lnTo>
                    <a:pt x="2900665" y="8780"/>
                  </a:lnTo>
                  <a:lnTo>
                    <a:pt x="2906170" y="6846"/>
                  </a:lnTo>
                  <a:lnTo>
                    <a:pt x="2912720" y="6846"/>
                  </a:lnTo>
                  <a:close/>
                </a:path>
                <a:path w="4121784" h="399414">
                  <a:moveTo>
                    <a:pt x="1797152" y="6846"/>
                  </a:moveTo>
                  <a:lnTo>
                    <a:pt x="1896867" y="6846"/>
                  </a:lnTo>
                  <a:lnTo>
                    <a:pt x="1906987" y="6846"/>
                  </a:lnTo>
                  <a:lnTo>
                    <a:pt x="1915320" y="7044"/>
                  </a:lnTo>
                  <a:lnTo>
                    <a:pt x="1961792" y="13394"/>
                  </a:lnTo>
                  <a:lnTo>
                    <a:pt x="1998739" y="29505"/>
                  </a:lnTo>
                  <a:lnTo>
                    <a:pt x="2029090" y="63326"/>
                  </a:lnTo>
                  <a:lnTo>
                    <a:pt x="2039314" y="101379"/>
                  </a:lnTo>
                  <a:lnTo>
                    <a:pt x="2039742" y="112514"/>
                  </a:lnTo>
                  <a:lnTo>
                    <a:pt x="2039435" y="121973"/>
                  </a:lnTo>
                  <a:lnTo>
                    <a:pt x="2028765" y="162855"/>
                  </a:lnTo>
                  <a:lnTo>
                    <a:pt x="2003595" y="193123"/>
                  </a:lnTo>
                  <a:lnTo>
                    <a:pt x="1965030" y="212824"/>
                  </a:lnTo>
                  <a:lnTo>
                    <a:pt x="1970784" y="215601"/>
                  </a:lnTo>
                  <a:lnTo>
                    <a:pt x="2000003" y="243036"/>
                  </a:lnTo>
                  <a:lnTo>
                    <a:pt x="2019799" y="281285"/>
                  </a:lnTo>
                  <a:lnTo>
                    <a:pt x="2052242" y="357186"/>
                  </a:lnTo>
                  <a:lnTo>
                    <a:pt x="2055220" y="364727"/>
                  </a:lnTo>
                  <a:lnTo>
                    <a:pt x="2057204" y="370235"/>
                  </a:lnTo>
                  <a:lnTo>
                    <a:pt x="2058195" y="373707"/>
                  </a:lnTo>
                  <a:lnTo>
                    <a:pt x="2059189" y="377178"/>
                  </a:lnTo>
                  <a:lnTo>
                    <a:pt x="2059685" y="379909"/>
                  </a:lnTo>
                  <a:lnTo>
                    <a:pt x="2059685" y="381893"/>
                  </a:lnTo>
                  <a:lnTo>
                    <a:pt x="2059685" y="384076"/>
                  </a:lnTo>
                  <a:lnTo>
                    <a:pt x="2059286" y="385911"/>
                  </a:lnTo>
                  <a:lnTo>
                    <a:pt x="2058494" y="387398"/>
                  </a:lnTo>
                  <a:lnTo>
                    <a:pt x="2057701" y="388889"/>
                  </a:lnTo>
                  <a:lnTo>
                    <a:pt x="2055814" y="390126"/>
                  </a:lnTo>
                  <a:lnTo>
                    <a:pt x="2052837" y="391120"/>
                  </a:lnTo>
                  <a:lnTo>
                    <a:pt x="2049862" y="392113"/>
                  </a:lnTo>
                  <a:lnTo>
                    <a:pt x="2045497" y="392805"/>
                  </a:lnTo>
                  <a:lnTo>
                    <a:pt x="2039742" y="393205"/>
                  </a:lnTo>
                  <a:lnTo>
                    <a:pt x="2033988" y="393601"/>
                  </a:lnTo>
                  <a:lnTo>
                    <a:pt x="2026148" y="393799"/>
                  </a:lnTo>
                  <a:lnTo>
                    <a:pt x="2016227" y="393799"/>
                  </a:lnTo>
                  <a:lnTo>
                    <a:pt x="2007891" y="393799"/>
                  </a:lnTo>
                  <a:lnTo>
                    <a:pt x="1984525" y="390970"/>
                  </a:lnTo>
                  <a:lnTo>
                    <a:pt x="1981648" y="389879"/>
                  </a:lnTo>
                  <a:lnTo>
                    <a:pt x="1975448" y="380702"/>
                  </a:lnTo>
                  <a:lnTo>
                    <a:pt x="1940920" y="294678"/>
                  </a:lnTo>
                  <a:lnTo>
                    <a:pt x="1920331" y="254941"/>
                  </a:lnTo>
                  <a:lnTo>
                    <a:pt x="1884959" y="234553"/>
                  </a:lnTo>
                  <a:lnTo>
                    <a:pt x="1876626" y="234553"/>
                  </a:lnTo>
                  <a:lnTo>
                    <a:pt x="1852217" y="234553"/>
                  </a:lnTo>
                  <a:lnTo>
                    <a:pt x="1852217" y="381296"/>
                  </a:lnTo>
                  <a:lnTo>
                    <a:pt x="1852217" y="383280"/>
                  </a:lnTo>
                  <a:lnTo>
                    <a:pt x="1851571" y="385066"/>
                  </a:lnTo>
                  <a:lnTo>
                    <a:pt x="1831975" y="392906"/>
                  </a:lnTo>
                  <a:lnTo>
                    <a:pt x="1827016" y="393500"/>
                  </a:lnTo>
                  <a:lnTo>
                    <a:pt x="1820667" y="393799"/>
                  </a:lnTo>
                  <a:lnTo>
                    <a:pt x="1812925" y="393799"/>
                  </a:lnTo>
                  <a:lnTo>
                    <a:pt x="1805388" y="393799"/>
                  </a:lnTo>
                  <a:lnTo>
                    <a:pt x="1799085" y="393500"/>
                  </a:lnTo>
                  <a:lnTo>
                    <a:pt x="1794025" y="392906"/>
                  </a:lnTo>
                  <a:lnTo>
                    <a:pt x="1788965" y="392312"/>
                  </a:lnTo>
                  <a:lnTo>
                    <a:pt x="1773935" y="383280"/>
                  </a:lnTo>
                  <a:lnTo>
                    <a:pt x="1773935" y="381296"/>
                  </a:lnTo>
                  <a:lnTo>
                    <a:pt x="1773935" y="31551"/>
                  </a:lnTo>
                  <a:lnTo>
                    <a:pt x="1773935" y="22820"/>
                  </a:lnTo>
                  <a:lnTo>
                    <a:pt x="1776167" y="16519"/>
                  </a:lnTo>
                  <a:lnTo>
                    <a:pt x="1780632" y="12650"/>
                  </a:lnTo>
                  <a:lnTo>
                    <a:pt x="1785097" y="8780"/>
                  </a:lnTo>
                  <a:lnTo>
                    <a:pt x="1790602" y="6846"/>
                  </a:lnTo>
                  <a:lnTo>
                    <a:pt x="1797152" y="6846"/>
                  </a:lnTo>
                  <a:close/>
                </a:path>
                <a:path w="4121784" h="399414">
                  <a:moveTo>
                    <a:pt x="858524" y="6846"/>
                  </a:moveTo>
                  <a:lnTo>
                    <a:pt x="909718" y="6846"/>
                  </a:lnTo>
                  <a:lnTo>
                    <a:pt x="918847" y="6846"/>
                  </a:lnTo>
                  <a:lnTo>
                    <a:pt x="926686" y="7590"/>
                  </a:lnTo>
                  <a:lnTo>
                    <a:pt x="933233" y="9078"/>
                  </a:lnTo>
                  <a:lnTo>
                    <a:pt x="939783" y="10566"/>
                  </a:lnTo>
                  <a:lnTo>
                    <a:pt x="945437" y="13047"/>
                  </a:lnTo>
                  <a:lnTo>
                    <a:pt x="970440" y="51196"/>
                  </a:lnTo>
                  <a:lnTo>
                    <a:pt x="1053785" y="280691"/>
                  </a:lnTo>
                  <a:lnTo>
                    <a:pt x="1054976" y="280691"/>
                  </a:lnTo>
                  <a:lnTo>
                    <a:pt x="1141296" y="51792"/>
                  </a:lnTo>
                  <a:lnTo>
                    <a:pt x="1143874" y="43457"/>
                  </a:lnTo>
                  <a:lnTo>
                    <a:pt x="1146703" y="36413"/>
                  </a:lnTo>
                  <a:lnTo>
                    <a:pt x="1149778" y="30658"/>
                  </a:lnTo>
                  <a:lnTo>
                    <a:pt x="1152854" y="24903"/>
                  </a:lnTo>
                  <a:lnTo>
                    <a:pt x="1156426" y="20240"/>
                  </a:lnTo>
                  <a:lnTo>
                    <a:pt x="1160495" y="16668"/>
                  </a:lnTo>
                  <a:lnTo>
                    <a:pt x="1164561" y="13096"/>
                  </a:lnTo>
                  <a:lnTo>
                    <a:pt x="1169374" y="10566"/>
                  </a:lnTo>
                  <a:lnTo>
                    <a:pt x="1174930" y="9078"/>
                  </a:lnTo>
                  <a:lnTo>
                    <a:pt x="1180487" y="7590"/>
                  </a:lnTo>
                  <a:lnTo>
                    <a:pt x="1186936" y="6846"/>
                  </a:lnTo>
                  <a:lnTo>
                    <a:pt x="1194279" y="6846"/>
                  </a:lnTo>
                  <a:lnTo>
                    <a:pt x="1246964" y="6846"/>
                  </a:lnTo>
                  <a:lnTo>
                    <a:pt x="1252322" y="6846"/>
                  </a:lnTo>
                  <a:lnTo>
                    <a:pt x="1256934" y="7540"/>
                  </a:lnTo>
                  <a:lnTo>
                    <a:pt x="1275984" y="24854"/>
                  </a:lnTo>
                  <a:lnTo>
                    <a:pt x="1277276" y="28723"/>
                  </a:lnTo>
                  <a:lnTo>
                    <a:pt x="1277919" y="33139"/>
                  </a:lnTo>
                  <a:lnTo>
                    <a:pt x="1277919" y="38099"/>
                  </a:lnTo>
                  <a:lnTo>
                    <a:pt x="1277919" y="381296"/>
                  </a:lnTo>
                  <a:lnTo>
                    <a:pt x="1277919" y="383280"/>
                  </a:lnTo>
                  <a:lnTo>
                    <a:pt x="1277374" y="385066"/>
                  </a:lnTo>
                  <a:lnTo>
                    <a:pt x="1276282" y="386654"/>
                  </a:lnTo>
                  <a:lnTo>
                    <a:pt x="1275191" y="388242"/>
                  </a:lnTo>
                  <a:lnTo>
                    <a:pt x="1258869" y="392906"/>
                  </a:lnTo>
                  <a:lnTo>
                    <a:pt x="1254108" y="393500"/>
                  </a:lnTo>
                  <a:lnTo>
                    <a:pt x="1248055" y="393799"/>
                  </a:lnTo>
                  <a:lnTo>
                    <a:pt x="1240712" y="393799"/>
                  </a:lnTo>
                  <a:lnTo>
                    <a:pt x="1233568" y="393799"/>
                  </a:lnTo>
                  <a:lnTo>
                    <a:pt x="1227615" y="393500"/>
                  </a:lnTo>
                  <a:lnTo>
                    <a:pt x="1222854" y="392906"/>
                  </a:lnTo>
                  <a:lnTo>
                    <a:pt x="1218090" y="392312"/>
                  </a:lnTo>
                  <a:lnTo>
                    <a:pt x="1205590" y="386654"/>
                  </a:lnTo>
                  <a:lnTo>
                    <a:pt x="1204398" y="385066"/>
                  </a:lnTo>
                  <a:lnTo>
                    <a:pt x="1203804" y="383280"/>
                  </a:lnTo>
                  <a:lnTo>
                    <a:pt x="1203804" y="381296"/>
                  </a:lnTo>
                  <a:lnTo>
                    <a:pt x="1203804" y="67865"/>
                  </a:lnTo>
                  <a:lnTo>
                    <a:pt x="1203207" y="67865"/>
                  </a:lnTo>
                  <a:lnTo>
                    <a:pt x="1091586" y="381000"/>
                  </a:lnTo>
                  <a:lnTo>
                    <a:pt x="1090793" y="383579"/>
                  </a:lnTo>
                  <a:lnTo>
                    <a:pt x="1089504" y="385713"/>
                  </a:lnTo>
                  <a:lnTo>
                    <a:pt x="1087718" y="387398"/>
                  </a:lnTo>
                  <a:lnTo>
                    <a:pt x="1085932" y="389087"/>
                  </a:lnTo>
                  <a:lnTo>
                    <a:pt x="1083499" y="390425"/>
                  </a:lnTo>
                  <a:lnTo>
                    <a:pt x="1080424" y="391418"/>
                  </a:lnTo>
                  <a:lnTo>
                    <a:pt x="1077349" y="392409"/>
                  </a:lnTo>
                  <a:lnTo>
                    <a:pt x="1073429" y="393055"/>
                  </a:lnTo>
                  <a:lnTo>
                    <a:pt x="1068668" y="393351"/>
                  </a:lnTo>
                  <a:lnTo>
                    <a:pt x="1063904" y="393650"/>
                  </a:lnTo>
                  <a:lnTo>
                    <a:pt x="1058149" y="393799"/>
                  </a:lnTo>
                  <a:lnTo>
                    <a:pt x="1051404" y="393799"/>
                  </a:lnTo>
                  <a:lnTo>
                    <a:pt x="1044656" y="393799"/>
                  </a:lnTo>
                  <a:lnTo>
                    <a:pt x="1038901" y="393552"/>
                  </a:lnTo>
                  <a:lnTo>
                    <a:pt x="1034140" y="393055"/>
                  </a:lnTo>
                  <a:lnTo>
                    <a:pt x="1029376" y="392558"/>
                  </a:lnTo>
                  <a:lnTo>
                    <a:pt x="1025456" y="391766"/>
                  </a:lnTo>
                  <a:lnTo>
                    <a:pt x="1022381" y="390675"/>
                  </a:lnTo>
                  <a:lnTo>
                    <a:pt x="1019306" y="389584"/>
                  </a:lnTo>
                  <a:lnTo>
                    <a:pt x="1016876" y="388242"/>
                  </a:lnTo>
                  <a:lnTo>
                    <a:pt x="1015090" y="386654"/>
                  </a:lnTo>
                  <a:lnTo>
                    <a:pt x="1013304" y="385066"/>
                  </a:lnTo>
                  <a:lnTo>
                    <a:pt x="1012112" y="383183"/>
                  </a:lnTo>
                  <a:lnTo>
                    <a:pt x="1011518" y="381000"/>
                  </a:lnTo>
                  <a:lnTo>
                    <a:pt x="903765" y="67865"/>
                  </a:lnTo>
                  <a:lnTo>
                    <a:pt x="903171" y="67865"/>
                  </a:lnTo>
                  <a:lnTo>
                    <a:pt x="903171" y="381296"/>
                  </a:lnTo>
                  <a:lnTo>
                    <a:pt x="903171" y="383280"/>
                  </a:lnTo>
                  <a:lnTo>
                    <a:pt x="902625" y="385066"/>
                  </a:lnTo>
                  <a:lnTo>
                    <a:pt x="901534" y="386654"/>
                  </a:lnTo>
                  <a:lnTo>
                    <a:pt x="900443" y="388242"/>
                  </a:lnTo>
                  <a:lnTo>
                    <a:pt x="883971" y="392906"/>
                  </a:lnTo>
                  <a:lnTo>
                    <a:pt x="879308" y="393500"/>
                  </a:lnTo>
                  <a:lnTo>
                    <a:pt x="873306" y="393799"/>
                  </a:lnTo>
                  <a:lnTo>
                    <a:pt x="865964" y="393799"/>
                  </a:lnTo>
                  <a:lnTo>
                    <a:pt x="858819" y="393799"/>
                  </a:lnTo>
                  <a:lnTo>
                    <a:pt x="852866" y="393500"/>
                  </a:lnTo>
                  <a:lnTo>
                    <a:pt x="848105" y="392906"/>
                  </a:lnTo>
                  <a:lnTo>
                    <a:pt x="843341" y="392312"/>
                  </a:lnTo>
                  <a:lnTo>
                    <a:pt x="829055" y="383280"/>
                  </a:lnTo>
                  <a:lnTo>
                    <a:pt x="829055" y="381296"/>
                  </a:lnTo>
                  <a:lnTo>
                    <a:pt x="829055" y="38099"/>
                  </a:lnTo>
                  <a:lnTo>
                    <a:pt x="829055" y="27979"/>
                  </a:lnTo>
                  <a:lnTo>
                    <a:pt x="831732" y="20240"/>
                  </a:lnTo>
                  <a:lnTo>
                    <a:pt x="837090" y="14882"/>
                  </a:lnTo>
                  <a:lnTo>
                    <a:pt x="842448" y="9524"/>
                  </a:lnTo>
                  <a:lnTo>
                    <a:pt x="849593" y="6846"/>
                  </a:lnTo>
                  <a:lnTo>
                    <a:pt x="858524" y="6846"/>
                  </a:lnTo>
                  <a:close/>
                </a:path>
                <a:path w="4121784" h="399414">
                  <a:moveTo>
                    <a:pt x="556616" y="6846"/>
                  </a:moveTo>
                  <a:lnTo>
                    <a:pt x="748902" y="6846"/>
                  </a:lnTo>
                  <a:lnTo>
                    <a:pt x="750688" y="6846"/>
                  </a:lnTo>
                  <a:lnTo>
                    <a:pt x="752273" y="7342"/>
                  </a:lnTo>
                  <a:lnTo>
                    <a:pt x="753663" y="8334"/>
                  </a:lnTo>
                  <a:lnTo>
                    <a:pt x="755053" y="9326"/>
                  </a:lnTo>
                  <a:lnTo>
                    <a:pt x="756245" y="11063"/>
                  </a:lnTo>
                  <a:lnTo>
                    <a:pt x="757235" y="13543"/>
                  </a:lnTo>
                  <a:lnTo>
                    <a:pt x="758229" y="16023"/>
                  </a:lnTo>
                  <a:lnTo>
                    <a:pt x="758973" y="19198"/>
                  </a:lnTo>
                  <a:lnTo>
                    <a:pt x="759467" y="23068"/>
                  </a:lnTo>
                  <a:lnTo>
                    <a:pt x="759963" y="26937"/>
                  </a:lnTo>
                  <a:lnTo>
                    <a:pt x="760213" y="31849"/>
                  </a:lnTo>
                  <a:lnTo>
                    <a:pt x="760213" y="37802"/>
                  </a:lnTo>
                  <a:lnTo>
                    <a:pt x="760213" y="43358"/>
                  </a:lnTo>
                  <a:lnTo>
                    <a:pt x="759963" y="48071"/>
                  </a:lnTo>
                  <a:lnTo>
                    <a:pt x="759467" y="51940"/>
                  </a:lnTo>
                  <a:lnTo>
                    <a:pt x="758973" y="55810"/>
                  </a:lnTo>
                  <a:lnTo>
                    <a:pt x="758229" y="58936"/>
                  </a:lnTo>
                  <a:lnTo>
                    <a:pt x="757235" y="61317"/>
                  </a:lnTo>
                  <a:lnTo>
                    <a:pt x="756245" y="63698"/>
                  </a:lnTo>
                  <a:lnTo>
                    <a:pt x="755053" y="65434"/>
                  </a:lnTo>
                  <a:lnTo>
                    <a:pt x="753663" y="66526"/>
                  </a:lnTo>
                  <a:lnTo>
                    <a:pt x="752273" y="67617"/>
                  </a:lnTo>
                  <a:lnTo>
                    <a:pt x="750688" y="68163"/>
                  </a:lnTo>
                  <a:lnTo>
                    <a:pt x="748902" y="68163"/>
                  </a:lnTo>
                  <a:lnTo>
                    <a:pt x="611383" y="68163"/>
                  </a:lnTo>
                  <a:lnTo>
                    <a:pt x="611383" y="162222"/>
                  </a:lnTo>
                  <a:lnTo>
                    <a:pt x="727767" y="162222"/>
                  </a:lnTo>
                  <a:lnTo>
                    <a:pt x="729554" y="162222"/>
                  </a:lnTo>
                  <a:lnTo>
                    <a:pt x="731190" y="162768"/>
                  </a:lnTo>
                  <a:lnTo>
                    <a:pt x="732678" y="163859"/>
                  </a:lnTo>
                  <a:lnTo>
                    <a:pt x="734168" y="164951"/>
                  </a:lnTo>
                  <a:lnTo>
                    <a:pt x="735409" y="166637"/>
                  </a:lnTo>
                  <a:lnTo>
                    <a:pt x="736399" y="168919"/>
                  </a:lnTo>
                  <a:lnTo>
                    <a:pt x="737393" y="171202"/>
                  </a:lnTo>
                  <a:lnTo>
                    <a:pt x="738137" y="174277"/>
                  </a:lnTo>
                  <a:lnTo>
                    <a:pt x="738634" y="178147"/>
                  </a:lnTo>
                  <a:lnTo>
                    <a:pt x="739127" y="182016"/>
                  </a:lnTo>
                  <a:lnTo>
                    <a:pt x="739377" y="186729"/>
                  </a:lnTo>
                  <a:lnTo>
                    <a:pt x="739377" y="192286"/>
                  </a:lnTo>
                  <a:lnTo>
                    <a:pt x="739377" y="198040"/>
                  </a:lnTo>
                  <a:lnTo>
                    <a:pt x="736399" y="215653"/>
                  </a:lnTo>
                  <a:lnTo>
                    <a:pt x="735409" y="217932"/>
                  </a:lnTo>
                  <a:lnTo>
                    <a:pt x="734168" y="219569"/>
                  </a:lnTo>
                  <a:lnTo>
                    <a:pt x="732678" y="220563"/>
                  </a:lnTo>
                  <a:lnTo>
                    <a:pt x="731190" y="221556"/>
                  </a:lnTo>
                  <a:lnTo>
                    <a:pt x="729554" y="222050"/>
                  </a:lnTo>
                  <a:lnTo>
                    <a:pt x="727767" y="222050"/>
                  </a:lnTo>
                  <a:lnTo>
                    <a:pt x="611383" y="222050"/>
                  </a:lnTo>
                  <a:lnTo>
                    <a:pt x="611383" y="330696"/>
                  </a:lnTo>
                  <a:lnTo>
                    <a:pt x="750091" y="330696"/>
                  </a:lnTo>
                  <a:lnTo>
                    <a:pt x="751877" y="330696"/>
                  </a:lnTo>
                  <a:lnTo>
                    <a:pt x="758723" y="337542"/>
                  </a:lnTo>
                  <a:lnTo>
                    <a:pt x="759717" y="339923"/>
                  </a:lnTo>
                  <a:lnTo>
                    <a:pt x="760460" y="343050"/>
                  </a:lnTo>
                  <a:lnTo>
                    <a:pt x="760957" y="346918"/>
                  </a:lnTo>
                  <a:lnTo>
                    <a:pt x="761454" y="350789"/>
                  </a:lnTo>
                  <a:lnTo>
                    <a:pt x="761701" y="355598"/>
                  </a:lnTo>
                  <a:lnTo>
                    <a:pt x="761701" y="361353"/>
                  </a:lnTo>
                  <a:lnTo>
                    <a:pt x="761701" y="367108"/>
                  </a:lnTo>
                  <a:lnTo>
                    <a:pt x="758723" y="385167"/>
                  </a:lnTo>
                  <a:lnTo>
                    <a:pt x="757732" y="387548"/>
                  </a:lnTo>
                  <a:lnTo>
                    <a:pt x="756492" y="389285"/>
                  </a:lnTo>
                  <a:lnTo>
                    <a:pt x="755004" y="390376"/>
                  </a:lnTo>
                  <a:lnTo>
                    <a:pt x="753514" y="391467"/>
                  </a:lnTo>
                  <a:lnTo>
                    <a:pt x="751877" y="392013"/>
                  </a:lnTo>
                  <a:lnTo>
                    <a:pt x="750091" y="392013"/>
                  </a:lnTo>
                  <a:lnTo>
                    <a:pt x="556616" y="392013"/>
                  </a:lnTo>
                  <a:lnTo>
                    <a:pt x="550066" y="392013"/>
                  </a:lnTo>
                  <a:lnTo>
                    <a:pt x="544561" y="390077"/>
                  </a:lnTo>
                  <a:lnTo>
                    <a:pt x="540096" y="386209"/>
                  </a:lnTo>
                  <a:lnTo>
                    <a:pt x="535631" y="382338"/>
                  </a:lnTo>
                  <a:lnTo>
                    <a:pt x="533399" y="376038"/>
                  </a:lnTo>
                  <a:lnTo>
                    <a:pt x="533399" y="367309"/>
                  </a:lnTo>
                  <a:lnTo>
                    <a:pt x="533399" y="31551"/>
                  </a:lnTo>
                  <a:lnTo>
                    <a:pt x="533399" y="22820"/>
                  </a:lnTo>
                  <a:lnTo>
                    <a:pt x="535631" y="16519"/>
                  </a:lnTo>
                  <a:lnTo>
                    <a:pt x="540096" y="12650"/>
                  </a:lnTo>
                  <a:lnTo>
                    <a:pt x="544561" y="8780"/>
                  </a:lnTo>
                  <a:lnTo>
                    <a:pt x="550066" y="6846"/>
                  </a:lnTo>
                  <a:lnTo>
                    <a:pt x="556616" y="6846"/>
                  </a:lnTo>
                  <a:close/>
                </a:path>
                <a:path w="4121784" h="399414">
                  <a:moveTo>
                    <a:pt x="29468" y="6846"/>
                  </a:moveTo>
                  <a:lnTo>
                    <a:pt x="80662" y="6846"/>
                  </a:lnTo>
                  <a:lnTo>
                    <a:pt x="89791" y="6846"/>
                  </a:lnTo>
                  <a:lnTo>
                    <a:pt x="97630" y="7590"/>
                  </a:lnTo>
                  <a:lnTo>
                    <a:pt x="104177" y="9078"/>
                  </a:lnTo>
                  <a:lnTo>
                    <a:pt x="110727" y="10566"/>
                  </a:lnTo>
                  <a:lnTo>
                    <a:pt x="116381" y="13047"/>
                  </a:lnTo>
                  <a:lnTo>
                    <a:pt x="141384" y="51196"/>
                  </a:lnTo>
                  <a:lnTo>
                    <a:pt x="224729" y="280691"/>
                  </a:lnTo>
                  <a:lnTo>
                    <a:pt x="225920" y="280691"/>
                  </a:lnTo>
                  <a:lnTo>
                    <a:pt x="312240" y="51792"/>
                  </a:lnTo>
                  <a:lnTo>
                    <a:pt x="314818" y="43457"/>
                  </a:lnTo>
                  <a:lnTo>
                    <a:pt x="317647" y="36413"/>
                  </a:lnTo>
                  <a:lnTo>
                    <a:pt x="320722" y="30658"/>
                  </a:lnTo>
                  <a:lnTo>
                    <a:pt x="323798" y="24903"/>
                  </a:lnTo>
                  <a:lnTo>
                    <a:pt x="327370" y="20240"/>
                  </a:lnTo>
                  <a:lnTo>
                    <a:pt x="331439" y="16668"/>
                  </a:lnTo>
                  <a:lnTo>
                    <a:pt x="335505" y="13096"/>
                  </a:lnTo>
                  <a:lnTo>
                    <a:pt x="340318" y="10566"/>
                  </a:lnTo>
                  <a:lnTo>
                    <a:pt x="345874" y="9078"/>
                  </a:lnTo>
                  <a:lnTo>
                    <a:pt x="351431" y="7590"/>
                  </a:lnTo>
                  <a:lnTo>
                    <a:pt x="357880" y="6846"/>
                  </a:lnTo>
                  <a:lnTo>
                    <a:pt x="365223" y="6846"/>
                  </a:lnTo>
                  <a:lnTo>
                    <a:pt x="417908" y="6846"/>
                  </a:lnTo>
                  <a:lnTo>
                    <a:pt x="423266" y="6846"/>
                  </a:lnTo>
                  <a:lnTo>
                    <a:pt x="427878" y="7540"/>
                  </a:lnTo>
                  <a:lnTo>
                    <a:pt x="446928" y="24854"/>
                  </a:lnTo>
                  <a:lnTo>
                    <a:pt x="448220" y="28723"/>
                  </a:lnTo>
                  <a:lnTo>
                    <a:pt x="448863" y="33139"/>
                  </a:lnTo>
                  <a:lnTo>
                    <a:pt x="448863" y="38099"/>
                  </a:lnTo>
                  <a:lnTo>
                    <a:pt x="448863" y="381296"/>
                  </a:lnTo>
                  <a:lnTo>
                    <a:pt x="448863" y="383280"/>
                  </a:lnTo>
                  <a:lnTo>
                    <a:pt x="448318" y="385066"/>
                  </a:lnTo>
                  <a:lnTo>
                    <a:pt x="447226" y="386654"/>
                  </a:lnTo>
                  <a:lnTo>
                    <a:pt x="446135" y="388242"/>
                  </a:lnTo>
                  <a:lnTo>
                    <a:pt x="429813" y="392906"/>
                  </a:lnTo>
                  <a:lnTo>
                    <a:pt x="425052" y="393500"/>
                  </a:lnTo>
                  <a:lnTo>
                    <a:pt x="418999" y="393799"/>
                  </a:lnTo>
                  <a:lnTo>
                    <a:pt x="411656" y="393799"/>
                  </a:lnTo>
                  <a:lnTo>
                    <a:pt x="404512" y="393799"/>
                  </a:lnTo>
                  <a:lnTo>
                    <a:pt x="398559" y="393500"/>
                  </a:lnTo>
                  <a:lnTo>
                    <a:pt x="393798" y="392906"/>
                  </a:lnTo>
                  <a:lnTo>
                    <a:pt x="389034" y="392312"/>
                  </a:lnTo>
                  <a:lnTo>
                    <a:pt x="376534" y="386654"/>
                  </a:lnTo>
                  <a:lnTo>
                    <a:pt x="375342" y="385066"/>
                  </a:lnTo>
                  <a:lnTo>
                    <a:pt x="374748" y="383280"/>
                  </a:lnTo>
                  <a:lnTo>
                    <a:pt x="374748" y="381296"/>
                  </a:lnTo>
                  <a:lnTo>
                    <a:pt x="374748" y="67865"/>
                  </a:lnTo>
                  <a:lnTo>
                    <a:pt x="374151" y="67865"/>
                  </a:lnTo>
                  <a:lnTo>
                    <a:pt x="262530" y="381000"/>
                  </a:lnTo>
                  <a:lnTo>
                    <a:pt x="261737" y="383579"/>
                  </a:lnTo>
                  <a:lnTo>
                    <a:pt x="260448" y="385713"/>
                  </a:lnTo>
                  <a:lnTo>
                    <a:pt x="258662" y="387398"/>
                  </a:lnTo>
                  <a:lnTo>
                    <a:pt x="256876" y="389087"/>
                  </a:lnTo>
                  <a:lnTo>
                    <a:pt x="254443" y="390425"/>
                  </a:lnTo>
                  <a:lnTo>
                    <a:pt x="251368" y="391418"/>
                  </a:lnTo>
                  <a:lnTo>
                    <a:pt x="248293" y="392409"/>
                  </a:lnTo>
                  <a:lnTo>
                    <a:pt x="244373" y="393055"/>
                  </a:lnTo>
                  <a:lnTo>
                    <a:pt x="239612" y="393351"/>
                  </a:lnTo>
                  <a:lnTo>
                    <a:pt x="234848" y="393650"/>
                  </a:lnTo>
                  <a:lnTo>
                    <a:pt x="229093" y="393799"/>
                  </a:lnTo>
                  <a:lnTo>
                    <a:pt x="222348" y="393799"/>
                  </a:lnTo>
                  <a:lnTo>
                    <a:pt x="215600" y="393799"/>
                  </a:lnTo>
                  <a:lnTo>
                    <a:pt x="209845" y="393552"/>
                  </a:lnTo>
                  <a:lnTo>
                    <a:pt x="205084" y="393055"/>
                  </a:lnTo>
                  <a:lnTo>
                    <a:pt x="200320" y="392558"/>
                  </a:lnTo>
                  <a:lnTo>
                    <a:pt x="196400" y="391766"/>
                  </a:lnTo>
                  <a:lnTo>
                    <a:pt x="193325" y="390675"/>
                  </a:lnTo>
                  <a:lnTo>
                    <a:pt x="190250" y="389584"/>
                  </a:lnTo>
                  <a:lnTo>
                    <a:pt x="187820" y="388242"/>
                  </a:lnTo>
                  <a:lnTo>
                    <a:pt x="186034" y="386654"/>
                  </a:lnTo>
                  <a:lnTo>
                    <a:pt x="184248" y="385066"/>
                  </a:lnTo>
                  <a:lnTo>
                    <a:pt x="183056" y="383183"/>
                  </a:lnTo>
                  <a:lnTo>
                    <a:pt x="182462" y="381000"/>
                  </a:lnTo>
                  <a:lnTo>
                    <a:pt x="74709" y="67865"/>
                  </a:lnTo>
                  <a:lnTo>
                    <a:pt x="74115" y="67865"/>
                  </a:lnTo>
                  <a:lnTo>
                    <a:pt x="74115" y="381296"/>
                  </a:lnTo>
                  <a:lnTo>
                    <a:pt x="74115" y="383280"/>
                  </a:lnTo>
                  <a:lnTo>
                    <a:pt x="73569" y="385066"/>
                  </a:lnTo>
                  <a:lnTo>
                    <a:pt x="72478" y="386654"/>
                  </a:lnTo>
                  <a:lnTo>
                    <a:pt x="71387" y="388242"/>
                  </a:lnTo>
                  <a:lnTo>
                    <a:pt x="54915" y="392906"/>
                  </a:lnTo>
                  <a:lnTo>
                    <a:pt x="50252" y="393500"/>
                  </a:lnTo>
                  <a:lnTo>
                    <a:pt x="44250" y="393799"/>
                  </a:lnTo>
                  <a:lnTo>
                    <a:pt x="36908" y="393799"/>
                  </a:lnTo>
                  <a:lnTo>
                    <a:pt x="29763" y="393799"/>
                  </a:lnTo>
                  <a:lnTo>
                    <a:pt x="23810" y="393500"/>
                  </a:lnTo>
                  <a:lnTo>
                    <a:pt x="19049" y="392906"/>
                  </a:lnTo>
                  <a:lnTo>
                    <a:pt x="14285" y="392312"/>
                  </a:lnTo>
                  <a:lnTo>
                    <a:pt x="1636" y="386654"/>
                  </a:lnTo>
                  <a:lnTo>
                    <a:pt x="545" y="385066"/>
                  </a:lnTo>
                  <a:lnTo>
                    <a:pt x="0" y="383280"/>
                  </a:lnTo>
                  <a:lnTo>
                    <a:pt x="0" y="381296"/>
                  </a:lnTo>
                  <a:lnTo>
                    <a:pt x="0" y="38099"/>
                  </a:lnTo>
                  <a:lnTo>
                    <a:pt x="0" y="27979"/>
                  </a:lnTo>
                  <a:lnTo>
                    <a:pt x="2676" y="20240"/>
                  </a:lnTo>
                  <a:lnTo>
                    <a:pt x="8034" y="14882"/>
                  </a:lnTo>
                  <a:lnTo>
                    <a:pt x="13392" y="9524"/>
                  </a:lnTo>
                  <a:lnTo>
                    <a:pt x="20537" y="6846"/>
                  </a:lnTo>
                  <a:lnTo>
                    <a:pt x="29468" y="6846"/>
                  </a:lnTo>
                  <a:close/>
                </a:path>
                <a:path w="4121784" h="399414">
                  <a:moveTo>
                    <a:pt x="2770534" y="5655"/>
                  </a:moveTo>
                  <a:lnTo>
                    <a:pt x="2777282" y="5655"/>
                  </a:lnTo>
                  <a:lnTo>
                    <a:pt x="2782936" y="5903"/>
                  </a:lnTo>
                  <a:lnTo>
                    <a:pt x="2787502" y="6399"/>
                  </a:lnTo>
                  <a:lnTo>
                    <a:pt x="2792065" y="6895"/>
                  </a:lnTo>
                  <a:lnTo>
                    <a:pt x="2795588" y="7739"/>
                  </a:lnTo>
                  <a:lnTo>
                    <a:pt x="2798066" y="8929"/>
                  </a:lnTo>
                  <a:lnTo>
                    <a:pt x="2800548" y="10120"/>
                  </a:lnTo>
                  <a:lnTo>
                    <a:pt x="2802285" y="11509"/>
                  </a:lnTo>
                  <a:lnTo>
                    <a:pt x="2803276" y="13096"/>
                  </a:lnTo>
                  <a:lnTo>
                    <a:pt x="2804269" y="14684"/>
                  </a:lnTo>
                  <a:lnTo>
                    <a:pt x="2804766" y="16470"/>
                  </a:lnTo>
                  <a:lnTo>
                    <a:pt x="2804766" y="18454"/>
                  </a:lnTo>
                  <a:lnTo>
                    <a:pt x="2804766" y="364630"/>
                  </a:lnTo>
                  <a:lnTo>
                    <a:pt x="2804766" y="369192"/>
                  </a:lnTo>
                  <a:lnTo>
                    <a:pt x="2803970" y="373262"/>
                  </a:lnTo>
                  <a:lnTo>
                    <a:pt x="2802386" y="376834"/>
                  </a:lnTo>
                  <a:lnTo>
                    <a:pt x="2800797" y="380403"/>
                  </a:lnTo>
                  <a:lnTo>
                    <a:pt x="2798664" y="383381"/>
                  </a:lnTo>
                  <a:lnTo>
                    <a:pt x="2795985" y="385761"/>
                  </a:lnTo>
                  <a:lnTo>
                    <a:pt x="2793306" y="388142"/>
                  </a:lnTo>
                  <a:lnTo>
                    <a:pt x="2790129" y="389879"/>
                  </a:lnTo>
                  <a:lnTo>
                    <a:pt x="2786460" y="390970"/>
                  </a:lnTo>
                  <a:lnTo>
                    <a:pt x="2782787" y="392062"/>
                  </a:lnTo>
                  <a:lnTo>
                    <a:pt x="2779068" y="392607"/>
                  </a:lnTo>
                  <a:lnTo>
                    <a:pt x="2775298" y="392607"/>
                  </a:lnTo>
                  <a:lnTo>
                    <a:pt x="2741959" y="392607"/>
                  </a:lnTo>
                  <a:lnTo>
                    <a:pt x="2735013" y="392607"/>
                  </a:lnTo>
                  <a:lnTo>
                    <a:pt x="2729011" y="391912"/>
                  </a:lnTo>
                  <a:lnTo>
                    <a:pt x="2723951" y="390525"/>
                  </a:lnTo>
                  <a:lnTo>
                    <a:pt x="2718892" y="389136"/>
                  </a:lnTo>
                  <a:lnTo>
                    <a:pt x="2714228" y="386606"/>
                  </a:lnTo>
                  <a:lnTo>
                    <a:pt x="2709961" y="382933"/>
                  </a:lnTo>
                  <a:lnTo>
                    <a:pt x="2705694" y="379263"/>
                  </a:lnTo>
                  <a:lnTo>
                    <a:pt x="2684215" y="343793"/>
                  </a:lnTo>
                  <a:lnTo>
                    <a:pt x="2588370" y="163711"/>
                  </a:lnTo>
                  <a:lnTo>
                    <a:pt x="2571402" y="129034"/>
                  </a:lnTo>
                  <a:lnTo>
                    <a:pt x="2555924" y="92868"/>
                  </a:lnTo>
                  <a:lnTo>
                    <a:pt x="2555330" y="92868"/>
                  </a:lnTo>
                  <a:lnTo>
                    <a:pt x="2557116" y="135582"/>
                  </a:lnTo>
                  <a:lnTo>
                    <a:pt x="2557710" y="179486"/>
                  </a:lnTo>
                  <a:lnTo>
                    <a:pt x="2557710" y="381000"/>
                  </a:lnTo>
                  <a:lnTo>
                    <a:pt x="2557710" y="382985"/>
                  </a:lnTo>
                  <a:lnTo>
                    <a:pt x="2550416" y="390376"/>
                  </a:lnTo>
                  <a:lnTo>
                    <a:pt x="2547740" y="391467"/>
                  </a:lnTo>
                  <a:lnTo>
                    <a:pt x="2544116" y="392312"/>
                  </a:lnTo>
                  <a:lnTo>
                    <a:pt x="2539553" y="392906"/>
                  </a:lnTo>
                  <a:lnTo>
                    <a:pt x="2534988" y="393500"/>
                  </a:lnTo>
                  <a:lnTo>
                    <a:pt x="2529135" y="393799"/>
                  </a:lnTo>
                  <a:lnTo>
                    <a:pt x="2521991" y="393799"/>
                  </a:lnTo>
                  <a:lnTo>
                    <a:pt x="2515047" y="393799"/>
                  </a:lnTo>
                  <a:lnTo>
                    <a:pt x="2494013" y="390376"/>
                  </a:lnTo>
                  <a:lnTo>
                    <a:pt x="2491432" y="389285"/>
                  </a:lnTo>
                  <a:lnTo>
                    <a:pt x="2489645" y="387944"/>
                  </a:lnTo>
                  <a:lnTo>
                    <a:pt x="2488655" y="386359"/>
                  </a:lnTo>
                  <a:lnTo>
                    <a:pt x="2487661" y="384771"/>
                  </a:lnTo>
                  <a:lnTo>
                    <a:pt x="2487167" y="382985"/>
                  </a:lnTo>
                  <a:lnTo>
                    <a:pt x="2487167" y="381000"/>
                  </a:lnTo>
                  <a:lnTo>
                    <a:pt x="2487167" y="34825"/>
                  </a:lnTo>
                  <a:lnTo>
                    <a:pt x="2487167" y="25499"/>
                  </a:lnTo>
                  <a:lnTo>
                    <a:pt x="2489895" y="18504"/>
                  </a:lnTo>
                  <a:lnTo>
                    <a:pt x="2495351" y="13840"/>
                  </a:lnTo>
                  <a:lnTo>
                    <a:pt x="2500807" y="9177"/>
                  </a:lnTo>
                  <a:lnTo>
                    <a:pt x="2507507" y="6846"/>
                  </a:lnTo>
                  <a:lnTo>
                    <a:pt x="2515444" y="6846"/>
                  </a:lnTo>
                  <a:lnTo>
                    <a:pt x="2557412" y="6846"/>
                  </a:lnTo>
                  <a:lnTo>
                    <a:pt x="2564952" y="6846"/>
                  </a:lnTo>
                  <a:lnTo>
                    <a:pt x="2571304" y="7491"/>
                  </a:lnTo>
                  <a:lnTo>
                    <a:pt x="2576462" y="8780"/>
                  </a:lnTo>
                  <a:lnTo>
                    <a:pt x="2581622" y="10070"/>
                  </a:lnTo>
                  <a:lnTo>
                    <a:pt x="2586237" y="12203"/>
                  </a:lnTo>
                  <a:lnTo>
                    <a:pt x="2590303" y="15180"/>
                  </a:lnTo>
                  <a:lnTo>
                    <a:pt x="2594372" y="18156"/>
                  </a:lnTo>
                  <a:lnTo>
                    <a:pt x="2612776" y="47029"/>
                  </a:lnTo>
                  <a:lnTo>
                    <a:pt x="2687787" y="187821"/>
                  </a:lnTo>
                  <a:lnTo>
                    <a:pt x="2691051" y="194192"/>
                  </a:lnTo>
                  <a:lnTo>
                    <a:pt x="2694297" y="200508"/>
                  </a:lnTo>
                  <a:lnTo>
                    <a:pt x="2697525" y="206769"/>
                  </a:lnTo>
                  <a:lnTo>
                    <a:pt x="2700735" y="212973"/>
                  </a:lnTo>
                  <a:lnTo>
                    <a:pt x="2703907" y="219150"/>
                  </a:lnTo>
                  <a:lnTo>
                    <a:pt x="2721849" y="255956"/>
                  </a:lnTo>
                  <a:lnTo>
                    <a:pt x="2735707" y="285750"/>
                  </a:lnTo>
                  <a:lnTo>
                    <a:pt x="2736006" y="285750"/>
                  </a:lnTo>
                  <a:lnTo>
                    <a:pt x="2734668" y="242292"/>
                  </a:lnTo>
                  <a:lnTo>
                    <a:pt x="2734220" y="199131"/>
                  </a:lnTo>
                  <a:lnTo>
                    <a:pt x="2734220" y="18454"/>
                  </a:lnTo>
                  <a:lnTo>
                    <a:pt x="2734220" y="16470"/>
                  </a:lnTo>
                  <a:lnTo>
                    <a:pt x="2752974" y="6399"/>
                  </a:lnTo>
                  <a:lnTo>
                    <a:pt x="2757537" y="5903"/>
                  </a:lnTo>
                  <a:lnTo>
                    <a:pt x="2763392" y="5655"/>
                  </a:lnTo>
                  <a:lnTo>
                    <a:pt x="2770534" y="5655"/>
                  </a:lnTo>
                  <a:close/>
                </a:path>
                <a:path w="4121784" h="399414">
                  <a:moveTo>
                    <a:pt x="3312541" y="5060"/>
                  </a:moveTo>
                  <a:lnTo>
                    <a:pt x="3320082" y="5060"/>
                  </a:lnTo>
                  <a:lnTo>
                    <a:pt x="3326334" y="5357"/>
                  </a:lnTo>
                  <a:lnTo>
                    <a:pt x="3331296" y="5953"/>
                  </a:lnTo>
                  <a:lnTo>
                    <a:pt x="3336255" y="6548"/>
                  </a:lnTo>
                  <a:lnTo>
                    <a:pt x="3340226" y="7342"/>
                  </a:lnTo>
                  <a:lnTo>
                    <a:pt x="3343201" y="8334"/>
                  </a:lnTo>
                  <a:lnTo>
                    <a:pt x="3346179" y="9326"/>
                  </a:lnTo>
                  <a:lnTo>
                    <a:pt x="3348310" y="10616"/>
                  </a:lnTo>
                  <a:lnTo>
                    <a:pt x="3349602" y="12203"/>
                  </a:lnTo>
                  <a:lnTo>
                    <a:pt x="3350891" y="13791"/>
                  </a:lnTo>
                  <a:lnTo>
                    <a:pt x="3351535" y="15577"/>
                  </a:lnTo>
                  <a:lnTo>
                    <a:pt x="3351535" y="17561"/>
                  </a:lnTo>
                  <a:lnTo>
                    <a:pt x="3351535" y="244971"/>
                  </a:lnTo>
                  <a:lnTo>
                    <a:pt x="3357192" y="284708"/>
                  </a:lnTo>
                  <a:lnTo>
                    <a:pt x="3378957" y="317702"/>
                  </a:lnTo>
                  <a:lnTo>
                    <a:pt x="3414305" y="333188"/>
                  </a:lnTo>
                  <a:lnTo>
                    <a:pt x="3431605" y="334564"/>
                  </a:lnTo>
                  <a:lnTo>
                    <a:pt x="3440590" y="334211"/>
                  </a:lnTo>
                  <a:lnTo>
                    <a:pt x="3478115" y="321952"/>
                  </a:lnTo>
                  <a:lnTo>
                    <a:pt x="3504977" y="285601"/>
                  </a:lnTo>
                  <a:lnTo>
                    <a:pt x="3510485" y="249437"/>
                  </a:lnTo>
                  <a:lnTo>
                    <a:pt x="3510485" y="17561"/>
                  </a:lnTo>
                  <a:lnTo>
                    <a:pt x="3510485" y="15577"/>
                  </a:lnTo>
                  <a:lnTo>
                    <a:pt x="3511079" y="13791"/>
                  </a:lnTo>
                  <a:lnTo>
                    <a:pt x="3512271" y="12203"/>
                  </a:lnTo>
                  <a:lnTo>
                    <a:pt x="3513460" y="10616"/>
                  </a:lnTo>
                  <a:lnTo>
                    <a:pt x="3515544" y="9326"/>
                  </a:lnTo>
                  <a:lnTo>
                    <a:pt x="3518522" y="8334"/>
                  </a:lnTo>
                  <a:lnTo>
                    <a:pt x="3521497" y="7342"/>
                  </a:lnTo>
                  <a:lnTo>
                    <a:pt x="3525517" y="6548"/>
                  </a:lnTo>
                  <a:lnTo>
                    <a:pt x="3530577" y="5953"/>
                  </a:lnTo>
                  <a:lnTo>
                    <a:pt x="3535637" y="5357"/>
                  </a:lnTo>
                  <a:lnTo>
                    <a:pt x="3541937" y="5060"/>
                  </a:lnTo>
                  <a:lnTo>
                    <a:pt x="3549478" y="5060"/>
                  </a:lnTo>
                  <a:lnTo>
                    <a:pt x="3557018" y="5060"/>
                  </a:lnTo>
                  <a:lnTo>
                    <a:pt x="3587876" y="15577"/>
                  </a:lnTo>
                  <a:lnTo>
                    <a:pt x="3587876" y="17561"/>
                  </a:lnTo>
                  <a:lnTo>
                    <a:pt x="3587876" y="248543"/>
                  </a:lnTo>
                  <a:lnTo>
                    <a:pt x="3582015" y="297488"/>
                  </a:lnTo>
                  <a:lnTo>
                    <a:pt x="3564584" y="337765"/>
                  </a:lnTo>
                  <a:lnTo>
                    <a:pt x="3536083" y="368368"/>
                  </a:lnTo>
                  <a:lnTo>
                    <a:pt x="3496793" y="388739"/>
                  </a:lnTo>
                  <a:lnTo>
                    <a:pt x="3447121" y="398226"/>
                  </a:lnTo>
                  <a:lnTo>
                    <a:pt x="3428332" y="398859"/>
                  </a:lnTo>
                  <a:lnTo>
                    <a:pt x="3410639" y="398291"/>
                  </a:lnTo>
                  <a:lnTo>
                    <a:pt x="3363144" y="389782"/>
                  </a:lnTo>
                  <a:lnTo>
                    <a:pt x="3324857" y="370888"/>
                  </a:lnTo>
                  <a:lnTo>
                    <a:pt x="3296730" y="341523"/>
                  </a:lnTo>
                  <a:lnTo>
                    <a:pt x="3279196" y="301906"/>
                  </a:lnTo>
                  <a:lnTo>
                    <a:pt x="3273253" y="251817"/>
                  </a:lnTo>
                  <a:lnTo>
                    <a:pt x="3273253" y="17561"/>
                  </a:lnTo>
                  <a:lnTo>
                    <a:pt x="3273253" y="15577"/>
                  </a:lnTo>
                  <a:lnTo>
                    <a:pt x="3273847" y="13791"/>
                  </a:lnTo>
                  <a:lnTo>
                    <a:pt x="3275039" y="12203"/>
                  </a:lnTo>
                  <a:lnTo>
                    <a:pt x="3276228" y="10616"/>
                  </a:lnTo>
                  <a:lnTo>
                    <a:pt x="3278361" y="9326"/>
                  </a:lnTo>
                  <a:lnTo>
                    <a:pt x="3281437" y="8334"/>
                  </a:lnTo>
                  <a:lnTo>
                    <a:pt x="3284512" y="7342"/>
                  </a:lnTo>
                  <a:lnTo>
                    <a:pt x="3288532" y="6548"/>
                  </a:lnTo>
                  <a:lnTo>
                    <a:pt x="3293491" y="5953"/>
                  </a:lnTo>
                  <a:lnTo>
                    <a:pt x="3298454" y="5357"/>
                  </a:lnTo>
                  <a:lnTo>
                    <a:pt x="3304803" y="5060"/>
                  </a:lnTo>
                  <a:lnTo>
                    <a:pt x="3312541" y="5060"/>
                  </a:lnTo>
                  <a:close/>
                </a:path>
                <a:path w="4121784" h="399414">
                  <a:moveTo>
                    <a:pt x="2257958" y="5060"/>
                  </a:moveTo>
                  <a:lnTo>
                    <a:pt x="2298292" y="6498"/>
                  </a:lnTo>
                  <a:lnTo>
                    <a:pt x="2302160" y="7590"/>
                  </a:lnTo>
                  <a:lnTo>
                    <a:pt x="2306031" y="8681"/>
                  </a:lnTo>
                  <a:lnTo>
                    <a:pt x="2314812" y="21431"/>
                  </a:lnTo>
                  <a:lnTo>
                    <a:pt x="2433873" y="362843"/>
                  </a:lnTo>
                  <a:lnTo>
                    <a:pt x="2436254" y="369985"/>
                  </a:lnTo>
                  <a:lnTo>
                    <a:pt x="2437744" y="375642"/>
                  </a:lnTo>
                  <a:lnTo>
                    <a:pt x="2438338" y="379809"/>
                  </a:lnTo>
                  <a:lnTo>
                    <a:pt x="2438933" y="383975"/>
                  </a:lnTo>
                  <a:lnTo>
                    <a:pt x="2438140" y="387103"/>
                  </a:lnTo>
                  <a:lnTo>
                    <a:pt x="2435958" y="389184"/>
                  </a:lnTo>
                  <a:lnTo>
                    <a:pt x="2433776" y="391269"/>
                  </a:lnTo>
                  <a:lnTo>
                    <a:pt x="2429905" y="392558"/>
                  </a:lnTo>
                  <a:lnTo>
                    <a:pt x="2424348" y="393055"/>
                  </a:lnTo>
                  <a:lnTo>
                    <a:pt x="2418792" y="393552"/>
                  </a:lnTo>
                  <a:lnTo>
                    <a:pt x="2411153" y="393799"/>
                  </a:lnTo>
                  <a:lnTo>
                    <a:pt x="2401430" y="393799"/>
                  </a:lnTo>
                  <a:lnTo>
                    <a:pt x="2391308" y="393799"/>
                  </a:lnTo>
                  <a:lnTo>
                    <a:pt x="2383420" y="393650"/>
                  </a:lnTo>
                  <a:lnTo>
                    <a:pt x="2377766" y="393351"/>
                  </a:lnTo>
                  <a:lnTo>
                    <a:pt x="2372108" y="393055"/>
                  </a:lnTo>
                  <a:lnTo>
                    <a:pt x="2355591" y="381595"/>
                  </a:lnTo>
                  <a:lnTo>
                    <a:pt x="2329693" y="304203"/>
                  </a:lnTo>
                  <a:lnTo>
                    <a:pt x="2185034" y="304203"/>
                  </a:lnTo>
                  <a:lnTo>
                    <a:pt x="2160626" y="379510"/>
                  </a:lnTo>
                  <a:lnTo>
                    <a:pt x="2159831" y="382290"/>
                  </a:lnTo>
                  <a:lnTo>
                    <a:pt x="2158788" y="384621"/>
                  </a:lnTo>
                  <a:lnTo>
                    <a:pt x="2157499" y="386505"/>
                  </a:lnTo>
                  <a:lnTo>
                    <a:pt x="2156210" y="388392"/>
                  </a:lnTo>
                  <a:lnTo>
                    <a:pt x="2154128" y="389879"/>
                  </a:lnTo>
                  <a:lnTo>
                    <a:pt x="2126891" y="393799"/>
                  </a:lnTo>
                  <a:lnTo>
                    <a:pt x="2118359" y="393799"/>
                  </a:lnTo>
                  <a:lnTo>
                    <a:pt x="2109231" y="393799"/>
                  </a:lnTo>
                  <a:lnTo>
                    <a:pt x="2083533" y="383082"/>
                  </a:lnTo>
                  <a:lnTo>
                    <a:pt x="2084127" y="378916"/>
                  </a:lnTo>
                  <a:lnTo>
                    <a:pt x="2084722" y="374749"/>
                  </a:lnTo>
                  <a:lnTo>
                    <a:pt x="2207358" y="20538"/>
                  </a:lnTo>
                  <a:lnTo>
                    <a:pt x="2211525" y="12352"/>
                  </a:lnTo>
                  <a:lnTo>
                    <a:pt x="2213113" y="10269"/>
                  </a:lnTo>
                  <a:lnTo>
                    <a:pt x="2233549" y="5506"/>
                  </a:lnTo>
                  <a:lnTo>
                    <a:pt x="2239703" y="5209"/>
                  </a:lnTo>
                  <a:lnTo>
                    <a:pt x="2247838" y="5060"/>
                  </a:lnTo>
                  <a:lnTo>
                    <a:pt x="2257958" y="5060"/>
                  </a:lnTo>
                  <a:close/>
                </a:path>
                <a:path w="4121784" h="399414">
                  <a:moveTo>
                    <a:pt x="1530333" y="0"/>
                  </a:moveTo>
                  <a:lnTo>
                    <a:pt x="1571520" y="2902"/>
                  </a:lnTo>
                  <a:lnTo>
                    <a:pt x="1623629" y="18194"/>
                  </a:lnTo>
                  <a:lnTo>
                    <a:pt x="1663534" y="47327"/>
                  </a:lnTo>
                  <a:lnTo>
                    <a:pt x="1691048" y="90608"/>
                  </a:lnTo>
                  <a:lnTo>
                    <a:pt x="1702480" y="127406"/>
                  </a:lnTo>
                  <a:lnTo>
                    <a:pt x="1708209" y="170789"/>
                  </a:lnTo>
                  <a:lnTo>
                    <a:pt x="1708925" y="194965"/>
                  </a:lnTo>
                  <a:lnTo>
                    <a:pt x="1708181" y="218293"/>
                  </a:lnTo>
                  <a:lnTo>
                    <a:pt x="1702228" y="261156"/>
                  </a:lnTo>
                  <a:lnTo>
                    <a:pt x="1690341" y="298875"/>
                  </a:lnTo>
                  <a:lnTo>
                    <a:pt x="1661598" y="344833"/>
                  </a:lnTo>
                  <a:lnTo>
                    <a:pt x="1620047" y="377316"/>
                  </a:lnTo>
                  <a:lnTo>
                    <a:pt x="1566014" y="395398"/>
                  </a:lnTo>
                  <a:lnTo>
                    <a:pt x="1523189" y="398859"/>
                  </a:lnTo>
                  <a:lnTo>
                    <a:pt x="1501432" y="398124"/>
                  </a:lnTo>
                  <a:lnTo>
                    <a:pt x="1462215" y="392245"/>
                  </a:lnTo>
                  <a:lnTo>
                    <a:pt x="1414060" y="372256"/>
                  </a:lnTo>
                  <a:lnTo>
                    <a:pt x="1378481" y="338361"/>
                  </a:lnTo>
                  <a:lnTo>
                    <a:pt x="1355460" y="289917"/>
                  </a:lnTo>
                  <a:lnTo>
                    <a:pt x="1347087" y="249286"/>
                  </a:lnTo>
                  <a:lnTo>
                    <a:pt x="1344295" y="201812"/>
                  </a:lnTo>
                  <a:lnTo>
                    <a:pt x="1345040" y="179031"/>
                  </a:lnTo>
                  <a:lnTo>
                    <a:pt x="1350995" y="136987"/>
                  </a:lnTo>
                  <a:lnTo>
                    <a:pt x="1362883" y="99742"/>
                  </a:lnTo>
                  <a:lnTo>
                    <a:pt x="1391625" y="54173"/>
                  </a:lnTo>
                  <a:lnTo>
                    <a:pt x="1433176" y="21747"/>
                  </a:lnTo>
                  <a:lnTo>
                    <a:pt x="1487284" y="3497"/>
                  </a:lnTo>
                  <a:lnTo>
                    <a:pt x="153033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478" y="3031422"/>
            <a:ext cx="2998809" cy="31071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3981" y="6305648"/>
            <a:ext cx="3052445" cy="172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290">
                <a:latin typeface="Trebuchet MS"/>
                <a:cs typeface="Trebuchet MS"/>
              </a:rPr>
              <a:t>^</a:t>
            </a:r>
            <a:r>
              <a:rPr dirty="0" sz="900" spc="-20">
                <a:latin typeface="Trebuchet MS"/>
                <a:cs typeface="Trebuchet MS"/>
              </a:rPr>
              <a:t> </a:t>
            </a:r>
            <a:r>
              <a:rPr dirty="0" sz="950" spc="-65" i="1">
                <a:latin typeface="Trebuchet MS"/>
                <a:cs typeface="Trebuchet MS"/>
              </a:rPr>
              <a:t>F</a:t>
            </a:r>
            <a:r>
              <a:rPr dirty="0" sz="950" spc="-40" i="1">
                <a:latin typeface="Trebuchet MS"/>
                <a:cs typeface="Trebuchet MS"/>
              </a:rPr>
              <a:t>i</a:t>
            </a:r>
            <a:r>
              <a:rPr dirty="0" sz="950" spc="75" i="1">
                <a:latin typeface="Trebuchet MS"/>
                <a:cs typeface="Trebuchet MS"/>
              </a:rPr>
              <a:t>g</a:t>
            </a:r>
            <a:r>
              <a:rPr dirty="0" sz="950" spc="30" i="1">
                <a:latin typeface="Trebuchet MS"/>
                <a:cs typeface="Trebuchet MS"/>
              </a:rPr>
              <a:t>u</a:t>
            </a:r>
            <a:r>
              <a:rPr dirty="0" sz="950" spc="-60" i="1">
                <a:latin typeface="Trebuchet MS"/>
                <a:cs typeface="Trebuchet MS"/>
              </a:rPr>
              <a:t>r</a:t>
            </a:r>
            <a:r>
              <a:rPr dirty="0" sz="950" spc="-10" i="1">
                <a:latin typeface="Trebuchet MS"/>
                <a:cs typeface="Trebuchet MS"/>
              </a:rPr>
              <a:t>e</a:t>
            </a:r>
            <a:r>
              <a:rPr dirty="0" sz="950" spc="-30" i="1">
                <a:latin typeface="Trebuchet MS"/>
                <a:cs typeface="Trebuchet MS"/>
              </a:rPr>
              <a:t> </a:t>
            </a:r>
            <a:r>
              <a:rPr dirty="0" sz="950" spc="30" i="1">
                <a:latin typeface="Trebuchet MS"/>
                <a:cs typeface="Trebuchet MS"/>
              </a:rPr>
              <a:t>2</a:t>
            </a:r>
            <a:r>
              <a:rPr dirty="0" sz="950" spc="-140" i="1">
                <a:latin typeface="Trebuchet MS"/>
                <a:cs typeface="Trebuchet MS"/>
              </a:rPr>
              <a:t>:</a:t>
            </a:r>
            <a:r>
              <a:rPr dirty="0" sz="950" spc="-25" i="1">
                <a:latin typeface="Trebuchet MS"/>
                <a:cs typeface="Trebuchet MS"/>
              </a:rPr>
              <a:t> 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55" i="1">
                <a:solidFill>
                  <a:srgbClr val="424143"/>
                </a:solidFill>
                <a:latin typeface="Trebuchet MS"/>
                <a:cs typeface="Trebuchet MS"/>
              </a:rPr>
              <a:t>B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1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ns</a:t>
            </a:r>
            <a:r>
              <a:rPr dirty="0" sz="950" spc="-8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75" i="1">
                <a:solidFill>
                  <a:srgbClr val="424143"/>
                </a:solidFill>
                <a:latin typeface="Trebuchet MS"/>
                <a:cs typeface="Trebuchet MS"/>
              </a:rPr>
              <a:t>g</a:t>
            </a:r>
            <a:r>
              <a:rPr dirty="0" sz="950" spc="-50" i="1">
                <a:solidFill>
                  <a:srgbClr val="424143"/>
                </a:solidFill>
                <a:latin typeface="Trebuchet MS"/>
                <a:cs typeface="Trebuchet MS"/>
              </a:rPr>
              <a:t>h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t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a</a:t>
            </a:r>
            <a:r>
              <a:rPr dirty="0" sz="950" spc="35" i="1">
                <a:solidFill>
                  <a:srgbClr val="424143"/>
                </a:solidFill>
                <a:latin typeface="Trebuchet MS"/>
                <a:cs typeface="Trebuchet MS"/>
              </a:rPr>
              <a:t>na</a:t>
            </a:r>
            <a:r>
              <a:rPr dirty="0" sz="950" spc="-85" i="1">
                <a:solidFill>
                  <a:srgbClr val="424143"/>
                </a:solidFill>
                <a:latin typeface="Trebuchet MS"/>
                <a:cs typeface="Trebuchet MS"/>
              </a:rPr>
              <a:t>l</a:t>
            </a:r>
            <a:r>
              <a:rPr dirty="0" sz="950" spc="-45" i="1">
                <a:solidFill>
                  <a:srgbClr val="424143"/>
                </a:solidFill>
                <a:latin typeface="Trebuchet MS"/>
                <a:cs typeface="Trebuchet MS"/>
              </a:rPr>
              <a:t>y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8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55" i="1">
                <a:solidFill>
                  <a:srgbClr val="424143"/>
                </a:solidFill>
                <a:latin typeface="Trebuchet MS"/>
                <a:cs typeface="Trebuchet MS"/>
              </a:rPr>
              <a:t>o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f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1</a:t>
            </a:r>
            <a:r>
              <a:rPr dirty="0" sz="950" spc="-175" i="1">
                <a:solidFill>
                  <a:srgbClr val="424143"/>
                </a:solidFill>
                <a:latin typeface="Trebuchet MS"/>
                <a:cs typeface="Trebuchet MS"/>
              </a:rPr>
              <a:t>,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0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9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8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100" i="1">
                <a:solidFill>
                  <a:srgbClr val="424143"/>
                </a:solidFill>
                <a:latin typeface="Trebuchet MS"/>
                <a:cs typeface="Trebuchet MS"/>
              </a:rPr>
              <a:t>t</a:t>
            </a:r>
            <a:r>
              <a:rPr dirty="0" sz="950" spc="-20" i="1">
                <a:solidFill>
                  <a:srgbClr val="424143"/>
                </a:solidFill>
                <a:latin typeface="Trebuchet MS"/>
                <a:cs typeface="Trebuchet MS"/>
              </a:rPr>
              <a:t>e</a:t>
            </a:r>
            <a:r>
              <a:rPr dirty="0" sz="950" spc="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h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35" i="1">
                <a:solidFill>
                  <a:srgbClr val="424143"/>
                </a:solidFill>
                <a:latin typeface="Trebuchet MS"/>
                <a:cs typeface="Trebuchet MS"/>
              </a:rPr>
              <a:t>o</a:t>
            </a:r>
            <a:r>
              <a:rPr dirty="0" sz="950" spc="55" i="1">
                <a:solidFill>
                  <a:srgbClr val="424143"/>
                </a:solidFill>
                <a:latin typeface="Trebuchet MS"/>
                <a:cs typeface="Trebuchet MS"/>
              </a:rPr>
              <a:t>m</a:t>
            </a:r>
            <a:r>
              <a:rPr dirty="0" sz="950" spc="35" i="1">
                <a:solidFill>
                  <a:srgbClr val="424143"/>
                </a:solidFill>
                <a:latin typeface="Trebuchet MS"/>
                <a:cs typeface="Trebuchet MS"/>
              </a:rPr>
              <a:t>pa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n</a:t>
            </a:r>
            <a:r>
              <a:rPr dirty="0" sz="950" spc="-2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-20" i="1">
                <a:solidFill>
                  <a:srgbClr val="424143"/>
                </a:solidFill>
                <a:latin typeface="Trebuchet MS"/>
                <a:cs typeface="Trebuchet MS"/>
              </a:rPr>
              <a:t>e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1002537" y="990345"/>
            <a:ext cx="8625205" cy="1625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LACK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VC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05139"/>
                </a:solidFill>
                <a:latin typeface="Arial"/>
                <a:cs typeface="Arial"/>
              </a:rPr>
              <a:t>INNOVATION</a:t>
            </a:r>
            <a:endParaRPr sz="1600">
              <a:latin typeface="Arial"/>
              <a:cs typeface="Arial"/>
            </a:endParaRPr>
          </a:p>
          <a:p>
            <a:pPr marL="12700" marR="346075">
              <a:lnSpc>
                <a:spcPct val="121700"/>
              </a:lnSpc>
              <a:spcBef>
                <a:spcPts val="1839"/>
              </a:spcBef>
            </a:pPr>
            <a:r>
              <a:rPr dirty="0" sz="1200" spc="25">
                <a:latin typeface="Arial"/>
                <a:cs typeface="Arial"/>
              </a:rPr>
              <a:t>On </a:t>
            </a:r>
            <a:r>
              <a:rPr dirty="0" sz="1200" spc="10">
                <a:latin typeface="Arial"/>
                <a:cs typeface="Arial"/>
              </a:rPr>
              <a:t>average,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most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VC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funds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breaks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even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loses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money.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VCs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position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themselves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supporters,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financers,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even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breeding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ground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innovation,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yet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industry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itself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has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been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devoid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innovation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twenty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years.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spcBef>
                <a:spcPts val="5"/>
              </a:spcBef>
            </a:pPr>
            <a:r>
              <a:rPr dirty="0" sz="1200" spc="35">
                <a:latin typeface="Arial"/>
                <a:cs typeface="Arial"/>
              </a:rPr>
              <a:t>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25">
                <a:latin typeface="Arial"/>
                <a:cs typeface="Arial"/>
              </a:rPr>
              <a:t>has </a:t>
            </a:r>
            <a:r>
              <a:rPr dirty="0" sz="1200">
                <a:latin typeface="Arial"/>
                <a:cs typeface="Arial"/>
              </a:rPr>
              <a:t>seen </a:t>
            </a:r>
            <a:r>
              <a:rPr dirty="0" sz="1200" spc="35">
                <a:latin typeface="Arial"/>
                <a:cs typeface="Arial"/>
              </a:rPr>
              <a:t>plenty of </a:t>
            </a:r>
            <a:r>
              <a:rPr dirty="0" sz="1200" spc="30">
                <a:latin typeface="Arial"/>
                <a:cs typeface="Arial"/>
              </a:rPr>
              <a:t>changes </a:t>
            </a:r>
            <a:r>
              <a:rPr dirty="0" sz="1200" spc="10">
                <a:latin typeface="Arial"/>
                <a:cs typeface="Arial"/>
              </a:rPr>
              <a:t>over </a:t>
            </a:r>
            <a:r>
              <a:rPr dirty="0" sz="1200" spc="50">
                <a:latin typeface="Arial"/>
                <a:cs typeface="Arial"/>
              </a:rPr>
              <a:t>time </a:t>
            </a:r>
            <a:r>
              <a:rPr dirty="0" sz="1200" spc="-50">
                <a:latin typeface="Arial"/>
                <a:cs typeface="Arial"/>
              </a:rPr>
              <a:t>-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35">
                <a:latin typeface="Arial"/>
                <a:cs typeface="Arial"/>
              </a:rPr>
              <a:t>input, </a:t>
            </a:r>
            <a:r>
              <a:rPr dirty="0" sz="1200" spc="45">
                <a:latin typeface="Arial"/>
                <a:cs typeface="Arial"/>
              </a:rPr>
              <a:t>bigger </a:t>
            </a:r>
            <a:r>
              <a:rPr dirty="0" sz="1200" spc="15">
                <a:latin typeface="Arial"/>
                <a:cs typeface="Arial"/>
              </a:rPr>
              <a:t>funds,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declining </a:t>
            </a:r>
            <a:r>
              <a:rPr dirty="0" sz="1200" spc="30">
                <a:latin typeface="Arial"/>
                <a:cs typeface="Arial"/>
              </a:rPr>
              <a:t>returns. </a:t>
            </a:r>
            <a:r>
              <a:rPr dirty="0" sz="1200" spc="45">
                <a:latin typeface="Arial"/>
                <a:cs typeface="Arial"/>
              </a:rPr>
              <a:t>But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structured,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raised,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partners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paid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just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20">
                <a:latin typeface="Arial"/>
                <a:cs typeface="Arial"/>
              </a:rPr>
              <a:t> were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two</a:t>
            </a:r>
            <a:r>
              <a:rPr dirty="0" sz="1200" spc="15">
                <a:latin typeface="Arial"/>
                <a:cs typeface="Arial"/>
              </a:rPr>
              <a:t> decades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ago.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3290" y="3383025"/>
            <a:ext cx="5178425" cy="22752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78740">
              <a:lnSpc>
                <a:spcPct val="123000"/>
              </a:lnSpc>
              <a:spcBef>
                <a:spcPts val="105"/>
              </a:spcBef>
            </a:pPr>
            <a:r>
              <a:rPr dirty="0" sz="1200" spc="5">
                <a:latin typeface="Arial"/>
                <a:cs typeface="Arial"/>
              </a:rPr>
              <a:t>Research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Kauffman Foundation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65">
                <a:latin typeface="Arial"/>
                <a:cs typeface="Arial"/>
              </a:rPr>
              <a:t>team </a:t>
            </a:r>
            <a:r>
              <a:rPr dirty="0" sz="1200" spc="-5">
                <a:latin typeface="Arial"/>
                <a:cs typeface="Arial"/>
              </a:rPr>
              <a:t>dives </a:t>
            </a:r>
            <a:r>
              <a:rPr dirty="0" sz="1200" spc="30">
                <a:latin typeface="Arial"/>
                <a:cs typeface="Arial"/>
              </a:rPr>
              <a:t>deeper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into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pain </a:t>
            </a:r>
            <a:r>
              <a:rPr dirty="0" sz="1200" spc="35">
                <a:latin typeface="Arial"/>
                <a:cs typeface="Arial"/>
              </a:rPr>
              <a:t>points 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Venture </a:t>
            </a:r>
            <a:r>
              <a:rPr dirty="0" sz="1200" spc="20">
                <a:latin typeface="Arial"/>
                <a:cs typeface="Arial"/>
              </a:rPr>
              <a:t>Capitalists </a:t>
            </a:r>
            <a:r>
              <a:rPr dirty="0" sz="1200" spc="35">
                <a:latin typeface="Arial"/>
                <a:cs typeface="Arial"/>
              </a:rPr>
              <a:t>globally. </a:t>
            </a:r>
            <a:r>
              <a:rPr dirty="0" sz="1200" spc="5">
                <a:latin typeface="Arial"/>
                <a:cs typeface="Arial"/>
              </a:rPr>
              <a:t>Their </a:t>
            </a:r>
            <a:r>
              <a:rPr dirty="0" sz="1200" spc="25">
                <a:latin typeface="Arial"/>
                <a:cs typeface="Arial"/>
              </a:rPr>
              <a:t>study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analysed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0">
                <a:latin typeface="Arial"/>
                <a:cs typeface="Arial"/>
              </a:rPr>
              <a:t>twenty-year history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30">
                <a:latin typeface="Arial"/>
                <a:cs typeface="Arial"/>
              </a:rPr>
              <a:t>venture </a:t>
            </a:r>
            <a:r>
              <a:rPr dirty="0" sz="1200" spc="20">
                <a:latin typeface="Arial"/>
                <a:cs typeface="Arial"/>
              </a:rPr>
              <a:t>investing experience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30">
                <a:latin typeface="Arial"/>
                <a:cs typeface="Arial"/>
              </a:rPr>
              <a:t>nearly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100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30">
                <a:latin typeface="Arial"/>
                <a:cs typeface="Arial"/>
              </a:rPr>
              <a:t>some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0">
                <a:latin typeface="Arial"/>
                <a:cs typeface="Arial"/>
              </a:rPr>
              <a:t>most </a:t>
            </a:r>
            <a:r>
              <a:rPr dirty="0" sz="1200" spc="45">
                <a:latin typeface="Arial"/>
                <a:cs typeface="Arial"/>
              </a:rPr>
              <a:t>notable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exclusive </a:t>
            </a:r>
            <a:r>
              <a:rPr dirty="0" sz="1200" spc="40">
                <a:latin typeface="Arial"/>
                <a:cs typeface="Arial"/>
              </a:rPr>
              <a:t>partnership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"brands". </a:t>
            </a:r>
            <a:r>
              <a:rPr dirty="0" sz="1200" spc="-15">
                <a:latin typeface="Arial"/>
                <a:cs typeface="Arial"/>
              </a:rPr>
              <a:t>They </a:t>
            </a:r>
            <a:r>
              <a:rPr dirty="0" sz="1200" spc="40">
                <a:latin typeface="Arial"/>
                <a:cs typeface="Arial"/>
              </a:rPr>
              <a:t>concluded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detailed </a:t>
            </a:r>
            <a:r>
              <a:rPr dirty="0" sz="1200" spc="25">
                <a:latin typeface="Arial"/>
                <a:cs typeface="Arial"/>
              </a:rPr>
              <a:t>study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limited </a:t>
            </a:r>
            <a:r>
              <a:rPr dirty="0" sz="1200" spc="50">
                <a:latin typeface="Arial"/>
                <a:cs typeface="Arial"/>
              </a:rPr>
              <a:t> partner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model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broken.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</a:pPr>
            <a:r>
              <a:rPr dirty="0" sz="1200" spc="35">
                <a:latin typeface="Arial"/>
                <a:cs typeface="Arial"/>
              </a:rPr>
              <a:t>Limited </a:t>
            </a:r>
            <a:r>
              <a:rPr dirty="0" sz="1200" spc="5">
                <a:latin typeface="Arial"/>
                <a:cs typeface="Arial"/>
              </a:rPr>
              <a:t>Partners, </a:t>
            </a:r>
            <a:r>
              <a:rPr dirty="0" sz="1200" spc="45">
                <a:latin typeface="Arial"/>
                <a:cs typeface="Arial"/>
              </a:rPr>
              <a:t>including </a:t>
            </a:r>
            <a:r>
              <a:rPr dirty="0" sz="1200" spc="30">
                <a:latin typeface="Arial"/>
                <a:cs typeface="Arial"/>
              </a:rPr>
              <a:t>foundations, endowments,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state </a:t>
            </a:r>
            <a:r>
              <a:rPr dirty="0" sz="1200" spc="30">
                <a:latin typeface="Arial"/>
                <a:cs typeface="Arial"/>
              </a:rPr>
              <a:t>pension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5">
                <a:latin typeface="Arial"/>
                <a:cs typeface="Arial"/>
              </a:rPr>
              <a:t>invest </a:t>
            </a:r>
            <a:r>
              <a:rPr dirty="0" sz="1200" spc="55">
                <a:latin typeface="Arial"/>
                <a:cs typeface="Arial"/>
              </a:rPr>
              <a:t>too </a:t>
            </a:r>
            <a:r>
              <a:rPr dirty="0" sz="1200" spc="70">
                <a:latin typeface="Arial"/>
                <a:cs typeface="Arial"/>
              </a:rPr>
              <a:t>much </a:t>
            </a:r>
            <a:r>
              <a:rPr dirty="0" sz="1200" spc="40">
                <a:latin typeface="Arial"/>
                <a:cs typeface="Arial"/>
              </a:rPr>
              <a:t>capital in </a:t>
            </a:r>
            <a:r>
              <a:rPr dirty="0" sz="1200" spc="50">
                <a:latin typeface="Arial"/>
                <a:cs typeface="Arial"/>
              </a:rPr>
              <a:t>underperforming </a:t>
            </a:r>
            <a:r>
              <a:rPr dirty="0" sz="1200" spc="30">
                <a:latin typeface="Arial"/>
                <a:cs typeface="Arial"/>
              </a:rPr>
              <a:t>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frequently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misaligned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terms.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550" y="897077"/>
            <a:ext cx="8921750" cy="507936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60"/>
              </a:spcBef>
            </a:pP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Class</a:t>
            </a:r>
            <a:r>
              <a:rPr dirty="0" sz="1000" spc="-8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ASSET.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Thus,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recognize </a:t>
            </a:r>
            <a:r>
              <a:rPr dirty="0" sz="1000" spc="50">
                <a:latin typeface="Arial"/>
                <a:cs typeface="Arial"/>
              </a:rPr>
              <a:t>both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ordinary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76200" marR="209550">
              <a:lnSpc>
                <a:spcPts val="1490"/>
              </a:lnSpc>
              <a:spcBef>
                <a:spcPts val="75"/>
              </a:spcBef>
            </a:pP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 spc="25">
                <a:latin typeface="Arial"/>
                <a:cs typeface="Arial"/>
              </a:rPr>
              <a:t>Capital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25">
                <a:latin typeface="Arial"/>
                <a:cs typeface="Arial"/>
              </a:rPr>
              <a:t>gains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-5">
                <a:latin typeface="Arial"/>
                <a:cs typeface="Arial"/>
              </a:rPr>
              <a:t>$3,000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ordinary income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-5">
                <a:latin typeface="Arial"/>
                <a:cs typeface="Arial"/>
              </a:rPr>
              <a:t>year,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>
                <a:latin typeface="Arial"/>
                <a:cs typeface="Arial"/>
              </a:rPr>
              <a:t>case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individuals,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only 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used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gains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corporations.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Both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ordinary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recognized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60"/>
              </a:spcBef>
            </a:pP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Medicare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circumstances.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Fund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Return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Audits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appropriate</a:t>
            </a:r>
            <a:r>
              <a:rPr dirty="0" sz="1000" spc="20">
                <a:latin typeface="Arial"/>
                <a:cs typeface="Arial"/>
              </a:rPr>
              <a:t> state </a:t>
            </a:r>
            <a:r>
              <a:rPr dirty="0" sz="1000" spc="50">
                <a:latin typeface="Arial"/>
                <a:cs typeface="Arial"/>
              </a:rPr>
              <a:t>annual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endParaRPr sz="1000">
              <a:latin typeface="Arial"/>
              <a:cs typeface="Arial"/>
            </a:endParaRPr>
          </a:p>
          <a:p>
            <a:pPr marL="76200" marR="121920">
              <a:lnSpc>
                <a:spcPts val="1490"/>
              </a:lnSpc>
              <a:spcBef>
                <a:spcPts val="70"/>
              </a:spcBef>
            </a:pP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returns.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each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own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personal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federal,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reporting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share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loss,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regardless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whether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him.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6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decide </a:t>
            </a:r>
            <a:r>
              <a:rPr dirty="0" sz="1000" spc="45">
                <a:latin typeface="Arial"/>
                <a:cs typeface="Arial"/>
              </a:rPr>
              <a:t>how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report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items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returns,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consistent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Limited</a:t>
            </a:r>
            <a:r>
              <a:rPr dirty="0" sz="1000" spc="20">
                <a:latin typeface="Arial"/>
                <a:cs typeface="Arial"/>
              </a:rPr>
              <a:t> 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Agreement. </a:t>
            </a:r>
            <a:r>
              <a:rPr dirty="0" sz="1000" spc="-5">
                <a:latin typeface="Arial"/>
                <a:cs typeface="Arial"/>
              </a:rPr>
              <a:t>Given</a:t>
            </a:r>
            <a:endParaRPr sz="1000">
              <a:latin typeface="Arial"/>
              <a:cs typeface="Arial"/>
            </a:endParaRPr>
          </a:p>
          <a:p>
            <a:pPr marL="76200" marR="81280">
              <a:lnSpc>
                <a:spcPct val="122700"/>
              </a:lnSpc>
              <a:spcBef>
                <a:spcPts val="15"/>
              </a:spcBef>
            </a:pP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uncertainty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complexity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agree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manner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25">
                <a:latin typeface="Arial"/>
                <a:cs typeface="Arial"/>
              </a:rPr>
              <a:t>items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0">
                <a:latin typeface="Arial"/>
                <a:cs typeface="Arial"/>
              </a:rPr>
              <a:t> reported.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event </a:t>
            </a:r>
            <a:r>
              <a:rPr dirty="0" sz="1000" spc="35">
                <a:latin typeface="Arial"/>
                <a:cs typeface="Arial"/>
              </a:rPr>
              <a:t>the 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30">
                <a:latin typeface="Arial"/>
                <a:cs typeface="Arial"/>
              </a:rPr>
              <a:t>returns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EDGE196</a:t>
            </a:r>
            <a:r>
              <a:rPr dirty="0" baseline="31746" sz="1050" spc="-7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40">
                <a:latin typeface="Arial"/>
                <a:cs typeface="Arial"/>
              </a:rPr>
              <a:t>audited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65">
                <a:latin typeface="Arial"/>
                <a:cs typeface="Arial"/>
              </a:rPr>
              <a:t>IRS,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5">
                <a:latin typeface="Arial"/>
                <a:cs typeface="Arial"/>
              </a:rPr>
              <a:t>treatment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deductions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determined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level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5">
                <a:latin typeface="Arial"/>
                <a:cs typeface="Arial"/>
              </a:rPr>
              <a:t>single </a:t>
            </a:r>
            <a:r>
              <a:rPr dirty="0" sz="1000" spc="30">
                <a:latin typeface="Arial"/>
                <a:cs typeface="Arial"/>
              </a:rPr>
              <a:t>proceeding </a:t>
            </a:r>
            <a:r>
              <a:rPr dirty="0" sz="1000" spc="40">
                <a:latin typeface="Arial"/>
                <a:cs typeface="Arial"/>
              </a:rPr>
              <a:t>rather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individual audits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members, </a:t>
            </a:r>
            <a:r>
              <a:rPr dirty="0" sz="1000" spc="50">
                <a:latin typeface="Arial"/>
                <a:cs typeface="Arial"/>
              </a:rPr>
              <a:t>although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50">
                <a:latin typeface="Arial"/>
                <a:cs typeface="Arial"/>
              </a:rPr>
              <a:t>audit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50">
                <a:latin typeface="Arial"/>
                <a:cs typeface="Arial"/>
              </a:rPr>
              <a:t>audit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35">
                <a:latin typeface="Arial"/>
                <a:cs typeface="Arial"/>
              </a:rPr>
              <a:t>return.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5">
                <a:latin typeface="Arial"/>
                <a:cs typeface="Arial"/>
              </a:rPr>
              <a:t>manager </a:t>
            </a:r>
            <a:r>
              <a:rPr dirty="0" sz="1000" spc="20">
                <a:latin typeface="Arial"/>
                <a:cs typeface="Arial"/>
              </a:rPr>
              <a:t>shall </a:t>
            </a:r>
            <a:r>
              <a:rPr dirty="0" sz="1000" spc="25">
                <a:latin typeface="Arial"/>
                <a:cs typeface="Arial"/>
              </a:rPr>
              <a:t>designate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“partnership </a:t>
            </a:r>
            <a:r>
              <a:rPr dirty="0" sz="1000" spc="30">
                <a:latin typeface="Arial"/>
                <a:cs typeface="Arial"/>
              </a:rPr>
              <a:t>representative” 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(the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“Partnership </a:t>
            </a:r>
            <a:r>
              <a:rPr dirty="0" sz="1000" spc="15">
                <a:latin typeface="Arial"/>
                <a:cs typeface="Arial"/>
              </a:rPr>
              <a:t>Representative”)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represent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30">
                <a:latin typeface="Arial"/>
                <a:cs typeface="Arial"/>
              </a:rPr>
              <a:t>audits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judicial </a:t>
            </a:r>
            <a:r>
              <a:rPr dirty="0" sz="1000" spc="5">
                <a:latin typeface="Arial"/>
                <a:cs typeface="Arial"/>
              </a:rPr>
              <a:t>review </a:t>
            </a:r>
            <a:r>
              <a:rPr dirty="0" sz="1000" spc="30">
                <a:latin typeface="Arial"/>
                <a:cs typeface="Arial"/>
              </a:rPr>
              <a:t>of any administrative </a:t>
            </a:r>
            <a:r>
              <a:rPr dirty="0" sz="1000" spc="35">
                <a:latin typeface="Arial"/>
                <a:cs typeface="Arial"/>
              </a:rPr>
              <a:t>adjustments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45">
                <a:latin typeface="Arial"/>
                <a:cs typeface="Arial"/>
              </a:rPr>
              <a:t>IRS.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Partnership </a:t>
            </a:r>
            <a:r>
              <a:rPr dirty="0" sz="1000" spc="10">
                <a:latin typeface="Arial"/>
                <a:cs typeface="Arial"/>
              </a:rPr>
              <a:t>Representative </a:t>
            </a:r>
            <a:r>
              <a:rPr dirty="0" sz="1000" spc="20">
                <a:latin typeface="Arial"/>
                <a:cs typeface="Arial"/>
              </a:rPr>
              <a:t>has considerable </a:t>
            </a:r>
            <a:r>
              <a:rPr dirty="0" sz="1000" spc="40">
                <a:latin typeface="Arial"/>
                <a:cs typeface="Arial"/>
              </a:rPr>
              <a:t>authority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make </a:t>
            </a:r>
            <a:r>
              <a:rPr dirty="0" sz="1000" spc="5">
                <a:latin typeface="Arial"/>
                <a:cs typeface="Arial"/>
              </a:rPr>
              <a:t>decisions </a:t>
            </a:r>
            <a:r>
              <a:rPr dirty="0" sz="1000" spc="30">
                <a:latin typeface="Arial"/>
                <a:cs typeface="Arial"/>
              </a:rPr>
              <a:t>affecting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5">
                <a:latin typeface="Arial"/>
                <a:cs typeface="Arial"/>
              </a:rPr>
              <a:t>treatment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procedural </a:t>
            </a:r>
            <a:r>
              <a:rPr dirty="0" sz="1000" spc="30">
                <a:latin typeface="Arial"/>
                <a:cs typeface="Arial"/>
              </a:rPr>
              <a:t>rights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Members.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76200" marR="55880">
              <a:lnSpc>
                <a:spcPct val="122000"/>
              </a:lnSpc>
            </a:pPr>
            <a:r>
              <a:rPr dirty="0" sz="1000" spc="50">
                <a:latin typeface="Arial"/>
                <a:cs typeface="Arial"/>
              </a:rPr>
              <a:t>Among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things,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Partnership </a:t>
            </a:r>
            <a:r>
              <a:rPr dirty="0" sz="1000" spc="10">
                <a:latin typeface="Arial"/>
                <a:cs typeface="Arial"/>
              </a:rPr>
              <a:t>Representative</a:t>
            </a:r>
            <a:r>
              <a:rPr dirty="0" sz="1000" spc="20">
                <a:latin typeface="Arial"/>
                <a:cs typeface="Arial"/>
              </a:rPr>
              <a:t> has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authority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bind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settlement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agreements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right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behalf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extend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statute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relating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members’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liabilities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Fund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items.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90"/>
              </a:spcBef>
            </a:pPr>
            <a:r>
              <a:rPr dirty="0" sz="1000" spc="5">
                <a:latin typeface="Arial"/>
                <a:cs typeface="Arial"/>
              </a:rPr>
              <a:t>All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members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treat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65"/>
              </a:spcBef>
            </a:pPr>
            <a:r>
              <a:rPr dirty="0" sz="1000" spc="45">
                <a:latin typeface="Arial"/>
                <a:cs typeface="Arial"/>
              </a:rPr>
              <a:t>own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returns</a:t>
            </a:r>
            <a:r>
              <a:rPr dirty="0" sz="1000" spc="15">
                <a:latin typeface="Arial"/>
                <a:cs typeface="Arial"/>
              </a:rPr>
              <a:t> consistently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return, </a:t>
            </a:r>
            <a:r>
              <a:rPr dirty="0" sz="1000" spc="5">
                <a:latin typeface="Arial"/>
                <a:cs typeface="Arial"/>
              </a:rPr>
              <a:t>unless</a:t>
            </a:r>
            <a:r>
              <a:rPr dirty="0" sz="1000" spc="20">
                <a:latin typeface="Arial"/>
                <a:cs typeface="Arial"/>
              </a:rPr>
              <a:t> they 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le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statement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IRS</a:t>
            </a:r>
            <a:r>
              <a:rPr dirty="0" sz="1000" spc="15">
                <a:latin typeface="Arial"/>
                <a:cs typeface="Arial"/>
              </a:rPr>
              <a:t> disclosing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inconsistency.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76200" marR="142240">
              <a:lnSpc>
                <a:spcPct val="123000"/>
              </a:lnSpc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consistency </a:t>
            </a:r>
            <a:r>
              <a:rPr dirty="0" sz="1000" spc="40">
                <a:latin typeface="Arial"/>
                <a:cs typeface="Arial"/>
              </a:rPr>
              <a:t>requirement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>
                <a:latin typeface="Arial"/>
                <a:cs typeface="Arial"/>
              </a:rPr>
              <a:t>satis</a:t>
            </a: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ed,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-25">
                <a:latin typeface="Arial"/>
                <a:cs typeface="Arial"/>
              </a:rPr>
              <a:t>assess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de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ciency </a:t>
            </a:r>
            <a:r>
              <a:rPr dirty="0" sz="1000" spc="35">
                <a:latin typeface="Arial"/>
                <a:cs typeface="Arial"/>
              </a:rPr>
              <a:t>against the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5">
                <a:latin typeface="Arial"/>
                <a:cs typeface="Arial"/>
              </a:rPr>
              <a:t>before </a:t>
            </a:r>
            <a:r>
              <a:rPr dirty="0" sz="1000" spc="50">
                <a:latin typeface="Arial"/>
                <a:cs typeface="Arial"/>
              </a:rPr>
              <a:t>audit </a:t>
            </a:r>
            <a:r>
              <a:rPr dirty="0" sz="1000" spc="25">
                <a:latin typeface="Arial"/>
                <a:cs typeface="Arial"/>
              </a:rPr>
              <a:t>proceedings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completed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-5">
                <a:latin typeface="Arial"/>
                <a:cs typeface="Arial"/>
              </a:rPr>
              <a:t>level.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fails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show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properly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shown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failure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treated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indication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negligence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penalties.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45072" y="6877260"/>
            <a:ext cx="45085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94300"/>
            <a:ext cx="10693400" cy="1140460"/>
          </a:xfrm>
          <a:custGeom>
            <a:avLst/>
            <a:gdLst/>
            <a:ahLst/>
            <a:cxnLst/>
            <a:rect l="l" t="t" r="r" b="b"/>
            <a:pathLst>
              <a:path w="10693400" h="1140460">
                <a:moveTo>
                  <a:pt x="0" y="1140460"/>
                </a:moveTo>
                <a:lnTo>
                  <a:pt x="0" y="0"/>
                </a:lnTo>
                <a:lnTo>
                  <a:pt x="10693400" y="0"/>
                </a:lnTo>
                <a:lnTo>
                  <a:pt x="10693400" y="1140460"/>
                </a:lnTo>
                <a:lnTo>
                  <a:pt x="0" y="1140460"/>
                </a:lnTo>
                <a:close/>
              </a:path>
            </a:pathLst>
          </a:custGeom>
          <a:solidFill>
            <a:srgbClr val="F15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2328" y="825753"/>
            <a:ext cx="8794115" cy="38690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IS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THERE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ANY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HOPE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05139"/>
                </a:solidFill>
                <a:latin typeface="Arial"/>
                <a:cs typeface="Arial"/>
              </a:rPr>
              <a:t>FOR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70" b="1">
                <a:solidFill>
                  <a:srgbClr val="F05139"/>
                </a:solidFill>
                <a:latin typeface="Arial"/>
                <a:cs typeface="Arial"/>
              </a:rPr>
              <a:t>STARTUPS?</a:t>
            </a:r>
            <a:endParaRPr sz="1600">
              <a:latin typeface="Arial"/>
              <a:cs typeface="Arial"/>
            </a:endParaRPr>
          </a:p>
          <a:p>
            <a:pPr marL="12700" marR="29845">
              <a:lnSpc>
                <a:spcPct val="122500"/>
              </a:lnSpc>
              <a:spcBef>
                <a:spcPts val="1830"/>
              </a:spcBef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inflexibility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30">
                <a:latin typeface="Arial"/>
                <a:cs typeface="Arial"/>
              </a:rPr>
              <a:t>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55">
                <a:latin typeface="Arial"/>
                <a:cs typeface="Arial"/>
              </a:rPr>
              <a:t>funding </a:t>
            </a:r>
            <a:r>
              <a:rPr dirty="0" sz="1200" spc="35">
                <a:latin typeface="Arial"/>
                <a:cs typeface="Arial"/>
              </a:rPr>
              <a:t>paints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bleak </a:t>
            </a:r>
            <a:r>
              <a:rPr dirty="0" sz="1200" spc="40">
                <a:latin typeface="Arial"/>
                <a:cs typeface="Arial"/>
              </a:rPr>
              <a:t>picture for the </a:t>
            </a:r>
            <a:r>
              <a:rPr dirty="0" sz="1200" spc="50">
                <a:latin typeface="Arial"/>
                <a:cs typeface="Arial"/>
              </a:rPr>
              <a:t>future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30">
                <a:latin typeface="Arial"/>
                <a:cs typeface="Arial"/>
              </a:rPr>
              <a:t>startups. While </a:t>
            </a:r>
            <a:r>
              <a:rPr dirty="0" sz="1200" spc="40">
                <a:latin typeface="Arial"/>
                <a:cs typeface="Arial"/>
              </a:rPr>
              <a:t>avoiding </a:t>
            </a:r>
            <a:r>
              <a:rPr dirty="0" sz="1200" spc="35">
                <a:latin typeface="Arial"/>
                <a:cs typeface="Arial"/>
              </a:rPr>
              <a:t>failure </a:t>
            </a:r>
            <a:r>
              <a:rPr dirty="0" sz="1200" spc="45">
                <a:latin typeface="Arial"/>
                <a:cs typeface="Arial"/>
              </a:rPr>
              <a:t>altogether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15">
                <a:latin typeface="Arial"/>
                <a:cs typeface="Arial"/>
              </a:rPr>
              <a:t>impossible, </a:t>
            </a:r>
            <a:r>
              <a:rPr dirty="0" sz="1200" spc="30">
                <a:latin typeface="Arial"/>
                <a:cs typeface="Arial"/>
              </a:rPr>
              <a:t>historical </a:t>
            </a:r>
            <a:r>
              <a:rPr dirty="0" sz="1200" spc="55">
                <a:latin typeface="Arial"/>
                <a:cs typeface="Arial"/>
              </a:rPr>
              <a:t>high </a:t>
            </a:r>
            <a:r>
              <a:rPr dirty="0" sz="1200" spc="-10">
                <a:latin typeface="Arial"/>
                <a:cs typeface="Arial"/>
              </a:rPr>
              <a:t>levels </a:t>
            </a:r>
            <a:r>
              <a:rPr dirty="0" sz="1200" spc="35">
                <a:latin typeface="Arial"/>
                <a:cs typeface="Arial"/>
              </a:rPr>
              <a:t>of failure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inability of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connect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right </a:t>
            </a:r>
            <a:r>
              <a:rPr dirty="0" sz="1200" spc="15">
                <a:latin typeface="Arial"/>
                <a:cs typeface="Arial"/>
              </a:rPr>
              <a:t>enterprises </a:t>
            </a:r>
            <a:r>
              <a:rPr dirty="0" sz="1200" spc="20">
                <a:latin typeface="Arial"/>
                <a:cs typeface="Arial"/>
              </a:rPr>
              <a:t>reflect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presence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systemic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flaws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structure.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288925">
              <a:lnSpc>
                <a:spcPct val="123300"/>
              </a:lnSpc>
            </a:pPr>
            <a:r>
              <a:rPr dirty="0" sz="1200" spc="40">
                <a:latin typeface="Arial"/>
                <a:cs typeface="Arial"/>
              </a:rPr>
              <a:t>Another </a:t>
            </a:r>
            <a:r>
              <a:rPr dirty="0" sz="1200" spc="25">
                <a:latin typeface="Arial"/>
                <a:cs typeface="Arial"/>
              </a:rPr>
              <a:t>sad reality </a:t>
            </a:r>
            <a:r>
              <a:rPr dirty="0" sz="1200" spc="50">
                <a:latin typeface="Arial"/>
                <a:cs typeface="Arial"/>
              </a:rPr>
              <a:t>regarding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challenges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new </a:t>
            </a:r>
            <a:r>
              <a:rPr dirty="0" sz="1200" spc="45">
                <a:latin typeface="Arial"/>
                <a:cs typeface="Arial"/>
              </a:rPr>
              <a:t>startup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50">
                <a:latin typeface="Arial"/>
                <a:cs typeface="Arial"/>
              </a:rPr>
              <a:t>most </a:t>
            </a:r>
            <a:r>
              <a:rPr dirty="0" sz="1200" spc="20">
                <a:latin typeface="Arial"/>
                <a:cs typeface="Arial"/>
              </a:rPr>
              <a:t>face </a:t>
            </a:r>
            <a:r>
              <a:rPr dirty="0" sz="1200" spc="10">
                <a:latin typeface="Arial"/>
                <a:cs typeface="Arial"/>
              </a:rPr>
              <a:t>these </a:t>
            </a:r>
            <a:r>
              <a:rPr dirty="0" sz="1200" spc="25">
                <a:latin typeface="Arial"/>
                <a:cs typeface="Arial"/>
              </a:rPr>
              <a:t>challenges </a:t>
            </a:r>
            <a:r>
              <a:rPr dirty="0" sz="1200" spc="30">
                <a:latin typeface="Arial"/>
                <a:cs typeface="Arial"/>
              </a:rPr>
              <a:t>alone. While </a:t>
            </a:r>
            <a:r>
              <a:rPr dirty="0" sz="1200" spc="45">
                <a:latin typeface="Arial"/>
                <a:cs typeface="Arial"/>
              </a:rPr>
              <a:t>startup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such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mentoring,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investment,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marketing,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research,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legal,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etc.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currently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available,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connecting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these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passive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fragmented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best.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2800"/>
              </a:lnSpc>
            </a:pPr>
            <a:r>
              <a:rPr dirty="0" sz="1200" spc="45">
                <a:latin typeface="Arial"/>
                <a:cs typeface="Arial"/>
              </a:rPr>
              <a:t>Many </a:t>
            </a:r>
            <a:r>
              <a:rPr dirty="0" sz="1200" spc="20">
                <a:latin typeface="Arial"/>
                <a:cs typeface="Arial"/>
              </a:rPr>
              <a:t>initiatives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organizations </a:t>
            </a:r>
            <a:r>
              <a:rPr dirty="0" sz="1200" spc="20">
                <a:latin typeface="Arial"/>
                <a:cs typeface="Arial"/>
              </a:rPr>
              <a:t>such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>
                <a:latin typeface="Arial"/>
                <a:cs typeface="Arial"/>
              </a:rPr>
              <a:t>universities, </a:t>
            </a:r>
            <a:r>
              <a:rPr dirty="0" sz="1200" spc="15">
                <a:latin typeface="Arial"/>
                <a:cs typeface="Arial"/>
              </a:rPr>
              <a:t>accelerators, </a:t>
            </a:r>
            <a:r>
              <a:rPr dirty="0" sz="1200" spc="30">
                <a:latin typeface="Arial"/>
                <a:cs typeface="Arial"/>
              </a:rPr>
              <a:t>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25">
                <a:latin typeface="Arial"/>
                <a:cs typeface="Arial"/>
              </a:rPr>
              <a:t>companies,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others try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help </a:t>
            </a:r>
            <a:r>
              <a:rPr dirty="0" sz="1200" spc="45">
                <a:latin typeface="Arial"/>
                <a:cs typeface="Arial"/>
              </a:rPr>
              <a:t> promising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innovators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businesses.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These</a:t>
            </a:r>
            <a:r>
              <a:rPr dirty="0" sz="1200" spc="30">
                <a:latin typeface="Arial"/>
                <a:cs typeface="Arial"/>
              </a:rPr>
              <a:t> disjointed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often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expensive,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very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little reliable </a:t>
            </a:r>
            <a:r>
              <a:rPr dirty="0" sz="1200" spc="55">
                <a:latin typeface="Arial"/>
                <a:cs typeface="Arial"/>
              </a:rPr>
              <a:t>information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available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50">
                <a:latin typeface="Arial"/>
                <a:cs typeface="Arial"/>
              </a:rPr>
              <a:t>make informed </a:t>
            </a:r>
            <a:r>
              <a:rPr dirty="0" sz="1200" spc="10">
                <a:latin typeface="Arial"/>
                <a:cs typeface="Arial"/>
              </a:rPr>
              <a:t>decisions </a:t>
            </a:r>
            <a:r>
              <a:rPr dirty="0" sz="1200" spc="50">
                <a:latin typeface="Arial"/>
                <a:cs typeface="Arial"/>
              </a:rPr>
              <a:t>regarding </a:t>
            </a:r>
            <a:r>
              <a:rPr dirty="0" sz="1200" spc="35">
                <a:latin typeface="Arial"/>
                <a:cs typeface="Arial"/>
              </a:rPr>
              <a:t>which of </a:t>
            </a:r>
            <a:r>
              <a:rPr dirty="0" sz="1200" spc="10">
                <a:latin typeface="Arial"/>
                <a:cs typeface="Arial"/>
              </a:rPr>
              <a:t>these </a:t>
            </a:r>
            <a:r>
              <a:rPr dirty="0" sz="1200" spc="-15">
                <a:latin typeface="Arial"/>
                <a:cs typeface="Arial"/>
              </a:rPr>
              <a:t>services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60">
                <a:latin typeface="Arial"/>
                <a:cs typeface="Arial"/>
              </a:rPr>
              <a:t>good </a:t>
            </a:r>
            <a:r>
              <a:rPr dirty="0" sz="1200" spc="5">
                <a:latin typeface="Arial"/>
                <a:cs typeface="Arial"/>
              </a:rPr>
              <a:t>use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45">
                <a:latin typeface="Arial"/>
                <a:cs typeface="Arial"/>
              </a:rPr>
              <a:t>limited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resources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(management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attention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money)!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al"/>
              <a:cs typeface="Arial"/>
            </a:endParaRPr>
          </a:p>
          <a:p>
            <a:pPr marL="12700" marR="279400">
              <a:lnSpc>
                <a:spcPct val="121700"/>
              </a:lnSpc>
            </a:pPr>
            <a:r>
              <a:rPr dirty="0" sz="1200" spc="15">
                <a:latin typeface="Arial"/>
                <a:cs typeface="Arial"/>
              </a:rPr>
              <a:t>Moreover, </a:t>
            </a:r>
            <a:r>
              <a:rPr dirty="0" sz="1200">
                <a:latin typeface="Arial"/>
                <a:cs typeface="Arial"/>
              </a:rPr>
              <a:t>even </a:t>
            </a:r>
            <a:r>
              <a:rPr dirty="0" sz="1200" spc="65">
                <a:latin typeface="Arial"/>
                <a:cs typeface="Arial"/>
              </a:rPr>
              <a:t>though </a:t>
            </a:r>
            <a:r>
              <a:rPr dirty="0" sz="1200" spc="30">
                <a:latin typeface="Arial"/>
                <a:cs typeface="Arial"/>
              </a:rPr>
              <a:t>each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above </a:t>
            </a:r>
            <a:r>
              <a:rPr dirty="0" sz="1200" spc="30">
                <a:latin typeface="Arial"/>
                <a:cs typeface="Arial"/>
              </a:rPr>
              <a:t>facilitators provide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15">
                <a:latin typeface="Arial"/>
                <a:cs typeface="Arial"/>
              </a:rPr>
              <a:t>piece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solution, </a:t>
            </a:r>
            <a:r>
              <a:rPr dirty="0" sz="1200" spc="25">
                <a:latin typeface="Arial"/>
                <a:cs typeface="Arial"/>
              </a:rPr>
              <a:t>they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30">
                <a:latin typeface="Arial"/>
                <a:cs typeface="Arial"/>
              </a:rPr>
              <a:t>mostly </a:t>
            </a:r>
            <a:r>
              <a:rPr dirty="0" sz="1200" spc="25">
                <a:latin typeface="Arial"/>
                <a:cs typeface="Arial"/>
              </a:rPr>
              <a:t>disconnected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each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fail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holistic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solution.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836928" y="5332910"/>
            <a:ext cx="8601075" cy="702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6899"/>
              </a:lnSpc>
              <a:spcBef>
                <a:spcPts val="95"/>
              </a:spcBef>
            </a:pPr>
            <a:r>
              <a:rPr dirty="0" sz="1750" spc="155">
                <a:solidFill>
                  <a:srgbClr val="FFFFFF"/>
                </a:solidFill>
                <a:latin typeface="Trebuchet MS"/>
                <a:cs typeface="Trebuchet MS"/>
              </a:rPr>
              <a:t>EDGE196</a:t>
            </a:r>
            <a:r>
              <a:rPr dirty="0" baseline="30303" sz="1650" spc="232">
                <a:solidFill>
                  <a:srgbClr val="FFFFFF"/>
                </a:solidFill>
                <a:latin typeface="Calibri"/>
                <a:cs typeface="Calibri"/>
              </a:rPr>
              <a:t>™ </a:t>
            </a:r>
            <a:r>
              <a:rPr dirty="0" sz="1750" spc="55">
                <a:solidFill>
                  <a:srgbClr val="FFFFFF"/>
                </a:solidFill>
                <a:latin typeface="Trebuchet MS"/>
                <a:cs typeface="Trebuchet MS"/>
              </a:rPr>
              <a:t>provides </a:t>
            </a:r>
            <a:r>
              <a:rPr dirty="0" sz="1750" spc="3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750" spc="15">
                <a:solidFill>
                  <a:srgbClr val="FFFFFF"/>
                </a:solidFill>
                <a:latin typeface="Trebuchet MS"/>
                <a:cs typeface="Trebuchet MS"/>
              </a:rPr>
              <a:t>holistic </a:t>
            </a:r>
            <a:r>
              <a:rPr dirty="0" sz="1750" spc="60">
                <a:solidFill>
                  <a:srgbClr val="FFFFFF"/>
                </a:solidFill>
                <a:latin typeface="Trebuchet MS"/>
                <a:cs typeface="Trebuchet MS"/>
              </a:rPr>
              <a:t>solution </a:t>
            </a:r>
            <a:r>
              <a:rPr dirty="0" sz="1750" spc="3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750" spc="70">
                <a:solidFill>
                  <a:srgbClr val="FFFFFF"/>
                </a:solidFill>
                <a:latin typeface="Trebuchet MS"/>
                <a:cs typeface="Trebuchet MS"/>
              </a:rPr>
              <a:t>connects </a:t>
            </a:r>
            <a:r>
              <a:rPr dirty="0" sz="1750" spc="35">
                <a:solidFill>
                  <a:srgbClr val="FFFFFF"/>
                </a:solidFill>
                <a:latin typeface="Trebuchet MS"/>
                <a:cs typeface="Trebuchet MS"/>
              </a:rPr>
              <a:t>innovators, </a:t>
            </a:r>
            <a:r>
              <a:rPr dirty="0" sz="1750" spc="80">
                <a:solidFill>
                  <a:srgbClr val="FFFFFF"/>
                </a:solidFill>
                <a:latin typeface="Trebuchet MS"/>
                <a:cs typeface="Trebuchet MS"/>
              </a:rPr>
              <a:t>growth </a:t>
            </a:r>
            <a:r>
              <a:rPr dirty="0" sz="175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70">
                <a:solidFill>
                  <a:srgbClr val="FFFFFF"/>
                </a:solidFill>
                <a:latin typeface="Trebuchet MS"/>
                <a:cs typeface="Trebuchet MS"/>
              </a:rPr>
              <a:t>companies,</a:t>
            </a:r>
            <a:r>
              <a:rPr dirty="0" sz="1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35">
                <a:solidFill>
                  <a:srgbClr val="FFFFFF"/>
                </a:solidFill>
                <a:latin typeface="Trebuchet MS"/>
                <a:cs typeface="Trebuchet MS"/>
              </a:rPr>
              <a:t>qualified</a:t>
            </a:r>
            <a:r>
              <a:rPr dirty="0" sz="17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Trebuchet MS"/>
                <a:cs typeface="Trebuchet MS"/>
              </a:rPr>
              <a:t>investors</a:t>
            </a:r>
            <a:r>
              <a:rPr dirty="0" sz="17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15">
                <a:solidFill>
                  <a:srgbClr val="FFFFFF"/>
                </a:solidFill>
                <a:latin typeface="Trebuchet MS"/>
                <a:cs typeface="Trebuchet MS"/>
              </a:rPr>
              <a:t>skilled</a:t>
            </a:r>
            <a:r>
              <a:rPr dirty="0" sz="17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1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7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5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r>
              <a:rPr dirty="0" sz="17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1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35">
                <a:solidFill>
                  <a:srgbClr val="FFFFFF"/>
                </a:solidFill>
                <a:latin typeface="Trebuchet MS"/>
                <a:cs typeface="Trebuchet MS"/>
              </a:rPr>
              <a:t>potential</a:t>
            </a:r>
            <a:r>
              <a:rPr dirty="0" sz="175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Trebuchet MS"/>
                <a:cs typeface="Trebuchet MS"/>
              </a:rPr>
              <a:t>customers.</a:t>
            </a:r>
            <a:endParaRPr sz="1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619750"/>
            <a:ext cx="10693400" cy="1085215"/>
          </a:xfrm>
          <a:custGeom>
            <a:avLst/>
            <a:gdLst/>
            <a:ahLst/>
            <a:cxnLst/>
            <a:rect l="l" t="t" r="r" b="b"/>
            <a:pathLst>
              <a:path w="10693400" h="1085215">
                <a:moveTo>
                  <a:pt x="0" y="1085214"/>
                </a:moveTo>
                <a:lnTo>
                  <a:pt x="0" y="0"/>
                </a:lnTo>
                <a:lnTo>
                  <a:pt x="10693400" y="0"/>
                </a:lnTo>
                <a:lnTo>
                  <a:pt x="10693400" y="1085214"/>
                </a:lnTo>
                <a:lnTo>
                  <a:pt x="0" y="1085214"/>
                </a:lnTo>
                <a:close/>
              </a:path>
            </a:pathLst>
          </a:custGeom>
          <a:solidFill>
            <a:srgbClr val="F15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8154" y="837945"/>
            <a:ext cx="8853805" cy="4545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BUT…MANY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STARTUPS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F05139"/>
                </a:solidFill>
                <a:latin typeface="Arial"/>
                <a:cs typeface="Arial"/>
              </a:rPr>
              <a:t>DO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SUCCEED</a:t>
            </a:r>
            <a:endParaRPr sz="1600">
              <a:latin typeface="Arial"/>
              <a:cs typeface="Arial"/>
            </a:endParaRPr>
          </a:p>
          <a:p>
            <a:pPr marL="12700" marR="146050">
              <a:lnSpc>
                <a:spcPct val="123300"/>
              </a:lnSpc>
              <a:spcBef>
                <a:spcPts val="1820"/>
              </a:spcBef>
            </a:pP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spite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strong</a:t>
            </a:r>
            <a:r>
              <a:rPr dirty="0" sz="1200" spc="20">
                <a:latin typeface="Arial"/>
                <a:cs typeface="Arial"/>
              </a:rPr>
              <a:t> headwinds,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many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able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rise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dust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soar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high.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triumph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such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no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surprise,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given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combined</a:t>
            </a:r>
            <a:r>
              <a:rPr dirty="0" sz="1200" spc="15">
                <a:latin typeface="Arial"/>
                <a:cs typeface="Arial"/>
              </a:rPr>
              <a:t> effect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many</a:t>
            </a:r>
            <a:r>
              <a:rPr dirty="0" sz="1200" spc="15">
                <a:latin typeface="Arial"/>
                <a:cs typeface="Arial"/>
              </a:rPr>
              <a:t> success-inducing </a:t>
            </a:r>
            <a:r>
              <a:rPr dirty="0" sz="1200" spc="20">
                <a:latin typeface="Arial"/>
                <a:cs typeface="Arial"/>
              </a:rPr>
              <a:t>factors.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332105">
              <a:lnSpc>
                <a:spcPct val="123300"/>
              </a:lnSpc>
            </a:pP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instance,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succeed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when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technology</a:t>
            </a:r>
            <a:r>
              <a:rPr dirty="0" sz="1200" spc="30">
                <a:latin typeface="Arial"/>
                <a:cs typeface="Arial"/>
              </a:rPr>
              <a:t> innovators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allowed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leverage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successful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business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people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mechanisms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mentorship,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advisory,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repository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700" marR="142240">
              <a:lnSpc>
                <a:spcPct val="122800"/>
              </a:lnSpc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Startup </a:t>
            </a:r>
            <a:r>
              <a:rPr dirty="0" sz="1200" spc="30">
                <a:latin typeface="Arial"/>
                <a:cs typeface="Arial"/>
              </a:rPr>
              <a:t>Genome </a:t>
            </a:r>
            <a:r>
              <a:rPr dirty="0" sz="1200" spc="25">
                <a:latin typeface="Arial"/>
                <a:cs typeface="Arial"/>
              </a:rPr>
              <a:t>report, </a:t>
            </a:r>
            <a:r>
              <a:rPr dirty="0" sz="1200" spc="40">
                <a:latin typeface="Arial"/>
                <a:cs typeface="Arial"/>
              </a:rPr>
              <a:t>initiated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30">
                <a:latin typeface="Arial"/>
                <a:cs typeface="Arial"/>
              </a:rPr>
              <a:t>Compass' </a:t>
            </a:r>
            <a:r>
              <a:rPr dirty="0" sz="1200" spc="20">
                <a:latin typeface="Arial"/>
                <a:cs typeface="Arial"/>
              </a:rPr>
              <a:t>E-commerce </a:t>
            </a:r>
            <a:r>
              <a:rPr dirty="0" sz="1200" spc="15">
                <a:latin typeface="Arial"/>
                <a:cs typeface="Arial"/>
              </a:rPr>
              <a:t>Genome, </a:t>
            </a:r>
            <a:r>
              <a:rPr dirty="0" sz="1200" spc="20">
                <a:latin typeface="Arial"/>
                <a:cs typeface="Arial"/>
              </a:rPr>
              <a:t>provides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35">
                <a:latin typeface="Arial"/>
                <a:cs typeface="Arial"/>
              </a:rPr>
              <a:t>in-depth </a:t>
            </a:r>
            <a:r>
              <a:rPr dirty="0" sz="1200" spc="10">
                <a:latin typeface="Arial"/>
                <a:cs typeface="Arial"/>
              </a:rPr>
              <a:t>analysis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5">
                <a:latin typeface="Arial"/>
                <a:cs typeface="Arial"/>
              </a:rPr>
              <a:t>data from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than </a:t>
            </a:r>
            <a:r>
              <a:rPr dirty="0" sz="1200" spc="15">
                <a:latin typeface="Arial"/>
                <a:cs typeface="Arial"/>
              </a:rPr>
              <a:t>650 </a:t>
            </a:r>
            <a:r>
              <a:rPr dirty="0" sz="1200" spc="25">
                <a:latin typeface="Arial"/>
                <a:cs typeface="Arial"/>
              </a:rPr>
              <a:t>startups. </a:t>
            </a:r>
            <a:r>
              <a:rPr dirty="0" sz="1200" spc="10">
                <a:latin typeface="Arial"/>
                <a:cs typeface="Arial"/>
              </a:rPr>
              <a:t>One </a:t>
            </a:r>
            <a:r>
              <a:rPr dirty="0" sz="1200" spc="30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0">
                <a:latin typeface="Arial"/>
                <a:cs typeface="Arial"/>
              </a:rPr>
              <a:t>most </a:t>
            </a:r>
            <a:r>
              <a:rPr dirty="0" sz="1200" spc="20">
                <a:latin typeface="Arial"/>
                <a:cs typeface="Arial"/>
              </a:rPr>
              <a:t>evident </a:t>
            </a:r>
            <a:r>
              <a:rPr dirty="0" sz="1200" spc="10">
                <a:latin typeface="Arial"/>
                <a:cs typeface="Arial"/>
              </a:rPr>
              <a:t>results </a:t>
            </a:r>
            <a:r>
              <a:rPr dirty="0" sz="1200" spc="15">
                <a:latin typeface="Arial"/>
                <a:cs typeface="Arial"/>
              </a:rPr>
              <a:t>was </a:t>
            </a:r>
            <a:r>
              <a:rPr dirty="0" sz="1200" spc="60">
                <a:latin typeface="Arial"/>
                <a:cs typeface="Arial"/>
              </a:rPr>
              <a:t>that </a:t>
            </a:r>
            <a:r>
              <a:rPr dirty="0" sz="1200" spc="35">
                <a:latin typeface="Arial"/>
                <a:cs typeface="Arial"/>
              </a:rPr>
              <a:t>entrepreneurs </a:t>
            </a:r>
            <a:r>
              <a:rPr dirty="0" sz="1200" spc="50">
                <a:latin typeface="Arial"/>
                <a:cs typeface="Arial"/>
              </a:rPr>
              <a:t>who </a:t>
            </a:r>
            <a:r>
              <a:rPr dirty="0" sz="1200" spc="45">
                <a:latin typeface="Arial"/>
                <a:cs typeface="Arial"/>
              </a:rPr>
              <a:t>continued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learn </a:t>
            </a:r>
            <a:r>
              <a:rPr dirty="0" sz="1200" spc="20">
                <a:latin typeface="Arial"/>
                <a:cs typeface="Arial"/>
              </a:rPr>
              <a:t>were </a:t>
            </a:r>
            <a:r>
              <a:rPr dirty="0" sz="1200" spc="40">
                <a:latin typeface="Arial"/>
                <a:cs typeface="Arial"/>
              </a:rPr>
              <a:t>able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innovate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become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>
                <a:latin typeface="Arial"/>
                <a:cs typeface="Arial"/>
              </a:rPr>
              <a:t>successful. </a:t>
            </a:r>
            <a:r>
              <a:rPr dirty="0" sz="1200" spc="2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that had </a:t>
            </a:r>
            <a:r>
              <a:rPr dirty="0" sz="1200" spc="40">
                <a:latin typeface="Arial"/>
                <a:cs typeface="Arial"/>
              </a:rPr>
              <a:t>helpful </a:t>
            </a:r>
            <a:r>
              <a:rPr dirty="0" sz="1200" spc="45">
                <a:latin typeface="Arial"/>
                <a:cs typeface="Arial"/>
              </a:rPr>
              <a:t>mentors </a:t>
            </a:r>
            <a:r>
              <a:rPr dirty="0" sz="1200" spc="40">
                <a:latin typeface="Arial"/>
                <a:cs typeface="Arial"/>
              </a:rPr>
              <a:t>learned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leaders,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tracked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metrics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effectively,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raised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7x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money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had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3.5x </a:t>
            </a:r>
            <a:r>
              <a:rPr dirty="0" sz="1200" spc="35">
                <a:latin typeface="Arial"/>
                <a:cs typeface="Arial"/>
              </a:rPr>
              <a:t>better</a:t>
            </a:r>
            <a:r>
              <a:rPr dirty="0" sz="1200" spc="15">
                <a:latin typeface="Arial"/>
                <a:cs typeface="Arial"/>
              </a:rPr>
              <a:t> user </a:t>
            </a:r>
            <a:r>
              <a:rPr dirty="0" sz="1200" spc="45">
                <a:latin typeface="Arial"/>
                <a:cs typeface="Arial"/>
              </a:rPr>
              <a:t>growth.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2700" marR="33655">
              <a:lnSpc>
                <a:spcPct val="122500"/>
              </a:lnSpc>
            </a:pPr>
            <a:r>
              <a:rPr dirty="0" sz="1200" spc="40">
                <a:latin typeface="Arial"/>
                <a:cs typeface="Arial"/>
              </a:rPr>
              <a:t>Another </a:t>
            </a:r>
            <a:r>
              <a:rPr dirty="0" sz="1200" spc="65">
                <a:latin typeface="Arial"/>
                <a:cs typeface="Arial"/>
              </a:rPr>
              <a:t>important </a:t>
            </a:r>
            <a:r>
              <a:rPr dirty="0" sz="1200" spc="30">
                <a:latin typeface="Arial"/>
                <a:cs typeface="Arial"/>
              </a:rPr>
              <a:t>conclusion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research </a:t>
            </a:r>
            <a:r>
              <a:rPr dirty="0" sz="1200" spc="15">
                <a:latin typeface="Arial"/>
                <a:cs typeface="Arial"/>
              </a:rPr>
              <a:t>was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60">
                <a:latin typeface="Arial"/>
                <a:cs typeface="Arial"/>
              </a:rPr>
              <a:t>many </a:t>
            </a:r>
            <a:r>
              <a:rPr dirty="0" sz="1200" spc="10">
                <a:latin typeface="Arial"/>
                <a:cs typeface="Arial"/>
              </a:rPr>
              <a:t>investors invested </a:t>
            </a:r>
            <a:r>
              <a:rPr dirty="0" sz="1200" spc="15">
                <a:latin typeface="Arial"/>
                <a:cs typeface="Arial"/>
              </a:rPr>
              <a:t>2-3x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65">
                <a:latin typeface="Arial"/>
                <a:cs typeface="Arial"/>
              </a:rPr>
              <a:t>than </a:t>
            </a:r>
            <a:r>
              <a:rPr dirty="0" sz="1200">
                <a:latin typeface="Arial"/>
                <a:cs typeface="Arial"/>
              </a:rPr>
              <a:t>necessary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45">
                <a:latin typeface="Arial"/>
                <a:cs typeface="Arial"/>
              </a:rPr>
              <a:t>haven't </a:t>
            </a:r>
            <a:r>
              <a:rPr dirty="0" sz="1200" spc="30">
                <a:latin typeface="Arial"/>
                <a:cs typeface="Arial"/>
              </a:rPr>
              <a:t>reached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40">
                <a:latin typeface="Arial"/>
                <a:cs typeface="Arial"/>
              </a:rPr>
              <a:t>potential. </a:t>
            </a:r>
            <a:r>
              <a:rPr dirty="0" sz="1200" spc="-15">
                <a:latin typeface="Arial"/>
                <a:cs typeface="Arial"/>
              </a:rPr>
              <a:t>They </a:t>
            </a:r>
            <a:r>
              <a:rPr dirty="0" sz="1200" spc="20">
                <a:latin typeface="Arial"/>
                <a:cs typeface="Arial"/>
              </a:rPr>
              <a:t>also </a:t>
            </a:r>
            <a:r>
              <a:rPr dirty="0" sz="1200" spc="10">
                <a:latin typeface="Arial"/>
                <a:cs typeface="Arial"/>
              </a:rPr>
              <a:t>overinvested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20">
                <a:latin typeface="Arial"/>
                <a:cs typeface="Arial"/>
              </a:rPr>
              <a:t>solo </a:t>
            </a:r>
            <a:r>
              <a:rPr dirty="0" sz="1200" spc="35">
                <a:latin typeface="Arial"/>
                <a:cs typeface="Arial"/>
              </a:rPr>
              <a:t>founders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5">
                <a:latin typeface="Arial"/>
                <a:cs typeface="Arial"/>
              </a:rPr>
              <a:t>founding </a:t>
            </a:r>
            <a:r>
              <a:rPr dirty="0" sz="1200" spc="40">
                <a:latin typeface="Arial"/>
                <a:cs typeface="Arial"/>
              </a:rPr>
              <a:t>teams </a:t>
            </a:r>
            <a:r>
              <a:rPr dirty="0" sz="1200" spc="55">
                <a:latin typeface="Arial"/>
                <a:cs typeface="Arial"/>
              </a:rPr>
              <a:t>without </a:t>
            </a:r>
            <a:r>
              <a:rPr dirty="0" sz="1200" spc="30">
                <a:latin typeface="Arial"/>
                <a:cs typeface="Arial"/>
              </a:rPr>
              <a:t>technical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co-founders,</a:t>
            </a:r>
            <a:r>
              <a:rPr dirty="0" sz="1200" spc="20">
                <a:latin typeface="Arial"/>
                <a:cs typeface="Arial"/>
              </a:rPr>
              <a:t> despite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indicators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suggesting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these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teams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have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much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lower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rate.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22500"/>
              </a:lnSpc>
            </a:pPr>
            <a:r>
              <a:rPr dirty="0" sz="1200" spc="-20">
                <a:latin typeface="Arial"/>
                <a:cs typeface="Arial"/>
              </a:rPr>
              <a:t>This </a:t>
            </a:r>
            <a:r>
              <a:rPr dirty="0" sz="1200" spc="35">
                <a:latin typeface="Arial"/>
                <a:cs typeface="Arial"/>
              </a:rPr>
              <a:t>demonstrates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30">
                <a:latin typeface="Arial"/>
                <a:cs typeface="Arial"/>
              </a:rPr>
              <a:t>choosing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right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50">
                <a:latin typeface="Arial"/>
                <a:cs typeface="Arial"/>
              </a:rPr>
              <a:t>opportunity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10">
                <a:latin typeface="Arial"/>
                <a:cs typeface="Arial"/>
              </a:rPr>
              <a:t>itself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challenging </a:t>
            </a:r>
            <a:r>
              <a:rPr dirty="0" sz="1200">
                <a:latin typeface="Arial"/>
                <a:cs typeface="Arial"/>
              </a:rPr>
              <a:t>exercise. </a:t>
            </a:r>
            <a:r>
              <a:rPr dirty="0" sz="1200" spc="-2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maximize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chances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succeed,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wise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choose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most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potential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them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best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conditions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increase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chances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926476" y="5675839"/>
            <a:ext cx="8682355" cy="9245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67310" marR="30480" indent="-29845">
              <a:lnSpc>
                <a:spcPct val="127099"/>
              </a:lnSpc>
              <a:spcBef>
                <a:spcPts val="80"/>
              </a:spcBef>
            </a:pPr>
            <a:r>
              <a:rPr dirty="0" sz="1550" spc="16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85">
                <a:solidFill>
                  <a:srgbClr val="FFFFFF"/>
                </a:solidFill>
                <a:latin typeface="Calibri"/>
                <a:cs typeface="Calibri"/>
              </a:rPr>
              <a:t>believe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85">
                <a:solidFill>
                  <a:srgbClr val="FFFFFF"/>
                </a:solidFill>
                <a:latin typeface="Calibri"/>
                <a:cs typeface="Calibri"/>
              </a:rPr>
              <a:t>EDGE196</a:t>
            </a:r>
            <a:r>
              <a:rPr dirty="0" baseline="31746" sz="1575" spc="277">
                <a:solidFill>
                  <a:srgbClr val="FFFFFF"/>
                </a:solidFill>
                <a:latin typeface="Calibri"/>
                <a:cs typeface="Calibri"/>
              </a:rPr>
              <a:t>™</a:t>
            </a:r>
            <a:r>
              <a:rPr dirty="0" baseline="31746" sz="1575" spc="35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diligence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process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Calibri"/>
                <a:cs typeface="Calibri"/>
              </a:rPr>
              <a:t>identifies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Calibri"/>
                <a:cs typeface="Calibri"/>
              </a:rPr>
              <a:t>innovators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greatest 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20">
                <a:solidFill>
                  <a:srgbClr val="FFFFFF"/>
                </a:solidFill>
                <a:latin typeface="Calibri"/>
                <a:cs typeface="Calibri"/>
              </a:rPr>
              <a:t>success.</a:t>
            </a:r>
            <a:r>
              <a:rPr dirty="0" sz="1550" spc="130">
                <a:solidFill>
                  <a:srgbClr val="FFFFFF"/>
                </a:solidFill>
                <a:latin typeface="Calibri"/>
                <a:cs typeface="Calibri"/>
              </a:rPr>
              <a:t> As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Calibri"/>
                <a:cs typeface="Calibri"/>
              </a:rPr>
              <a:t>demonstrated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Calibri"/>
                <a:cs typeface="Calibri"/>
              </a:rPr>
              <a:t>here,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5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5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Calibri"/>
                <a:cs typeface="Calibri"/>
              </a:rPr>
              <a:t>offered,</a:t>
            </a:r>
            <a:r>
              <a:rPr dirty="0" sz="155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550" spc="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Calibri"/>
                <a:cs typeface="Calibri"/>
              </a:rPr>
              <a:t>potential </a:t>
            </a:r>
            <a:r>
              <a:rPr dirty="0" sz="1550" spc="-3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6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long-term</a:t>
            </a:r>
            <a:r>
              <a:rPr dirty="0" sz="1550" spc="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7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Calibri"/>
                <a:cs typeface="Calibri"/>
              </a:rPr>
              <a:t>greatly</a:t>
            </a:r>
            <a:r>
              <a:rPr dirty="0" sz="1550" spc="114">
                <a:solidFill>
                  <a:srgbClr val="FFFFFF"/>
                </a:solidFill>
                <a:latin typeface="Calibri"/>
                <a:cs typeface="Calibri"/>
              </a:rPr>
              <a:t> increased.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671" y="3358380"/>
            <a:ext cx="880745" cy="8966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51718" y="3621321"/>
            <a:ext cx="142728" cy="1460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115934" y="3623109"/>
            <a:ext cx="250825" cy="337820"/>
          </a:xfrm>
          <a:custGeom>
            <a:avLst/>
            <a:gdLst/>
            <a:ahLst/>
            <a:cxnLst/>
            <a:rect l="l" t="t" r="r" b="b"/>
            <a:pathLst>
              <a:path w="250825" h="337820">
                <a:moveTo>
                  <a:pt x="126504" y="0"/>
                </a:moveTo>
                <a:lnTo>
                  <a:pt x="79065" y="7638"/>
                </a:lnTo>
                <a:lnTo>
                  <a:pt x="44369" y="29438"/>
                </a:lnTo>
                <a:lnTo>
                  <a:pt x="20266" y="61680"/>
                </a:lnTo>
                <a:lnTo>
                  <a:pt x="6138" y="102876"/>
                </a:lnTo>
                <a:lnTo>
                  <a:pt x="383" y="150350"/>
                </a:lnTo>
                <a:lnTo>
                  <a:pt x="0" y="167057"/>
                </a:lnTo>
                <a:lnTo>
                  <a:pt x="372" y="186277"/>
                </a:lnTo>
                <a:lnTo>
                  <a:pt x="5952" y="237939"/>
                </a:lnTo>
                <a:lnTo>
                  <a:pt x="19487" y="279970"/>
                </a:lnTo>
                <a:lnTo>
                  <a:pt x="42601" y="311376"/>
                </a:lnTo>
                <a:lnTo>
                  <a:pt x="76669" y="330874"/>
                </a:lnTo>
                <a:lnTo>
                  <a:pt x="123898" y="337465"/>
                </a:lnTo>
                <a:lnTo>
                  <a:pt x="141199" y="336628"/>
                </a:lnTo>
                <a:lnTo>
                  <a:pt x="184175" y="324072"/>
                </a:lnTo>
                <a:lnTo>
                  <a:pt x="215219" y="298538"/>
                </a:lnTo>
                <a:lnTo>
                  <a:pt x="235938" y="262633"/>
                </a:lnTo>
                <a:lnTo>
                  <a:pt x="246949" y="218253"/>
                </a:lnTo>
                <a:lnTo>
                  <a:pt x="250402" y="168545"/>
                </a:lnTo>
                <a:lnTo>
                  <a:pt x="250030" y="150001"/>
                </a:lnTo>
                <a:lnTo>
                  <a:pt x="244449" y="99526"/>
                </a:lnTo>
                <a:lnTo>
                  <a:pt x="230810" y="57948"/>
                </a:lnTo>
                <a:lnTo>
                  <a:pt x="207475" y="26694"/>
                </a:lnTo>
                <a:lnTo>
                  <a:pt x="173384" y="6800"/>
                </a:lnTo>
                <a:lnTo>
                  <a:pt x="12650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01790" y="3623109"/>
            <a:ext cx="250825" cy="337820"/>
          </a:xfrm>
          <a:custGeom>
            <a:avLst/>
            <a:gdLst/>
            <a:ahLst/>
            <a:cxnLst/>
            <a:rect l="l" t="t" r="r" b="b"/>
            <a:pathLst>
              <a:path w="250825" h="337820">
                <a:moveTo>
                  <a:pt x="126504" y="0"/>
                </a:moveTo>
                <a:lnTo>
                  <a:pt x="79065" y="7638"/>
                </a:lnTo>
                <a:lnTo>
                  <a:pt x="44369" y="29438"/>
                </a:lnTo>
                <a:lnTo>
                  <a:pt x="20266" y="61680"/>
                </a:lnTo>
                <a:lnTo>
                  <a:pt x="6138" y="102876"/>
                </a:lnTo>
                <a:lnTo>
                  <a:pt x="383" y="150350"/>
                </a:lnTo>
                <a:lnTo>
                  <a:pt x="0" y="167057"/>
                </a:lnTo>
                <a:lnTo>
                  <a:pt x="372" y="186277"/>
                </a:lnTo>
                <a:lnTo>
                  <a:pt x="5952" y="237939"/>
                </a:lnTo>
                <a:lnTo>
                  <a:pt x="19486" y="279970"/>
                </a:lnTo>
                <a:lnTo>
                  <a:pt x="42601" y="311376"/>
                </a:lnTo>
                <a:lnTo>
                  <a:pt x="76669" y="330874"/>
                </a:lnTo>
                <a:lnTo>
                  <a:pt x="123898" y="337465"/>
                </a:lnTo>
                <a:lnTo>
                  <a:pt x="141199" y="336628"/>
                </a:lnTo>
                <a:lnTo>
                  <a:pt x="184175" y="324072"/>
                </a:lnTo>
                <a:lnTo>
                  <a:pt x="215219" y="298538"/>
                </a:lnTo>
                <a:lnTo>
                  <a:pt x="235938" y="262633"/>
                </a:lnTo>
                <a:lnTo>
                  <a:pt x="246949" y="218253"/>
                </a:lnTo>
                <a:lnTo>
                  <a:pt x="250402" y="168545"/>
                </a:lnTo>
                <a:lnTo>
                  <a:pt x="250030" y="150001"/>
                </a:lnTo>
                <a:lnTo>
                  <a:pt x="244449" y="99526"/>
                </a:lnTo>
                <a:lnTo>
                  <a:pt x="230810" y="57948"/>
                </a:lnTo>
                <a:lnTo>
                  <a:pt x="207474" y="26694"/>
                </a:lnTo>
                <a:lnTo>
                  <a:pt x="173384" y="6800"/>
                </a:lnTo>
                <a:lnTo>
                  <a:pt x="12650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26686" y="3623109"/>
            <a:ext cx="250825" cy="337820"/>
          </a:xfrm>
          <a:custGeom>
            <a:avLst/>
            <a:gdLst/>
            <a:ahLst/>
            <a:cxnLst/>
            <a:rect l="l" t="t" r="r" b="b"/>
            <a:pathLst>
              <a:path w="250825" h="337820">
                <a:moveTo>
                  <a:pt x="126503" y="0"/>
                </a:moveTo>
                <a:lnTo>
                  <a:pt x="79065" y="7638"/>
                </a:lnTo>
                <a:lnTo>
                  <a:pt x="44369" y="29438"/>
                </a:lnTo>
                <a:lnTo>
                  <a:pt x="20266" y="61680"/>
                </a:lnTo>
                <a:lnTo>
                  <a:pt x="6139" y="102876"/>
                </a:lnTo>
                <a:lnTo>
                  <a:pt x="383" y="150350"/>
                </a:lnTo>
                <a:lnTo>
                  <a:pt x="0" y="167057"/>
                </a:lnTo>
                <a:lnTo>
                  <a:pt x="372" y="186277"/>
                </a:lnTo>
                <a:lnTo>
                  <a:pt x="5953" y="237939"/>
                </a:lnTo>
                <a:lnTo>
                  <a:pt x="19487" y="279970"/>
                </a:lnTo>
                <a:lnTo>
                  <a:pt x="42602" y="311376"/>
                </a:lnTo>
                <a:lnTo>
                  <a:pt x="76669" y="330874"/>
                </a:lnTo>
                <a:lnTo>
                  <a:pt x="123899" y="337465"/>
                </a:lnTo>
                <a:lnTo>
                  <a:pt x="141200" y="336628"/>
                </a:lnTo>
                <a:lnTo>
                  <a:pt x="184174" y="324072"/>
                </a:lnTo>
                <a:lnTo>
                  <a:pt x="215219" y="298538"/>
                </a:lnTo>
                <a:lnTo>
                  <a:pt x="235939" y="262633"/>
                </a:lnTo>
                <a:lnTo>
                  <a:pt x="246950" y="218253"/>
                </a:lnTo>
                <a:lnTo>
                  <a:pt x="250403" y="168545"/>
                </a:lnTo>
                <a:lnTo>
                  <a:pt x="250031" y="150001"/>
                </a:lnTo>
                <a:lnTo>
                  <a:pt x="244450" y="99526"/>
                </a:lnTo>
                <a:lnTo>
                  <a:pt x="230811" y="57948"/>
                </a:lnTo>
                <a:lnTo>
                  <a:pt x="207475" y="26694"/>
                </a:lnTo>
                <a:lnTo>
                  <a:pt x="173384" y="6800"/>
                </a:lnTo>
                <a:lnTo>
                  <a:pt x="12650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08823" y="3551298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1" y="0"/>
                </a:moveTo>
                <a:lnTo>
                  <a:pt x="353839" y="0"/>
                </a:lnTo>
                <a:lnTo>
                  <a:pt x="356070" y="0"/>
                </a:lnTo>
                <a:lnTo>
                  <a:pt x="358118" y="682"/>
                </a:lnTo>
                <a:lnTo>
                  <a:pt x="359977" y="2045"/>
                </a:lnTo>
                <a:lnTo>
                  <a:pt x="361837" y="3410"/>
                </a:lnTo>
                <a:lnTo>
                  <a:pt x="363388" y="5641"/>
                </a:lnTo>
                <a:lnTo>
                  <a:pt x="364629" y="8744"/>
                </a:lnTo>
                <a:lnTo>
                  <a:pt x="365869" y="11844"/>
                </a:lnTo>
                <a:lnTo>
                  <a:pt x="366799" y="15998"/>
                </a:lnTo>
                <a:lnTo>
                  <a:pt x="367418" y="21207"/>
                </a:lnTo>
                <a:lnTo>
                  <a:pt x="368039" y="26417"/>
                </a:lnTo>
                <a:lnTo>
                  <a:pt x="368347" y="32741"/>
                </a:lnTo>
                <a:lnTo>
                  <a:pt x="368347" y="40184"/>
                </a:lnTo>
                <a:lnTo>
                  <a:pt x="368347" y="47378"/>
                </a:lnTo>
                <a:lnTo>
                  <a:pt x="368039" y="53516"/>
                </a:lnTo>
                <a:lnTo>
                  <a:pt x="367418" y="58600"/>
                </a:lnTo>
                <a:lnTo>
                  <a:pt x="366799" y="63684"/>
                </a:lnTo>
                <a:lnTo>
                  <a:pt x="365869" y="67778"/>
                </a:lnTo>
                <a:lnTo>
                  <a:pt x="364629" y="70878"/>
                </a:lnTo>
                <a:lnTo>
                  <a:pt x="363388" y="73981"/>
                </a:lnTo>
                <a:lnTo>
                  <a:pt x="361837" y="76273"/>
                </a:lnTo>
                <a:lnTo>
                  <a:pt x="359977" y="77763"/>
                </a:lnTo>
                <a:lnTo>
                  <a:pt x="358118" y="79251"/>
                </a:lnTo>
                <a:lnTo>
                  <a:pt x="356070" y="79994"/>
                </a:lnTo>
                <a:lnTo>
                  <a:pt x="353839" y="79994"/>
                </a:lnTo>
                <a:lnTo>
                  <a:pt x="233287" y="79994"/>
                </a:lnTo>
                <a:lnTo>
                  <a:pt x="233287" y="468063"/>
                </a:lnTo>
                <a:lnTo>
                  <a:pt x="233287" y="470544"/>
                </a:lnTo>
                <a:lnTo>
                  <a:pt x="232480" y="472778"/>
                </a:lnTo>
                <a:lnTo>
                  <a:pt x="230867" y="474762"/>
                </a:lnTo>
                <a:lnTo>
                  <a:pt x="229255" y="476746"/>
                </a:lnTo>
                <a:lnTo>
                  <a:pt x="226591" y="478359"/>
                </a:lnTo>
                <a:lnTo>
                  <a:pt x="193599" y="483690"/>
                </a:lnTo>
                <a:lnTo>
                  <a:pt x="184175" y="483690"/>
                </a:lnTo>
                <a:lnTo>
                  <a:pt x="174747" y="483690"/>
                </a:lnTo>
                <a:lnTo>
                  <a:pt x="137480" y="474762"/>
                </a:lnTo>
                <a:lnTo>
                  <a:pt x="135059" y="470544"/>
                </a:lnTo>
                <a:lnTo>
                  <a:pt x="135059" y="468063"/>
                </a:lnTo>
                <a:lnTo>
                  <a:pt x="135059" y="79994"/>
                </a:lnTo>
                <a:lnTo>
                  <a:pt x="14511" y="79994"/>
                </a:lnTo>
                <a:lnTo>
                  <a:pt x="12030" y="79994"/>
                </a:lnTo>
                <a:lnTo>
                  <a:pt x="9921" y="79251"/>
                </a:lnTo>
                <a:lnTo>
                  <a:pt x="8183" y="77763"/>
                </a:lnTo>
                <a:lnTo>
                  <a:pt x="6449" y="76273"/>
                </a:lnTo>
                <a:lnTo>
                  <a:pt x="4959" y="73981"/>
                </a:lnTo>
                <a:lnTo>
                  <a:pt x="3721" y="70878"/>
                </a:lnTo>
                <a:lnTo>
                  <a:pt x="2481" y="67778"/>
                </a:lnTo>
                <a:lnTo>
                  <a:pt x="1548" y="63684"/>
                </a:lnTo>
                <a:lnTo>
                  <a:pt x="929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10" y="26417"/>
                </a:lnTo>
                <a:lnTo>
                  <a:pt x="929" y="21207"/>
                </a:lnTo>
                <a:lnTo>
                  <a:pt x="1548" y="15998"/>
                </a:lnTo>
                <a:lnTo>
                  <a:pt x="2481" y="11844"/>
                </a:lnTo>
                <a:lnTo>
                  <a:pt x="3721" y="8744"/>
                </a:lnTo>
                <a:lnTo>
                  <a:pt x="4959" y="5641"/>
                </a:lnTo>
                <a:lnTo>
                  <a:pt x="6449" y="3410"/>
                </a:lnTo>
                <a:lnTo>
                  <a:pt x="8183" y="2045"/>
                </a:lnTo>
                <a:lnTo>
                  <a:pt x="9921" y="682"/>
                </a:lnTo>
                <a:lnTo>
                  <a:pt x="12030" y="0"/>
                </a:lnTo>
                <a:lnTo>
                  <a:pt x="1451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58627" y="3551298"/>
            <a:ext cx="357505" cy="483870"/>
          </a:xfrm>
          <a:custGeom>
            <a:avLst/>
            <a:gdLst/>
            <a:ahLst/>
            <a:cxnLst/>
            <a:rect l="l" t="t" r="r" b="b"/>
            <a:pathLst>
              <a:path w="357504" h="483870">
                <a:moveTo>
                  <a:pt x="29021" y="0"/>
                </a:moveTo>
                <a:lnTo>
                  <a:pt x="153665" y="0"/>
                </a:lnTo>
                <a:lnTo>
                  <a:pt x="162733" y="46"/>
                </a:lnTo>
                <a:lnTo>
                  <a:pt x="207242" y="2606"/>
                </a:lnTo>
                <a:lnTo>
                  <a:pt x="247531" y="12092"/>
                </a:lnTo>
                <a:lnTo>
                  <a:pt x="290423" y="35264"/>
                </a:lnTo>
                <a:lnTo>
                  <a:pt x="318944" y="70599"/>
                </a:lnTo>
                <a:lnTo>
                  <a:pt x="331724" y="118167"/>
                </a:lnTo>
                <a:lnTo>
                  <a:pt x="332259" y="132085"/>
                </a:lnTo>
                <a:lnTo>
                  <a:pt x="331875" y="143910"/>
                </a:lnTo>
                <a:lnTo>
                  <a:pt x="322690" y="185860"/>
                </a:lnTo>
                <a:lnTo>
                  <a:pt x="301772" y="219265"/>
                </a:lnTo>
                <a:lnTo>
                  <a:pt x="269635" y="244356"/>
                </a:lnTo>
                <a:lnTo>
                  <a:pt x="238869" y="257473"/>
                </a:lnTo>
                <a:lnTo>
                  <a:pt x="246062" y="260945"/>
                </a:lnTo>
                <a:lnTo>
                  <a:pt x="277005" y="288167"/>
                </a:lnTo>
                <a:lnTo>
                  <a:pt x="300168" y="326816"/>
                </a:lnTo>
                <a:lnTo>
                  <a:pt x="307330" y="343049"/>
                </a:lnTo>
                <a:lnTo>
                  <a:pt x="347886" y="437927"/>
                </a:lnTo>
                <a:lnTo>
                  <a:pt x="351605" y="447351"/>
                </a:lnTo>
                <a:lnTo>
                  <a:pt x="354086" y="454234"/>
                </a:lnTo>
                <a:lnTo>
                  <a:pt x="355326" y="458577"/>
                </a:lnTo>
                <a:lnTo>
                  <a:pt x="356567" y="462918"/>
                </a:lnTo>
                <a:lnTo>
                  <a:pt x="357186" y="466328"/>
                </a:lnTo>
                <a:lnTo>
                  <a:pt x="357186" y="468809"/>
                </a:lnTo>
                <a:lnTo>
                  <a:pt x="357186" y="471537"/>
                </a:lnTo>
                <a:lnTo>
                  <a:pt x="356692" y="473832"/>
                </a:lnTo>
                <a:lnTo>
                  <a:pt x="355698" y="475692"/>
                </a:lnTo>
                <a:lnTo>
                  <a:pt x="354708" y="477551"/>
                </a:lnTo>
                <a:lnTo>
                  <a:pt x="311678" y="483643"/>
                </a:lnTo>
                <a:lnTo>
                  <a:pt x="302864" y="483690"/>
                </a:lnTo>
                <a:lnTo>
                  <a:pt x="292446" y="483690"/>
                </a:lnTo>
                <a:lnTo>
                  <a:pt x="284137" y="483443"/>
                </a:lnTo>
                <a:lnTo>
                  <a:pt x="277935" y="482946"/>
                </a:lnTo>
                <a:lnTo>
                  <a:pt x="271735" y="482452"/>
                </a:lnTo>
                <a:lnTo>
                  <a:pt x="255611" y="474948"/>
                </a:lnTo>
                <a:lnTo>
                  <a:pt x="254124" y="472839"/>
                </a:lnTo>
                <a:lnTo>
                  <a:pt x="252883" y="470297"/>
                </a:lnTo>
                <a:lnTo>
                  <a:pt x="251893" y="467319"/>
                </a:lnTo>
                <a:lnTo>
                  <a:pt x="208730" y="359792"/>
                </a:lnTo>
                <a:lnTo>
                  <a:pt x="189650" y="320642"/>
                </a:lnTo>
                <a:lnTo>
                  <a:pt x="161676" y="292180"/>
                </a:lnTo>
                <a:lnTo>
                  <a:pt x="128363" y="284634"/>
                </a:lnTo>
                <a:lnTo>
                  <a:pt x="97853" y="284634"/>
                </a:lnTo>
                <a:lnTo>
                  <a:pt x="97853" y="468063"/>
                </a:lnTo>
                <a:lnTo>
                  <a:pt x="97853" y="470544"/>
                </a:lnTo>
                <a:lnTo>
                  <a:pt x="87435" y="479599"/>
                </a:lnTo>
                <a:lnTo>
                  <a:pt x="83716" y="480840"/>
                </a:lnTo>
                <a:lnTo>
                  <a:pt x="78754" y="481830"/>
                </a:lnTo>
                <a:lnTo>
                  <a:pt x="72554" y="482574"/>
                </a:lnTo>
                <a:lnTo>
                  <a:pt x="66352" y="483318"/>
                </a:lnTo>
                <a:lnTo>
                  <a:pt x="58415" y="483690"/>
                </a:lnTo>
                <a:lnTo>
                  <a:pt x="48740" y="483690"/>
                </a:lnTo>
                <a:lnTo>
                  <a:pt x="39315" y="483690"/>
                </a:lnTo>
                <a:lnTo>
                  <a:pt x="2232" y="474762"/>
                </a:lnTo>
                <a:lnTo>
                  <a:pt x="0" y="470544"/>
                </a:lnTo>
                <a:lnTo>
                  <a:pt x="0" y="468063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1"/>
                </a:lnTo>
                <a:lnTo>
                  <a:pt x="8371" y="7254"/>
                </a:lnTo>
                <a:lnTo>
                  <a:pt x="13952" y="2417"/>
                </a:lnTo>
                <a:lnTo>
                  <a:pt x="20836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51052" y="3549811"/>
            <a:ext cx="397510" cy="485775"/>
          </a:xfrm>
          <a:custGeom>
            <a:avLst/>
            <a:gdLst/>
            <a:ahLst/>
            <a:cxnLst/>
            <a:rect l="l" t="t" r="r" b="b"/>
            <a:pathLst>
              <a:path w="397509" h="485775">
                <a:moveTo>
                  <a:pt x="354211" y="0"/>
                </a:moveTo>
                <a:lnTo>
                  <a:pt x="362644" y="0"/>
                </a:lnTo>
                <a:lnTo>
                  <a:pt x="369713" y="310"/>
                </a:lnTo>
                <a:lnTo>
                  <a:pt x="375419" y="929"/>
                </a:lnTo>
                <a:lnTo>
                  <a:pt x="381124" y="1548"/>
                </a:lnTo>
                <a:lnTo>
                  <a:pt x="385526" y="2602"/>
                </a:lnTo>
                <a:lnTo>
                  <a:pt x="388626" y="4093"/>
                </a:lnTo>
                <a:lnTo>
                  <a:pt x="391728" y="5580"/>
                </a:lnTo>
                <a:lnTo>
                  <a:pt x="393899" y="7315"/>
                </a:lnTo>
                <a:lnTo>
                  <a:pt x="395139" y="9299"/>
                </a:lnTo>
                <a:lnTo>
                  <a:pt x="396377" y="11286"/>
                </a:lnTo>
                <a:lnTo>
                  <a:pt x="396998" y="13517"/>
                </a:lnTo>
                <a:lnTo>
                  <a:pt x="396998" y="15998"/>
                </a:lnTo>
                <a:lnTo>
                  <a:pt x="396998" y="448717"/>
                </a:lnTo>
                <a:lnTo>
                  <a:pt x="396998" y="454420"/>
                </a:lnTo>
                <a:lnTo>
                  <a:pt x="396005" y="459507"/>
                </a:lnTo>
                <a:lnTo>
                  <a:pt x="394021" y="463969"/>
                </a:lnTo>
                <a:lnTo>
                  <a:pt x="392036" y="468434"/>
                </a:lnTo>
                <a:lnTo>
                  <a:pt x="364876" y="483690"/>
                </a:lnTo>
                <a:lnTo>
                  <a:pt x="360163" y="483690"/>
                </a:lnTo>
                <a:lnTo>
                  <a:pt x="318491" y="483690"/>
                </a:lnTo>
                <a:lnTo>
                  <a:pt x="309810" y="483690"/>
                </a:lnTo>
                <a:lnTo>
                  <a:pt x="302306" y="482821"/>
                </a:lnTo>
                <a:lnTo>
                  <a:pt x="268013" y="460808"/>
                </a:lnTo>
                <a:lnTo>
                  <a:pt x="246308" y="422672"/>
                </a:lnTo>
                <a:lnTo>
                  <a:pt x="126504" y="197568"/>
                </a:lnTo>
                <a:lnTo>
                  <a:pt x="105296" y="154222"/>
                </a:lnTo>
                <a:lnTo>
                  <a:pt x="85947" y="109014"/>
                </a:lnTo>
                <a:lnTo>
                  <a:pt x="85203" y="109014"/>
                </a:lnTo>
                <a:lnTo>
                  <a:pt x="87017" y="149094"/>
                </a:lnTo>
                <a:lnTo>
                  <a:pt x="87994" y="189429"/>
                </a:lnTo>
                <a:lnTo>
                  <a:pt x="88181" y="217288"/>
                </a:lnTo>
                <a:lnTo>
                  <a:pt x="88181" y="469178"/>
                </a:lnTo>
                <a:lnTo>
                  <a:pt x="88181" y="471659"/>
                </a:lnTo>
                <a:lnTo>
                  <a:pt x="87498" y="473893"/>
                </a:lnTo>
                <a:lnTo>
                  <a:pt x="86133" y="475878"/>
                </a:lnTo>
                <a:lnTo>
                  <a:pt x="84770" y="477862"/>
                </a:lnTo>
                <a:lnTo>
                  <a:pt x="65483" y="484062"/>
                </a:lnTo>
                <a:lnTo>
                  <a:pt x="59780" y="484805"/>
                </a:lnTo>
                <a:lnTo>
                  <a:pt x="52462" y="485177"/>
                </a:lnTo>
                <a:lnTo>
                  <a:pt x="43531" y="485177"/>
                </a:lnTo>
                <a:lnTo>
                  <a:pt x="34850" y="485177"/>
                </a:lnTo>
                <a:lnTo>
                  <a:pt x="27657" y="484805"/>
                </a:lnTo>
                <a:lnTo>
                  <a:pt x="21951" y="484062"/>
                </a:lnTo>
                <a:lnTo>
                  <a:pt x="16245" y="483318"/>
                </a:lnTo>
                <a:lnTo>
                  <a:pt x="0" y="471659"/>
                </a:lnTo>
                <a:lnTo>
                  <a:pt x="0" y="469178"/>
                </a:lnTo>
                <a:lnTo>
                  <a:pt x="0" y="36463"/>
                </a:lnTo>
                <a:lnTo>
                  <a:pt x="21626" y="3673"/>
                </a:lnTo>
                <a:lnTo>
                  <a:pt x="35347" y="1487"/>
                </a:lnTo>
                <a:lnTo>
                  <a:pt x="87809" y="1487"/>
                </a:lnTo>
                <a:lnTo>
                  <a:pt x="97234" y="1487"/>
                </a:lnTo>
                <a:lnTo>
                  <a:pt x="128921" y="11905"/>
                </a:lnTo>
                <a:lnTo>
                  <a:pt x="134008" y="15627"/>
                </a:lnTo>
                <a:lnTo>
                  <a:pt x="157014" y="51718"/>
                </a:lnTo>
                <a:lnTo>
                  <a:pt x="250774" y="227706"/>
                </a:lnTo>
                <a:lnTo>
                  <a:pt x="254856" y="235670"/>
                </a:lnTo>
                <a:lnTo>
                  <a:pt x="258914" y="243565"/>
                </a:lnTo>
                <a:lnTo>
                  <a:pt x="262948" y="251390"/>
                </a:lnTo>
                <a:lnTo>
                  <a:pt x="266959" y="259147"/>
                </a:lnTo>
                <a:lnTo>
                  <a:pt x="270924" y="266866"/>
                </a:lnTo>
                <a:lnTo>
                  <a:pt x="289749" y="305329"/>
                </a:lnTo>
                <a:lnTo>
                  <a:pt x="307307" y="342676"/>
                </a:lnTo>
                <a:lnTo>
                  <a:pt x="310679" y="350117"/>
                </a:lnTo>
                <a:lnTo>
                  <a:pt x="311051" y="350117"/>
                </a:lnTo>
                <a:lnTo>
                  <a:pt x="309689" y="309795"/>
                </a:lnTo>
                <a:lnTo>
                  <a:pt x="308956" y="268169"/>
                </a:lnTo>
                <a:lnTo>
                  <a:pt x="308817" y="241843"/>
                </a:lnTo>
                <a:lnTo>
                  <a:pt x="308817" y="15998"/>
                </a:lnTo>
                <a:lnTo>
                  <a:pt x="308817" y="13517"/>
                </a:lnTo>
                <a:lnTo>
                  <a:pt x="309560" y="11286"/>
                </a:lnTo>
                <a:lnTo>
                  <a:pt x="311051" y="9299"/>
                </a:lnTo>
                <a:lnTo>
                  <a:pt x="312538" y="7315"/>
                </a:lnTo>
                <a:lnTo>
                  <a:pt x="315019" y="5580"/>
                </a:lnTo>
                <a:lnTo>
                  <a:pt x="318491" y="4093"/>
                </a:lnTo>
                <a:lnTo>
                  <a:pt x="321966" y="2602"/>
                </a:lnTo>
                <a:lnTo>
                  <a:pt x="326553" y="1548"/>
                </a:lnTo>
                <a:lnTo>
                  <a:pt x="332259" y="929"/>
                </a:lnTo>
                <a:lnTo>
                  <a:pt x="337965" y="310"/>
                </a:lnTo>
                <a:lnTo>
                  <a:pt x="345280" y="0"/>
                </a:lnTo>
                <a:lnTo>
                  <a:pt x="35421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31723" y="3549067"/>
            <a:ext cx="98425" cy="486409"/>
          </a:xfrm>
          <a:custGeom>
            <a:avLst/>
            <a:gdLst/>
            <a:ahLst/>
            <a:cxnLst/>
            <a:rect l="l" t="t" r="r" b="b"/>
            <a:pathLst>
              <a:path w="98425" h="48641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70294"/>
                </a:lnTo>
                <a:lnTo>
                  <a:pt x="98224" y="472775"/>
                </a:lnTo>
                <a:lnTo>
                  <a:pt x="97420" y="475009"/>
                </a:lnTo>
                <a:lnTo>
                  <a:pt x="58786" y="485921"/>
                </a:lnTo>
                <a:lnTo>
                  <a:pt x="49112" y="485921"/>
                </a:lnTo>
                <a:lnTo>
                  <a:pt x="39688" y="485921"/>
                </a:lnTo>
                <a:lnTo>
                  <a:pt x="31811" y="485549"/>
                </a:lnTo>
                <a:lnTo>
                  <a:pt x="25487" y="484805"/>
                </a:lnTo>
                <a:lnTo>
                  <a:pt x="19162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25673" y="1115"/>
                </a:lnTo>
                <a:lnTo>
                  <a:pt x="31872" y="371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56576" y="3549067"/>
            <a:ext cx="393700" cy="492759"/>
          </a:xfrm>
          <a:custGeom>
            <a:avLst/>
            <a:gdLst/>
            <a:ahLst/>
            <a:cxnLst/>
            <a:rect l="l" t="t" r="r" b="b"/>
            <a:pathLst>
              <a:path w="393700" h="492760">
                <a:moveTo>
                  <a:pt x="49112" y="0"/>
                </a:moveTo>
                <a:lnTo>
                  <a:pt x="58539" y="0"/>
                </a:lnTo>
                <a:lnTo>
                  <a:pt x="66351" y="371"/>
                </a:lnTo>
                <a:lnTo>
                  <a:pt x="97852" y="13146"/>
                </a:lnTo>
                <a:lnTo>
                  <a:pt x="97852" y="15627"/>
                </a:lnTo>
                <a:lnTo>
                  <a:pt x="97852" y="299886"/>
                </a:lnTo>
                <a:lnTo>
                  <a:pt x="101831" y="338572"/>
                </a:lnTo>
                <a:lnTo>
                  <a:pt x="118981" y="377010"/>
                </a:lnTo>
                <a:lnTo>
                  <a:pt x="156825" y="404996"/>
                </a:lnTo>
                <a:lnTo>
                  <a:pt x="197940" y="411879"/>
                </a:lnTo>
                <a:lnTo>
                  <a:pt x="209172" y="411437"/>
                </a:lnTo>
                <a:lnTo>
                  <a:pt x="248007" y="400869"/>
                </a:lnTo>
                <a:lnTo>
                  <a:pt x="281331" y="369000"/>
                </a:lnTo>
                <a:lnTo>
                  <a:pt x="294818" y="329420"/>
                </a:lnTo>
                <a:lnTo>
                  <a:pt x="296539" y="305467"/>
                </a:lnTo>
                <a:lnTo>
                  <a:pt x="296539" y="15627"/>
                </a:lnTo>
                <a:lnTo>
                  <a:pt x="296539" y="13146"/>
                </a:lnTo>
                <a:lnTo>
                  <a:pt x="335856" y="0"/>
                </a:lnTo>
                <a:lnTo>
                  <a:pt x="345280" y="0"/>
                </a:lnTo>
                <a:lnTo>
                  <a:pt x="354707" y="0"/>
                </a:lnTo>
                <a:lnTo>
                  <a:pt x="391046" y="8927"/>
                </a:lnTo>
                <a:lnTo>
                  <a:pt x="392533" y="10911"/>
                </a:lnTo>
                <a:lnTo>
                  <a:pt x="393277" y="13146"/>
                </a:lnTo>
                <a:lnTo>
                  <a:pt x="393277" y="15627"/>
                </a:lnTo>
                <a:lnTo>
                  <a:pt x="393277" y="304351"/>
                </a:lnTo>
                <a:lnTo>
                  <a:pt x="390022" y="346302"/>
                </a:lnTo>
                <a:lnTo>
                  <a:pt x="380256" y="383602"/>
                </a:lnTo>
                <a:lnTo>
                  <a:pt x="353815" y="429996"/>
                </a:lnTo>
                <a:lnTo>
                  <a:pt x="313655" y="464062"/>
                </a:lnTo>
                <a:lnTo>
                  <a:pt x="260124" y="485131"/>
                </a:lnTo>
                <a:lnTo>
                  <a:pt x="217336" y="491458"/>
                </a:lnTo>
                <a:lnTo>
                  <a:pt x="193849" y="492248"/>
                </a:lnTo>
                <a:lnTo>
                  <a:pt x="171733" y="491539"/>
                </a:lnTo>
                <a:lnTo>
                  <a:pt x="130991" y="485864"/>
                </a:lnTo>
                <a:lnTo>
                  <a:pt x="79064" y="466621"/>
                </a:lnTo>
                <a:lnTo>
                  <a:pt x="39613" y="434239"/>
                </a:lnTo>
                <a:lnTo>
                  <a:pt x="13206" y="388997"/>
                </a:lnTo>
                <a:lnTo>
                  <a:pt x="3301" y="351651"/>
                </a:lnTo>
                <a:lnTo>
                  <a:pt x="0" y="308445"/>
                </a:lnTo>
                <a:lnTo>
                  <a:pt x="0" y="15627"/>
                </a:lnTo>
                <a:lnTo>
                  <a:pt x="0" y="13146"/>
                </a:lnTo>
                <a:lnTo>
                  <a:pt x="25301" y="1115"/>
                </a:lnTo>
                <a:lnTo>
                  <a:pt x="31501" y="371"/>
                </a:lnTo>
                <a:lnTo>
                  <a:pt x="3943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36908" y="3549067"/>
            <a:ext cx="264795" cy="483870"/>
          </a:xfrm>
          <a:custGeom>
            <a:avLst/>
            <a:gdLst/>
            <a:ahLst/>
            <a:cxnLst/>
            <a:rect l="l" t="t" r="r" b="b"/>
            <a:pathLst>
              <a:path w="264795" h="48387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02951"/>
                </a:lnTo>
                <a:lnTo>
                  <a:pt x="249658" y="402951"/>
                </a:lnTo>
                <a:lnTo>
                  <a:pt x="252139" y="402951"/>
                </a:lnTo>
                <a:lnTo>
                  <a:pt x="254309" y="403631"/>
                </a:lnTo>
                <a:lnTo>
                  <a:pt x="256169" y="404996"/>
                </a:lnTo>
                <a:lnTo>
                  <a:pt x="258031" y="406362"/>
                </a:lnTo>
                <a:lnTo>
                  <a:pt x="259579" y="408593"/>
                </a:lnTo>
                <a:lnTo>
                  <a:pt x="264542" y="435321"/>
                </a:lnTo>
                <a:lnTo>
                  <a:pt x="264542" y="442761"/>
                </a:lnTo>
                <a:lnTo>
                  <a:pt x="264542" y="450204"/>
                </a:lnTo>
                <a:lnTo>
                  <a:pt x="260820" y="474201"/>
                </a:lnTo>
                <a:lnTo>
                  <a:pt x="259579" y="477551"/>
                </a:lnTo>
                <a:lnTo>
                  <a:pt x="258031" y="479968"/>
                </a:lnTo>
                <a:lnTo>
                  <a:pt x="256169" y="481459"/>
                </a:lnTo>
                <a:lnTo>
                  <a:pt x="254309" y="482946"/>
                </a:lnTo>
                <a:lnTo>
                  <a:pt x="252139" y="483690"/>
                </a:lnTo>
                <a:lnTo>
                  <a:pt x="249658" y="483690"/>
                </a:lnTo>
                <a:lnTo>
                  <a:pt x="29020" y="483690"/>
                </a:lnTo>
                <a:lnTo>
                  <a:pt x="20836" y="483690"/>
                </a:lnTo>
                <a:lnTo>
                  <a:pt x="13953" y="481273"/>
                </a:lnTo>
                <a:lnTo>
                  <a:pt x="8369" y="476435"/>
                </a:lnTo>
                <a:lnTo>
                  <a:pt x="2788" y="471598"/>
                </a:lnTo>
                <a:lnTo>
                  <a:pt x="0" y="463722"/>
                </a:lnTo>
                <a:lnTo>
                  <a:pt x="0" y="452807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61431" y="3549067"/>
            <a:ext cx="393700" cy="492759"/>
          </a:xfrm>
          <a:custGeom>
            <a:avLst/>
            <a:gdLst/>
            <a:ahLst/>
            <a:cxnLst/>
            <a:rect l="l" t="t" r="r" b="b"/>
            <a:pathLst>
              <a:path w="393700" h="492760">
                <a:moveTo>
                  <a:pt x="49113" y="0"/>
                </a:moveTo>
                <a:lnTo>
                  <a:pt x="58539" y="0"/>
                </a:lnTo>
                <a:lnTo>
                  <a:pt x="66352" y="371"/>
                </a:lnTo>
                <a:lnTo>
                  <a:pt x="95436" y="8927"/>
                </a:lnTo>
                <a:lnTo>
                  <a:pt x="97048" y="10911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299886"/>
                </a:lnTo>
                <a:lnTo>
                  <a:pt x="101831" y="338572"/>
                </a:lnTo>
                <a:lnTo>
                  <a:pt x="118981" y="377010"/>
                </a:lnTo>
                <a:lnTo>
                  <a:pt x="156827" y="404996"/>
                </a:lnTo>
                <a:lnTo>
                  <a:pt x="197941" y="411879"/>
                </a:lnTo>
                <a:lnTo>
                  <a:pt x="209173" y="411437"/>
                </a:lnTo>
                <a:lnTo>
                  <a:pt x="248008" y="400869"/>
                </a:lnTo>
                <a:lnTo>
                  <a:pt x="281331" y="369000"/>
                </a:lnTo>
                <a:lnTo>
                  <a:pt x="294819" y="329420"/>
                </a:lnTo>
                <a:lnTo>
                  <a:pt x="296540" y="305467"/>
                </a:lnTo>
                <a:lnTo>
                  <a:pt x="296540" y="15627"/>
                </a:lnTo>
                <a:lnTo>
                  <a:pt x="296540" y="13146"/>
                </a:lnTo>
                <a:lnTo>
                  <a:pt x="297284" y="10911"/>
                </a:lnTo>
                <a:lnTo>
                  <a:pt x="298772" y="8927"/>
                </a:lnTo>
                <a:lnTo>
                  <a:pt x="300260" y="6943"/>
                </a:lnTo>
                <a:lnTo>
                  <a:pt x="335855" y="0"/>
                </a:lnTo>
                <a:lnTo>
                  <a:pt x="345281" y="0"/>
                </a:lnTo>
                <a:lnTo>
                  <a:pt x="354707" y="0"/>
                </a:lnTo>
                <a:lnTo>
                  <a:pt x="391045" y="8927"/>
                </a:lnTo>
                <a:lnTo>
                  <a:pt x="392534" y="10911"/>
                </a:lnTo>
                <a:lnTo>
                  <a:pt x="393278" y="13146"/>
                </a:lnTo>
                <a:lnTo>
                  <a:pt x="393278" y="15627"/>
                </a:lnTo>
                <a:lnTo>
                  <a:pt x="393278" y="304351"/>
                </a:lnTo>
                <a:lnTo>
                  <a:pt x="390022" y="346302"/>
                </a:lnTo>
                <a:lnTo>
                  <a:pt x="380255" y="383602"/>
                </a:lnTo>
                <a:lnTo>
                  <a:pt x="353815" y="429996"/>
                </a:lnTo>
                <a:lnTo>
                  <a:pt x="313655" y="464062"/>
                </a:lnTo>
                <a:lnTo>
                  <a:pt x="260123" y="485131"/>
                </a:lnTo>
                <a:lnTo>
                  <a:pt x="217335" y="491458"/>
                </a:lnTo>
                <a:lnTo>
                  <a:pt x="193848" y="492248"/>
                </a:lnTo>
                <a:lnTo>
                  <a:pt x="171733" y="491539"/>
                </a:lnTo>
                <a:lnTo>
                  <a:pt x="130992" y="485864"/>
                </a:lnTo>
                <a:lnTo>
                  <a:pt x="79065" y="466621"/>
                </a:lnTo>
                <a:lnTo>
                  <a:pt x="39613" y="434239"/>
                </a:lnTo>
                <a:lnTo>
                  <a:pt x="13208" y="388997"/>
                </a:lnTo>
                <a:lnTo>
                  <a:pt x="3302" y="351651"/>
                </a:lnTo>
                <a:lnTo>
                  <a:pt x="0" y="308445"/>
                </a:lnTo>
                <a:lnTo>
                  <a:pt x="0" y="15627"/>
                </a:lnTo>
                <a:lnTo>
                  <a:pt x="0" y="13146"/>
                </a:lnTo>
                <a:lnTo>
                  <a:pt x="744" y="10911"/>
                </a:lnTo>
                <a:lnTo>
                  <a:pt x="2232" y="8927"/>
                </a:lnTo>
                <a:lnTo>
                  <a:pt x="3720" y="6943"/>
                </a:lnTo>
                <a:lnTo>
                  <a:pt x="39439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13244" y="3542739"/>
            <a:ext cx="455930" cy="499109"/>
          </a:xfrm>
          <a:custGeom>
            <a:avLst/>
            <a:gdLst/>
            <a:ahLst/>
            <a:cxnLst/>
            <a:rect l="l" t="t" r="r" b="b"/>
            <a:pathLst>
              <a:path w="455929" h="499110">
                <a:moveTo>
                  <a:pt x="232544" y="0"/>
                </a:moveTo>
                <a:lnTo>
                  <a:pt x="284027" y="3627"/>
                </a:lnTo>
                <a:lnTo>
                  <a:pt x="329095" y="14511"/>
                </a:lnTo>
                <a:lnTo>
                  <a:pt x="367511" y="32929"/>
                </a:lnTo>
                <a:lnTo>
                  <a:pt x="399044" y="59161"/>
                </a:lnTo>
                <a:lnTo>
                  <a:pt x="423693" y="93251"/>
                </a:lnTo>
                <a:lnTo>
                  <a:pt x="441460" y="135248"/>
                </a:lnTo>
                <a:lnTo>
                  <a:pt x="452203" y="185338"/>
                </a:lnTo>
                <a:lnTo>
                  <a:pt x="455785" y="243705"/>
                </a:lnTo>
                <a:lnTo>
                  <a:pt x="454855" y="272867"/>
                </a:lnTo>
                <a:lnTo>
                  <a:pt x="447413" y="326446"/>
                </a:lnTo>
                <a:lnTo>
                  <a:pt x="432554" y="373595"/>
                </a:lnTo>
                <a:lnTo>
                  <a:pt x="410416" y="413685"/>
                </a:lnTo>
                <a:lnTo>
                  <a:pt x="381058" y="446532"/>
                </a:lnTo>
                <a:lnTo>
                  <a:pt x="344688" y="471646"/>
                </a:lnTo>
                <a:lnTo>
                  <a:pt x="301364" y="488843"/>
                </a:lnTo>
                <a:lnTo>
                  <a:pt x="251227" y="497495"/>
                </a:lnTo>
                <a:lnTo>
                  <a:pt x="223613" y="498576"/>
                </a:lnTo>
                <a:lnTo>
                  <a:pt x="196416" y="497657"/>
                </a:lnTo>
                <a:lnTo>
                  <a:pt x="147396" y="490308"/>
                </a:lnTo>
                <a:lnTo>
                  <a:pt x="105515" y="475564"/>
                </a:lnTo>
                <a:lnTo>
                  <a:pt x="70634" y="453147"/>
                </a:lnTo>
                <a:lnTo>
                  <a:pt x="42729" y="422952"/>
                </a:lnTo>
                <a:lnTo>
                  <a:pt x="21799" y="384628"/>
                </a:lnTo>
                <a:lnTo>
                  <a:pt x="7847" y="338073"/>
                </a:lnTo>
                <a:lnTo>
                  <a:pt x="872" y="283006"/>
                </a:lnTo>
                <a:lnTo>
                  <a:pt x="0" y="252264"/>
                </a:lnTo>
                <a:lnTo>
                  <a:pt x="929" y="223789"/>
                </a:lnTo>
                <a:lnTo>
                  <a:pt x="8371" y="171233"/>
                </a:lnTo>
                <a:lnTo>
                  <a:pt x="23231" y="124679"/>
                </a:lnTo>
                <a:lnTo>
                  <a:pt x="45368" y="84961"/>
                </a:lnTo>
                <a:lnTo>
                  <a:pt x="74727" y="52300"/>
                </a:lnTo>
                <a:lnTo>
                  <a:pt x="111097" y="27186"/>
                </a:lnTo>
                <a:lnTo>
                  <a:pt x="154443" y="9838"/>
                </a:lnTo>
                <a:lnTo>
                  <a:pt x="204765" y="1093"/>
                </a:lnTo>
                <a:lnTo>
                  <a:pt x="23254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33108" y="3542739"/>
            <a:ext cx="822325" cy="499109"/>
          </a:xfrm>
          <a:custGeom>
            <a:avLst/>
            <a:gdLst/>
            <a:ahLst/>
            <a:cxnLst/>
            <a:rect l="l" t="t" r="r" b="b"/>
            <a:pathLst>
              <a:path w="822325" h="499110">
                <a:moveTo>
                  <a:pt x="598535" y="0"/>
                </a:moveTo>
                <a:lnTo>
                  <a:pt x="650019" y="3627"/>
                </a:lnTo>
                <a:lnTo>
                  <a:pt x="695087" y="14511"/>
                </a:lnTo>
                <a:lnTo>
                  <a:pt x="733503" y="32929"/>
                </a:lnTo>
                <a:lnTo>
                  <a:pt x="765035" y="59161"/>
                </a:lnTo>
                <a:lnTo>
                  <a:pt x="789685" y="93251"/>
                </a:lnTo>
                <a:lnTo>
                  <a:pt x="807451" y="135248"/>
                </a:lnTo>
                <a:lnTo>
                  <a:pt x="818195" y="185338"/>
                </a:lnTo>
                <a:lnTo>
                  <a:pt x="821777" y="243705"/>
                </a:lnTo>
                <a:lnTo>
                  <a:pt x="820847" y="272867"/>
                </a:lnTo>
                <a:lnTo>
                  <a:pt x="813405" y="326446"/>
                </a:lnTo>
                <a:lnTo>
                  <a:pt x="798546" y="373595"/>
                </a:lnTo>
                <a:lnTo>
                  <a:pt x="776408" y="413685"/>
                </a:lnTo>
                <a:lnTo>
                  <a:pt x="747049" y="446532"/>
                </a:lnTo>
                <a:lnTo>
                  <a:pt x="710679" y="471646"/>
                </a:lnTo>
                <a:lnTo>
                  <a:pt x="667355" y="488843"/>
                </a:lnTo>
                <a:lnTo>
                  <a:pt x="617219" y="497495"/>
                </a:lnTo>
                <a:lnTo>
                  <a:pt x="589605" y="498576"/>
                </a:lnTo>
                <a:lnTo>
                  <a:pt x="562408" y="497657"/>
                </a:lnTo>
                <a:lnTo>
                  <a:pt x="513388" y="490308"/>
                </a:lnTo>
                <a:lnTo>
                  <a:pt x="471506" y="475564"/>
                </a:lnTo>
                <a:lnTo>
                  <a:pt x="436625" y="453147"/>
                </a:lnTo>
                <a:lnTo>
                  <a:pt x="408720" y="422952"/>
                </a:lnTo>
                <a:lnTo>
                  <a:pt x="387791" y="384628"/>
                </a:lnTo>
                <a:lnTo>
                  <a:pt x="373839" y="338073"/>
                </a:lnTo>
                <a:lnTo>
                  <a:pt x="366863" y="283006"/>
                </a:lnTo>
                <a:lnTo>
                  <a:pt x="365991" y="252264"/>
                </a:lnTo>
                <a:lnTo>
                  <a:pt x="366921" y="223789"/>
                </a:lnTo>
                <a:lnTo>
                  <a:pt x="374361" y="171233"/>
                </a:lnTo>
                <a:lnTo>
                  <a:pt x="389221" y="124679"/>
                </a:lnTo>
                <a:lnTo>
                  <a:pt x="411360" y="84961"/>
                </a:lnTo>
                <a:lnTo>
                  <a:pt x="440719" y="52300"/>
                </a:lnTo>
                <a:lnTo>
                  <a:pt x="477089" y="27186"/>
                </a:lnTo>
                <a:lnTo>
                  <a:pt x="520434" y="9838"/>
                </a:lnTo>
                <a:lnTo>
                  <a:pt x="570757" y="1093"/>
                </a:lnTo>
                <a:lnTo>
                  <a:pt x="598535" y="0"/>
                </a:lnTo>
                <a:close/>
              </a:path>
              <a:path w="822325" h="499110">
                <a:moveTo>
                  <a:pt x="169663" y="0"/>
                </a:moveTo>
                <a:lnTo>
                  <a:pt x="212313" y="4025"/>
                </a:lnTo>
                <a:lnTo>
                  <a:pt x="249939" y="14418"/>
                </a:lnTo>
                <a:lnTo>
                  <a:pt x="277566" y="29023"/>
                </a:lnTo>
                <a:lnTo>
                  <a:pt x="280047" y="31504"/>
                </a:lnTo>
                <a:lnTo>
                  <a:pt x="281720" y="33610"/>
                </a:lnTo>
                <a:lnTo>
                  <a:pt x="282589" y="35347"/>
                </a:lnTo>
                <a:lnTo>
                  <a:pt x="283457" y="37085"/>
                </a:lnTo>
                <a:lnTo>
                  <a:pt x="284201" y="39380"/>
                </a:lnTo>
                <a:lnTo>
                  <a:pt x="284820" y="42230"/>
                </a:lnTo>
                <a:lnTo>
                  <a:pt x="285442" y="45082"/>
                </a:lnTo>
                <a:lnTo>
                  <a:pt x="285874" y="48679"/>
                </a:lnTo>
                <a:lnTo>
                  <a:pt x="286121" y="53019"/>
                </a:lnTo>
                <a:lnTo>
                  <a:pt x="286371" y="57363"/>
                </a:lnTo>
                <a:lnTo>
                  <a:pt x="286496" y="62758"/>
                </a:lnTo>
                <a:lnTo>
                  <a:pt x="286496" y="69204"/>
                </a:lnTo>
                <a:lnTo>
                  <a:pt x="286496" y="76401"/>
                </a:lnTo>
                <a:lnTo>
                  <a:pt x="286310" y="82475"/>
                </a:lnTo>
                <a:lnTo>
                  <a:pt x="285935" y="87437"/>
                </a:lnTo>
                <a:lnTo>
                  <a:pt x="285564" y="92400"/>
                </a:lnTo>
                <a:lnTo>
                  <a:pt x="276572" y="109017"/>
                </a:lnTo>
                <a:lnTo>
                  <a:pt x="273844" y="109017"/>
                </a:lnTo>
                <a:lnTo>
                  <a:pt x="271116" y="109017"/>
                </a:lnTo>
                <a:lnTo>
                  <a:pt x="266776" y="107280"/>
                </a:lnTo>
                <a:lnTo>
                  <a:pt x="260823" y="103808"/>
                </a:lnTo>
                <a:lnTo>
                  <a:pt x="254870" y="100337"/>
                </a:lnTo>
                <a:lnTo>
                  <a:pt x="247552" y="96554"/>
                </a:lnTo>
                <a:lnTo>
                  <a:pt x="208733" y="81299"/>
                </a:lnTo>
                <a:lnTo>
                  <a:pt x="171154" y="76276"/>
                </a:lnTo>
                <a:lnTo>
                  <a:pt x="163409" y="76520"/>
                </a:lnTo>
                <a:lnTo>
                  <a:pt x="123343" y="90973"/>
                </a:lnTo>
                <a:lnTo>
                  <a:pt x="118009" y="95560"/>
                </a:lnTo>
                <a:lnTo>
                  <a:pt x="114040" y="101080"/>
                </a:lnTo>
                <a:lnTo>
                  <a:pt x="111434" y="107530"/>
                </a:lnTo>
                <a:lnTo>
                  <a:pt x="108831" y="113979"/>
                </a:lnTo>
                <a:lnTo>
                  <a:pt x="107530" y="120801"/>
                </a:lnTo>
                <a:lnTo>
                  <a:pt x="107530" y="127994"/>
                </a:lnTo>
                <a:lnTo>
                  <a:pt x="126504" y="166781"/>
                </a:lnTo>
                <a:lnTo>
                  <a:pt x="163955" y="189594"/>
                </a:lnTo>
                <a:lnTo>
                  <a:pt x="182362" y="197722"/>
                </a:lnTo>
                <a:lnTo>
                  <a:pt x="191803" y="201896"/>
                </a:lnTo>
                <a:lnTo>
                  <a:pt x="230125" y="220126"/>
                </a:lnTo>
                <a:lnTo>
                  <a:pt x="266496" y="243335"/>
                </a:lnTo>
                <a:lnTo>
                  <a:pt x="295146" y="275240"/>
                </a:lnTo>
                <a:lnTo>
                  <a:pt x="312168" y="318540"/>
                </a:lnTo>
                <a:lnTo>
                  <a:pt x="314401" y="345655"/>
                </a:lnTo>
                <a:lnTo>
                  <a:pt x="313517" y="364048"/>
                </a:lnTo>
                <a:lnTo>
                  <a:pt x="300261" y="412254"/>
                </a:lnTo>
                <a:lnTo>
                  <a:pt x="273403" y="449891"/>
                </a:lnTo>
                <a:lnTo>
                  <a:pt x="235707" y="476855"/>
                </a:lnTo>
                <a:lnTo>
                  <a:pt x="188919" y="493134"/>
                </a:lnTo>
                <a:lnTo>
                  <a:pt x="136178" y="498576"/>
                </a:lnTo>
                <a:lnTo>
                  <a:pt x="123935" y="498320"/>
                </a:lnTo>
                <a:lnTo>
                  <a:pt x="79472" y="492332"/>
                </a:lnTo>
                <a:lnTo>
                  <a:pt x="37068" y="478716"/>
                </a:lnTo>
                <a:lnTo>
                  <a:pt x="3410" y="453493"/>
                </a:lnTo>
                <a:lnTo>
                  <a:pt x="0" y="421184"/>
                </a:lnTo>
                <a:lnTo>
                  <a:pt x="0" y="413494"/>
                </a:lnTo>
                <a:lnTo>
                  <a:pt x="249" y="407045"/>
                </a:lnTo>
                <a:lnTo>
                  <a:pt x="746" y="401836"/>
                </a:lnTo>
                <a:lnTo>
                  <a:pt x="1240" y="396627"/>
                </a:lnTo>
                <a:lnTo>
                  <a:pt x="2048" y="392411"/>
                </a:lnTo>
                <a:lnTo>
                  <a:pt x="3163" y="389186"/>
                </a:lnTo>
                <a:lnTo>
                  <a:pt x="4279" y="385962"/>
                </a:lnTo>
                <a:lnTo>
                  <a:pt x="5769" y="383666"/>
                </a:lnTo>
                <a:lnTo>
                  <a:pt x="7629" y="382304"/>
                </a:lnTo>
                <a:lnTo>
                  <a:pt x="9488" y="380939"/>
                </a:lnTo>
                <a:lnTo>
                  <a:pt x="11658" y="380256"/>
                </a:lnTo>
                <a:lnTo>
                  <a:pt x="14139" y="380256"/>
                </a:lnTo>
                <a:lnTo>
                  <a:pt x="17614" y="380256"/>
                </a:lnTo>
                <a:lnTo>
                  <a:pt x="22512" y="382304"/>
                </a:lnTo>
                <a:lnTo>
                  <a:pt x="28837" y="386394"/>
                </a:lnTo>
                <a:lnTo>
                  <a:pt x="33917" y="389546"/>
                </a:lnTo>
                <a:lnTo>
                  <a:pt x="69532" y="407093"/>
                </a:lnTo>
                <a:lnTo>
                  <a:pt x="111017" y="418161"/>
                </a:lnTo>
                <a:lnTo>
                  <a:pt x="136550" y="419697"/>
                </a:lnTo>
                <a:lnTo>
                  <a:pt x="145247" y="419429"/>
                </a:lnTo>
                <a:lnTo>
                  <a:pt x="187350" y="407012"/>
                </a:lnTo>
                <a:lnTo>
                  <a:pt x="211523" y="371792"/>
                </a:lnTo>
                <a:lnTo>
                  <a:pt x="212826" y="358304"/>
                </a:lnTo>
                <a:lnTo>
                  <a:pt x="212268" y="350409"/>
                </a:lnTo>
                <a:lnTo>
                  <a:pt x="187467" y="314098"/>
                </a:lnTo>
                <a:lnTo>
                  <a:pt x="148084" y="292263"/>
                </a:lnTo>
                <a:lnTo>
                  <a:pt x="138899" y="288205"/>
                </a:lnTo>
                <a:lnTo>
                  <a:pt x="129574" y="284030"/>
                </a:lnTo>
                <a:lnTo>
                  <a:pt x="91438" y="265798"/>
                </a:lnTo>
                <a:lnTo>
                  <a:pt x="55672" y="242591"/>
                </a:lnTo>
                <a:lnTo>
                  <a:pt x="27395" y="210638"/>
                </a:lnTo>
                <a:lnTo>
                  <a:pt x="10419" y="166780"/>
                </a:lnTo>
                <a:lnTo>
                  <a:pt x="8186" y="138784"/>
                </a:lnTo>
                <a:lnTo>
                  <a:pt x="8989" y="122005"/>
                </a:lnTo>
                <a:lnTo>
                  <a:pt x="21022" y="77949"/>
                </a:lnTo>
                <a:lnTo>
                  <a:pt x="45300" y="43626"/>
                </a:lnTo>
                <a:lnTo>
                  <a:pt x="79345" y="19302"/>
                </a:lnTo>
                <a:lnTo>
                  <a:pt x="121982" y="4814"/>
                </a:lnTo>
                <a:lnTo>
                  <a:pt x="153328" y="534"/>
                </a:lnTo>
                <a:lnTo>
                  <a:pt x="16966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3995" y="3542739"/>
            <a:ext cx="455930" cy="499109"/>
          </a:xfrm>
          <a:custGeom>
            <a:avLst/>
            <a:gdLst/>
            <a:ahLst/>
            <a:cxnLst/>
            <a:rect l="l" t="t" r="r" b="b"/>
            <a:pathLst>
              <a:path w="455930" h="499110">
                <a:moveTo>
                  <a:pt x="232544" y="0"/>
                </a:moveTo>
                <a:lnTo>
                  <a:pt x="284029" y="3627"/>
                </a:lnTo>
                <a:lnTo>
                  <a:pt x="329096" y="14511"/>
                </a:lnTo>
                <a:lnTo>
                  <a:pt x="367512" y="32929"/>
                </a:lnTo>
                <a:lnTo>
                  <a:pt x="399045" y="59161"/>
                </a:lnTo>
                <a:lnTo>
                  <a:pt x="423695" y="93251"/>
                </a:lnTo>
                <a:lnTo>
                  <a:pt x="441461" y="135248"/>
                </a:lnTo>
                <a:lnTo>
                  <a:pt x="452205" y="185338"/>
                </a:lnTo>
                <a:lnTo>
                  <a:pt x="455786" y="243705"/>
                </a:lnTo>
                <a:lnTo>
                  <a:pt x="454856" y="272867"/>
                </a:lnTo>
                <a:lnTo>
                  <a:pt x="447414" y="326446"/>
                </a:lnTo>
                <a:lnTo>
                  <a:pt x="432555" y="373595"/>
                </a:lnTo>
                <a:lnTo>
                  <a:pt x="410417" y="413685"/>
                </a:lnTo>
                <a:lnTo>
                  <a:pt x="381058" y="446532"/>
                </a:lnTo>
                <a:lnTo>
                  <a:pt x="344688" y="471646"/>
                </a:lnTo>
                <a:lnTo>
                  <a:pt x="301365" y="488843"/>
                </a:lnTo>
                <a:lnTo>
                  <a:pt x="251229" y="497495"/>
                </a:lnTo>
                <a:lnTo>
                  <a:pt x="223614" y="498576"/>
                </a:lnTo>
                <a:lnTo>
                  <a:pt x="196418" y="497657"/>
                </a:lnTo>
                <a:lnTo>
                  <a:pt x="147398" y="490308"/>
                </a:lnTo>
                <a:lnTo>
                  <a:pt x="105516" y="475564"/>
                </a:lnTo>
                <a:lnTo>
                  <a:pt x="70635" y="453147"/>
                </a:lnTo>
                <a:lnTo>
                  <a:pt x="42730" y="422952"/>
                </a:lnTo>
                <a:lnTo>
                  <a:pt x="21801" y="384628"/>
                </a:lnTo>
                <a:lnTo>
                  <a:pt x="7848" y="338073"/>
                </a:lnTo>
                <a:lnTo>
                  <a:pt x="872" y="283006"/>
                </a:lnTo>
                <a:lnTo>
                  <a:pt x="0" y="252264"/>
                </a:lnTo>
                <a:lnTo>
                  <a:pt x="930" y="223789"/>
                </a:lnTo>
                <a:lnTo>
                  <a:pt x="8371" y="171233"/>
                </a:lnTo>
                <a:lnTo>
                  <a:pt x="23231" y="124679"/>
                </a:lnTo>
                <a:lnTo>
                  <a:pt x="45369" y="84961"/>
                </a:lnTo>
                <a:lnTo>
                  <a:pt x="74728" y="52300"/>
                </a:lnTo>
                <a:lnTo>
                  <a:pt x="111098" y="27186"/>
                </a:lnTo>
                <a:lnTo>
                  <a:pt x="154444" y="9838"/>
                </a:lnTo>
                <a:lnTo>
                  <a:pt x="204766" y="1093"/>
                </a:lnTo>
                <a:lnTo>
                  <a:pt x="23254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57530" y="3625505"/>
            <a:ext cx="257810" cy="399415"/>
          </a:xfrm>
          <a:custGeom>
            <a:avLst/>
            <a:gdLst/>
            <a:ahLst/>
            <a:cxnLst/>
            <a:rect l="l" t="t" r="r" b="b"/>
            <a:pathLst>
              <a:path w="257809" h="399414">
                <a:moveTo>
                  <a:pt x="124122" y="0"/>
                </a:moveTo>
                <a:lnTo>
                  <a:pt x="162492" y="3682"/>
                </a:lnTo>
                <a:lnTo>
                  <a:pt x="202201" y="19635"/>
                </a:lnTo>
                <a:lnTo>
                  <a:pt x="232320" y="55808"/>
                </a:lnTo>
                <a:lnTo>
                  <a:pt x="239910" y="96438"/>
                </a:lnTo>
                <a:lnTo>
                  <a:pt x="239631" y="105071"/>
                </a:lnTo>
                <a:lnTo>
                  <a:pt x="229939" y="143544"/>
                </a:lnTo>
                <a:lnTo>
                  <a:pt x="200769" y="176509"/>
                </a:lnTo>
                <a:lnTo>
                  <a:pt x="170854" y="189009"/>
                </a:lnTo>
                <a:lnTo>
                  <a:pt x="170854" y="189902"/>
                </a:lnTo>
                <a:lnTo>
                  <a:pt x="214898" y="204369"/>
                </a:lnTo>
                <a:lnTo>
                  <a:pt x="244264" y="232655"/>
                </a:lnTo>
                <a:lnTo>
                  <a:pt x="257100" y="270707"/>
                </a:lnTo>
                <a:lnTo>
                  <a:pt x="257472" y="279199"/>
                </a:lnTo>
                <a:lnTo>
                  <a:pt x="256784" y="293226"/>
                </a:lnTo>
                <a:lnTo>
                  <a:pt x="246459" y="330397"/>
                </a:lnTo>
                <a:lnTo>
                  <a:pt x="215800" y="367902"/>
                </a:lnTo>
                <a:lnTo>
                  <a:pt x="181979" y="386570"/>
                </a:lnTo>
                <a:lnTo>
                  <a:pt x="140121" y="396885"/>
                </a:lnTo>
                <a:lnTo>
                  <a:pt x="108942" y="398858"/>
                </a:lnTo>
                <a:lnTo>
                  <a:pt x="99268" y="398681"/>
                </a:lnTo>
                <a:lnTo>
                  <a:pt x="55773" y="392868"/>
                </a:lnTo>
                <a:lnTo>
                  <a:pt x="19645" y="380402"/>
                </a:lnTo>
                <a:lnTo>
                  <a:pt x="13890" y="377427"/>
                </a:lnTo>
                <a:lnTo>
                  <a:pt x="10120" y="375144"/>
                </a:lnTo>
                <a:lnTo>
                  <a:pt x="8334" y="373556"/>
                </a:lnTo>
                <a:lnTo>
                  <a:pt x="6548" y="371968"/>
                </a:lnTo>
                <a:lnTo>
                  <a:pt x="5209" y="370185"/>
                </a:lnTo>
                <a:lnTo>
                  <a:pt x="4315" y="368198"/>
                </a:lnTo>
                <a:lnTo>
                  <a:pt x="3422" y="366214"/>
                </a:lnTo>
                <a:lnTo>
                  <a:pt x="446" y="351083"/>
                </a:lnTo>
                <a:lnTo>
                  <a:pt x="148" y="347017"/>
                </a:lnTo>
                <a:lnTo>
                  <a:pt x="0" y="342104"/>
                </a:lnTo>
                <a:lnTo>
                  <a:pt x="0" y="336349"/>
                </a:lnTo>
                <a:lnTo>
                  <a:pt x="0" y="326824"/>
                </a:lnTo>
                <a:lnTo>
                  <a:pt x="793" y="320228"/>
                </a:lnTo>
                <a:lnTo>
                  <a:pt x="2381" y="316556"/>
                </a:lnTo>
                <a:lnTo>
                  <a:pt x="3968" y="312886"/>
                </a:lnTo>
                <a:lnTo>
                  <a:pt x="6349" y="311048"/>
                </a:lnTo>
                <a:lnTo>
                  <a:pt x="9524" y="311048"/>
                </a:lnTo>
                <a:lnTo>
                  <a:pt x="11509" y="311048"/>
                </a:lnTo>
                <a:lnTo>
                  <a:pt x="14932" y="312389"/>
                </a:lnTo>
                <a:lnTo>
                  <a:pt x="19794" y="315068"/>
                </a:lnTo>
                <a:lnTo>
                  <a:pt x="24655" y="317747"/>
                </a:lnTo>
                <a:lnTo>
                  <a:pt x="64888" y="332332"/>
                </a:lnTo>
                <a:lnTo>
                  <a:pt x="99417" y="336349"/>
                </a:lnTo>
                <a:lnTo>
                  <a:pt x="107360" y="336108"/>
                </a:lnTo>
                <a:lnTo>
                  <a:pt x="149572" y="321615"/>
                </a:lnTo>
                <a:lnTo>
                  <a:pt x="155426" y="316952"/>
                </a:lnTo>
                <a:lnTo>
                  <a:pt x="159791" y="311298"/>
                </a:lnTo>
                <a:lnTo>
                  <a:pt x="162669" y="304650"/>
                </a:lnTo>
                <a:lnTo>
                  <a:pt x="165546" y="298002"/>
                </a:lnTo>
                <a:lnTo>
                  <a:pt x="166984" y="290611"/>
                </a:lnTo>
                <a:lnTo>
                  <a:pt x="166984" y="282473"/>
                </a:lnTo>
                <a:lnTo>
                  <a:pt x="166984" y="273545"/>
                </a:lnTo>
                <a:lnTo>
                  <a:pt x="146297" y="240057"/>
                </a:lnTo>
                <a:lnTo>
                  <a:pt x="103398" y="225176"/>
                </a:lnTo>
                <a:lnTo>
                  <a:pt x="83641" y="224134"/>
                </a:lnTo>
                <a:lnTo>
                  <a:pt x="50303" y="224134"/>
                </a:lnTo>
                <a:lnTo>
                  <a:pt x="47724" y="224134"/>
                </a:lnTo>
                <a:lnTo>
                  <a:pt x="39290" y="218776"/>
                </a:lnTo>
                <a:lnTo>
                  <a:pt x="38099" y="216593"/>
                </a:lnTo>
                <a:lnTo>
                  <a:pt x="37256" y="213567"/>
                </a:lnTo>
                <a:lnTo>
                  <a:pt x="36760" y="209699"/>
                </a:lnTo>
                <a:lnTo>
                  <a:pt x="36264" y="205828"/>
                </a:lnTo>
                <a:lnTo>
                  <a:pt x="36016" y="200817"/>
                </a:lnTo>
                <a:lnTo>
                  <a:pt x="36016" y="194666"/>
                </a:lnTo>
                <a:lnTo>
                  <a:pt x="36016" y="188911"/>
                </a:lnTo>
                <a:lnTo>
                  <a:pt x="39141" y="172044"/>
                </a:lnTo>
                <a:lnTo>
                  <a:pt x="40232" y="170060"/>
                </a:lnTo>
                <a:lnTo>
                  <a:pt x="41622" y="168670"/>
                </a:lnTo>
                <a:lnTo>
                  <a:pt x="43309" y="167877"/>
                </a:lnTo>
                <a:lnTo>
                  <a:pt x="44995" y="167082"/>
                </a:lnTo>
                <a:lnTo>
                  <a:pt x="47029" y="166685"/>
                </a:lnTo>
                <a:lnTo>
                  <a:pt x="49410" y="166685"/>
                </a:lnTo>
                <a:lnTo>
                  <a:pt x="83046" y="166685"/>
                </a:lnTo>
                <a:lnTo>
                  <a:pt x="122634" y="159989"/>
                </a:lnTo>
                <a:lnTo>
                  <a:pt x="136177" y="151208"/>
                </a:lnTo>
                <a:lnTo>
                  <a:pt x="142230" y="146249"/>
                </a:lnTo>
                <a:lnTo>
                  <a:pt x="146843" y="140244"/>
                </a:lnTo>
                <a:lnTo>
                  <a:pt x="150018" y="133200"/>
                </a:lnTo>
                <a:lnTo>
                  <a:pt x="153193" y="126156"/>
                </a:lnTo>
                <a:lnTo>
                  <a:pt x="154781" y="118366"/>
                </a:lnTo>
                <a:lnTo>
                  <a:pt x="154781" y="109834"/>
                </a:lnTo>
                <a:lnTo>
                  <a:pt x="154781" y="103284"/>
                </a:lnTo>
                <a:lnTo>
                  <a:pt x="132060" y="68409"/>
                </a:lnTo>
                <a:lnTo>
                  <a:pt x="125313" y="65931"/>
                </a:lnTo>
                <a:lnTo>
                  <a:pt x="118566" y="63450"/>
                </a:lnTo>
                <a:lnTo>
                  <a:pt x="110628" y="62209"/>
                </a:lnTo>
                <a:lnTo>
                  <a:pt x="101500" y="62209"/>
                </a:lnTo>
                <a:lnTo>
                  <a:pt x="59345" y="71660"/>
                </a:lnTo>
                <a:lnTo>
                  <a:pt x="24259" y="90388"/>
                </a:lnTo>
                <a:lnTo>
                  <a:pt x="20538" y="91973"/>
                </a:lnTo>
                <a:lnTo>
                  <a:pt x="18156" y="91973"/>
                </a:lnTo>
                <a:lnTo>
                  <a:pt x="16569" y="91973"/>
                </a:lnTo>
                <a:lnTo>
                  <a:pt x="15180" y="91628"/>
                </a:lnTo>
                <a:lnTo>
                  <a:pt x="13989" y="90934"/>
                </a:lnTo>
                <a:lnTo>
                  <a:pt x="12799" y="90239"/>
                </a:lnTo>
                <a:lnTo>
                  <a:pt x="11807" y="88897"/>
                </a:lnTo>
                <a:lnTo>
                  <a:pt x="11013" y="86913"/>
                </a:lnTo>
                <a:lnTo>
                  <a:pt x="10219" y="84929"/>
                </a:lnTo>
                <a:lnTo>
                  <a:pt x="9624" y="82052"/>
                </a:lnTo>
                <a:lnTo>
                  <a:pt x="9227" y="78281"/>
                </a:lnTo>
                <a:lnTo>
                  <a:pt x="8830" y="74511"/>
                </a:lnTo>
                <a:lnTo>
                  <a:pt x="8631" y="69649"/>
                </a:lnTo>
                <a:lnTo>
                  <a:pt x="8631" y="63697"/>
                </a:lnTo>
                <a:lnTo>
                  <a:pt x="8631" y="58738"/>
                </a:lnTo>
                <a:lnTo>
                  <a:pt x="10120" y="43159"/>
                </a:lnTo>
                <a:lnTo>
                  <a:pt x="10715" y="40977"/>
                </a:lnTo>
                <a:lnTo>
                  <a:pt x="45392" y="15496"/>
                </a:lnTo>
                <a:lnTo>
                  <a:pt x="84385" y="3718"/>
                </a:lnTo>
                <a:lnTo>
                  <a:pt x="113602" y="232"/>
                </a:lnTo>
                <a:lnTo>
                  <a:pt x="12412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037" y="688594"/>
            <a:ext cx="8883650" cy="2348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68580">
              <a:lnSpc>
                <a:spcPct val="123300"/>
              </a:lnSpc>
              <a:spcBef>
                <a:spcPts val="100"/>
              </a:spcBef>
            </a:pP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25A43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has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created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global 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ecosystem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which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connects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startups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with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investment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(Money),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Mentoring </a:t>
            </a:r>
            <a:r>
              <a:rPr dirty="0" sz="1200" spc="7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Market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91919"/>
                </a:solidFill>
                <a:latin typeface="Arial"/>
                <a:cs typeface="Arial"/>
              </a:rPr>
              <a:t>access,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simultaneously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providing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access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for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investors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participate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on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level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playing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field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tech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startup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investments.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76200" marR="232410">
              <a:lnSpc>
                <a:spcPct val="123300"/>
              </a:lnSpc>
            </a:pP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Two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digital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assets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empower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entire 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ecosystem.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Through </a:t>
            </a:r>
            <a:r>
              <a:rPr dirty="0" sz="1200" spc="-55">
                <a:solidFill>
                  <a:srgbClr val="191919"/>
                </a:solidFill>
                <a:latin typeface="Arial"/>
                <a:cs typeface="Arial"/>
              </a:rPr>
              <a:t>EDGE-Q,</a:t>
            </a: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25A43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40">
                <a:latin typeface="Arial"/>
                <a:cs typeface="Arial"/>
              </a:rPr>
              <a:t>aims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provide 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pool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promising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startups.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offers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holders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revolutionary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25A43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54">
                <a:latin typeface="Calibri"/>
                <a:cs typeface="Calibri"/>
              </a:rPr>
              <a:t> </a:t>
            </a:r>
            <a:r>
              <a:rPr dirty="0" sz="1200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"/>
              <a:cs typeface="Arial"/>
            </a:endParaRPr>
          </a:p>
          <a:p>
            <a:pPr marL="76200" marR="493395">
              <a:lnSpc>
                <a:spcPct val="123300"/>
              </a:lnSpc>
            </a:pP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participates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investments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fractional</a:t>
            </a:r>
            <a:r>
              <a:rPr dirty="0" sz="1200" spc="30">
                <a:latin typeface="Arial"/>
                <a:cs typeface="Arial"/>
              </a:rPr>
              <a:t> ownership.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5">
                <a:latin typeface="Arial"/>
                <a:cs typeface="Arial"/>
              </a:rPr>
              <a:t> allows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25A43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70">
                <a:latin typeface="Calibri"/>
                <a:cs typeface="Calibri"/>
              </a:rPr>
              <a:t> </a:t>
            </a:r>
            <a:r>
              <a:rPr dirty="0" sz="1200" spc="40">
                <a:latin typeface="Arial"/>
                <a:cs typeface="Arial"/>
              </a:rPr>
              <a:t>participants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25A43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54">
                <a:latin typeface="Calibri"/>
                <a:cs typeface="Calibri"/>
              </a:rPr>
              <a:t> </a:t>
            </a:r>
            <a:r>
              <a:rPr dirty="0" sz="1200">
                <a:latin typeface="Arial"/>
                <a:cs typeface="Arial"/>
              </a:rPr>
              <a:t>Ecosystem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discounted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provided</a:t>
            </a:r>
            <a:r>
              <a:rPr dirty="0" sz="1200" spc="20">
                <a:latin typeface="Arial"/>
                <a:cs typeface="Arial"/>
              </a:rPr>
              <a:t> by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innovative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companies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partners.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0795" y="3811447"/>
            <a:ext cx="2957195" cy="2894330"/>
            <a:chOff x="1000795" y="3811447"/>
            <a:chExt cx="2957195" cy="2894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795" y="3811447"/>
              <a:ext cx="2957091" cy="28941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91627" y="4781971"/>
              <a:ext cx="1259205" cy="876300"/>
            </a:xfrm>
            <a:custGeom>
              <a:avLst/>
              <a:gdLst/>
              <a:ahLst/>
              <a:cxnLst/>
              <a:rect l="l" t="t" r="r" b="b"/>
              <a:pathLst>
                <a:path w="1259205" h="876300">
                  <a:moveTo>
                    <a:pt x="629599" y="0"/>
                  </a:moveTo>
                  <a:lnTo>
                    <a:pt x="572293" y="1789"/>
                  </a:lnTo>
                  <a:lnTo>
                    <a:pt x="516428" y="7056"/>
                  </a:lnTo>
                  <a:lnTo>
                    <a:pt x="462227" y="15645"/>
                  </a:lnTo>
                  <a:lnTo>
                    <a:pt x="409912" y="27402"/>
                  </a:lnTo>
                  <a:lnTo>
                    <a:pt x="359705" y="42172"/>
                  </a:lnTo>
                  <a:lnTo>
                    <a:pt x="311828" y="59800"/>
                  </a:lnTo>
                  <a:lnTo>
                    <a:pt x="266505" y="80132"/>
                  </a:lnTo>
                  <a:lnTo>
                    <a:pt x="223956" y="103013"/>
                  </a:lnTo>
                  <a:lnTo>
                    <a:pt x="184405" y="128288"/>
                  </a:lnTo>
                  <a:lnTo>
                    <a:pt x="148074" y="155803"/>
                  </a:lnTo>
                  <a:lnTo>
                    <a:pt x="115184" y="185404"/>
                  </a:lnTo>
                  <a:lnTo>
                    <a:pt x="85958" y="216935"/>
                  </a:lnTo>
                  <a:lnTo>
                    <a:pt x="60619" y="250242"/>
                  </a:lnTo>
                  <a:lnTo>
                    <a:pt x="39389" y="285170"/>
                  </a:lnTo>
                  <a:lnTo>
                    <a:pt x="22489" y="321565"/>
                  </a:lnTo>
                  <a:lnTo>
                    <a:pt x="10143" y="359272"/>
                  </a:lnTo>
                  <a:lnTo>
                    <a:pt x="2572" y="398136"/>
                  </a:lnTo>
                  <a:lnTo>
                    <a:pt x="0" y="438003"/>
                  </a:lnTo>
                  <a:lnTo>
                    <a:pt x="2572" y="477871"/>
                  </a:lnTo>
                  <a:lnTo>
                    <a:pt x="10143" y="516735"/>
                  </a:lnTo>
                  <a:lnTo>
                    <a:pt x="22489" y="554442"/>
                  </a:lnTo>
                  <a:lnTo>
                    <a:pt x="39389" y="590837"/>
                  </a:lnTo>
                  <a:lnTo>
                    <a:pt x="60619" y="625766"/>
                  </a:lnTo>
                  <a:lnTo>
                    <a:pt x="85958" y="659073"/>
                  </a:lnTo>
                  <a:lnTo>
                    <a:pt x="115184" y="690604"/>
                  </a:lnTo>
                  <a:lnTo>
                    <a:pt x="148074" y="720204"/>
                  </a:lnTo>
                  <a:lnTo>
                    <a:pt x="184405" y="747719"/>
                  </a:lnTo>
                  <a:lnTo>
                    <a:pt x="223956" y="772994"/>
                  </a:lnTo>
                  <a:lnTo>
                    <a:pt x="266505" y="795875"/>
                  </a:lnTo>
                  <a:lnTo>
                    <a:pt x="311828" y="816207"/>
                  </a:lnTo>
                  <a:lnTo>
                    <a:pt x="359705" y="833835"/>
                  </a:lnTo>
                  <a:lnTo>
                    <a:pt x="409912" y="848605"/>
                  </a:lnTo>
                  <a:lnTo>
                    <a:pt x="462227" y="860361"/>
                  </a:lnTo>
                  <a:lnTo>
                    <a:pt x="516428" y="868951"/>
                  </a:lnTo>
                  <a:lnTo>
                    <a:pt x="572293" y="874217"/>
                  </a:lnTo>
                  <a:lnTo>
                    <a:pt x="629599" y="876007"/>
                  </a:lnTo>
                  <a:lnTo>
                    <a:pt x="686906" y="874217"/>
                  </a:lnTo>
                  <a:lnTo>
                    <a:pt x="742770" y="868951"/>
                  </a:lnTo>
                  <a:lnTo>
                    <a:pt x="796972" y="860361"/>
                  </a:lnTo>
                  <a:lnTo>
                    <a:pt x="849287" y="848605"/>
                  </a:lnTo>
                  <a:lnTo>
                    <a:pt x="899493" y="833835"/>
                  </a:lnTo>
                  <a:lnTo>
                    <a:pt x="947370" y="816207"/>
                  </a:lnTo>
                  <a:lnTo>
                    <a:pt x="992693" y="795875"/>
                  </a:lnTo>
                  <a:lnTo>
                    <a:pt x="1035242" y="772994"/>
                  </a:lnTo>
                  <a:lnTo>
                    <a:pt x="1074793" y="747719"/>
                  </a:lnTo>
                  <a:lnTo>
                    <a:pt x="1111124" y="720204"/>
                  </a:lnTo>
                  <a:lnTo>
                    <a:pt x="1144014" y="690604"/>
                  </a:lnTo>
                  <a:lnTo>
                    <a:pt x="1173239" y="659073"/>
                  </a:lnTo>
                  <a:lnTo>
                    <a:pt x="1198578" y="625766"/>
                  </a:lnTo>
                  <a:lnTo>
                    <a:pt x="1219809" y="590837"/>
                  </a:lnTo>
                  <a:lnTo>
                    <a:pt x="1236708" y="554442"/>
                  </a:lnTo>
                  <a:lnTo>
                    <a:pt x="1249054" y="516735"/>
                  </a:lnTo>
                  <a:lnTo>
                    <a:pt x="1256625" y="477871"/>
                  </a:lnTo>
                  <a:lnTo>
                    <a:pt x="1259198" y="438003"/>
                  </a:lnTo>
                  <a:lnTo>
                    <a:pt x="1256625" y="398136"/>
                  </a:lnTo>
                  <a:lnTo>
                    <a:pt x="1249054" y="359272"/>
                  </a:lnTo>
                  <a:lnTo>
                    <a:pt x="1236708" y="321565"/>
                  </a:lnTo>
                  <a:lnTo>
                    <a:pt x="1219809" y="285170"/>
                  </a:lnTo>
                  <a:lnTo>
                    <a:pt x="1198578" y="250242"/>
                  </a:lnTo>
                  <a:lnTo>
                    <a:pt x="1173239" y="216935"/>
                  </a:lnTo>
                  <a:lnTo>
                    <a:pt x="1144014" y="185404"/>
                  </a:lnTo>
                  <a:lnTo>
                    <a:pt x="1111124" y="155803"/>
                  </a:lnTo>
                  <a:lnTo>
                    <a:pt x="1074793" y="128288"/>
                  </a:lnTo>
                  <a:lnTo>
                    <a:pt x="1035242" y="103013"/>
                  </a:lnTo>
                  <a:lnTo>
                    <a:pt x="992693" y="80132"/>
                  </a:lnTo>
                  <a:lnTo>
                    <a:pt x="947370" y="59800"/>
                  </a:lnTo>
                  <a:lnTo>
                    <a:pt x="899493" y="42172"/>
                  </a:lnTo>
                  <a:lnTo>
                    <a:pt x="849287" y="27402"/>
                  </a:lnTo>
                  <a:lnTo>
                    <a:pt x="796972" y="15645"/>
                  </a:lnTo>
                  <a:lnTo>
                    <a:pt x="742770" y="7056"/>
                  </a:lnTo>
                  <a:lnTo>
                    <a:pt x="686906" y="1789"/>
                  </a:lnTo>
                  <a:lnTo>
                    <a:pt x="629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578323" y="3670757"/>
            <a:ext cx="5026660" cy="15220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L="12700" marR="5080" indent="524510">
              <a:lnSpc>
                <a:spcPct val="122900"/>
              </a:lnSpc>
              <a:spcBef>
                <a:spcPts val="90"/>
              </a:spcBef>
            </a:pPr>
            <a:r>
              <a:rPr dirty="0" sz="1600" spc="15" i="1">
                <a:latin typeface="Arial"/>
                <a:cs typeface="Arial"/>
              </a:rPr>
              <a:t>Focused </a:t>
            </a:r>
            <a:r>
              <a:rPr dirty="0" sz="1600" spc="85" i="1">
                <a:latin typeface="Arial"/>
                <a:cs typeface="Arial"/>
              </a:rPr>
              <a:t>on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75" i="1">
                <a:latin typeface="Arial"/>
                <a:cs typeface="Arial"/>
              </a:rPr>
              <a:t>creating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65" i="1">
                <a:latin typeface="Arial"/>
                <a:cs typeface="Arial"/>
              </a:rPr>
              <a:t>short-term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90" i="1">
                <a:latin typeface="Arial"/>
                <a:cs typeface="Arial"/>
              </a:rPr>
              <a:t>and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70" i="1">
                <a:latin typeface="Arial"/>
                <a:cs typeface="Arial"/>
              </a:rPr>
              <a:t>long-term </a:t>
            </a:r>
            <a:r>
              <a:rPr dirty="0" sz="1600" spc="-430" i="1">
                <a:latin typeface="Arial"/>
                <a:cs typeface="Arial"/>
              </a:rPr>
              <a:t> </a:t>
            </a:r>
            <a:r>
              <a:rPr dirty="0" sz="1600" spc="40" i="1">
                <a:latin typeface="Arial"/>
                <a:cs typeface="Arial"/>
              </a:rPr>
              <a:t>value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75" i="1">
                <a:latin typeface="Arial"/>
                <a:cs typeface="Arial"/>
              </a:rPr>
              <a:t>for</a:t>
            </a:r>
            <a:r>
              <a:rPr dirty="0" sz="1600" spc="25" i="1">
                <a:latin typeface="Arial"/>
                <a:cs typeface="Arial"/>
              </a:rPr>
              <a:t> investors, </a:t>
            </a:r>
            <a:r>
              <a:rPr dirty="0" sz="1600" spc="85" i="1">
                <a:latin typeface="Arial"/>
                <a:cs typeface="Arial"/>
              </a:rPr>
              <a:t>our</a:t>
            </a:r>
            <a:r>
              <a:rPr dirty="0" sz="1600" spc="25" i="1">
                <a:latin typeface="Arial"/>
                <a:cs typeface="Arial"/>
              </a:rPr>
              <a:t> </a:t>
            </a:r>
            <a:r>
              <a:rPr dirty="0" sz="1600" spc="60" i="1">
                <a:latin typeface="Arial"/>
                <a:cs typeface="Arial"/>
              </a:rPr>
              <a:t>mission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30" i="1">
                <a:latin typeface="Arial"/>
                <a:cs typeface="Arial"/>
              </a:rPr>
              <a:t>is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110" i="1">
                <a:latin typeface="Arial"/>
                <a:cs typeface="Arial"/>
              </a:rPr>
              <a:t>to</a:t>
            </a:r>
            <a:r>
              <a:rPr dirty="0" sz="1600" spc="25" i="1">
                <a:latin typeface="Arial"/>
                <a:cs typeface="Arial"/>
              </a:rPr>
              <a:t> </a:t>
            </a:r>
            <a:r>
              <a:rPr dirty="0" sz="1600" spc="75" i="1">
                <a:latin typeface="Arial"/>
                <a:cs typeface="Arial"/>
              </a:rPr>
              <a:t>make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60" i="1">
                <a:latin typeface="Arial"/>
                <a:cs typeface="Arial"/>
              </a:rPr>
              <a:t>investing </a:t>
            </a:r>
            <a:r>
              <a:rPr dirty="0" sz="1600" spc="-430" i="1">
                <a:latin typeface="Arial"/>
                <a:cs typeface="Arial"/>
              </a:rPr>
              <a:t> </a:t>
            </a:r>
            <a:r>
              <a:rPr dirty="0" sz="1600" spc="100" i="1">
                <a:latin typeface="Arial"/>
                <a:cs typeface="Arial"/>
              </a:rPr>
              <a:t>in </a:t>
            </a:r>
            <a:r>
              <a:rPr dirty="0" sz="1600" spc="60" i="1">
                <a:latin typeface="Arial"/>
                <a:cs typeface="Arial"/>
              </a:rPr>
              <a:t>unicorns available </a:t>
            </a:r>
            <a:r>
              <a:rPr dirty="0" sz="1600" spc="110" i="1">
                <a:latin typeface="Arial"/>
                <a:cs typeface="Arial"/>
              </a:rPr>
              <a:t>to </a:t>
            </a:r>
            <a:r>
              <a:rPr dirty="0" sz="1600" spc="25" i="1">
                <a:latin typeface="Arial"/>
                <a:cs typeface="Arial"/>
              </a:rPr>
              <a:t>everyone. </a:t>
            </a:r>
            <a:r>
              <a:rPr dirty="0" sz="1600" spc="-50" i="1">
                <a:latin typeface="Arial"/>
                <a:cs typeface="Arial"/>
              </a:rPr>
              <a:t>EDGE-Q </a:t>
            </a:r>
            <a:r>
              <a:rPr dirty="0" sz="1600" spc="45" i="1">
                <a:latin typeface="Arial"/>
                <a:cs typeface="Arial"/>
              </a:rPr>
              <a:t>holders </a:t>
            </a:r>
            <a:r>
              <a:rPr dirty="0" sz="1600" spc="50" i="1">
                <a:latin typeface="Arial"/>
                <a:cs typeface="Arial"/>
              </a:rPr>
              <a:t> </a:t>
            </a:r>
            <a:r>
              <a:rPr dirty="0" sz="1600" spc="85" i="1">
                <a:latin typeface="Arial"/>
                <a:cs typeface="Arial"/>
              </a:rPr>
              <a:t>grow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100" i="1">
                <a:latin typeface="Arial"/>
                <a:cs typeface="Arial"/>
              </a:rPr>
              <a:t>with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80" i="1">
                <a:latin typeface="Arial"/>
                <a:cs typeface="Arial"/>
              </a:rPr>
              <a:t>our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55" i="1">
                <a:latin typeface="Arial"/>
                <a:cs typeface="Arial"/>
              </a:rPr>
              <a:t>companies.</a:t>
            </a:r>
            <a:r>
              <a:rPr dirty="0" sz="1600" spc="25" i="1">
                <a:latin typeface="Arial"/>
                <a:cs typeface="Arial"/>
              </a:rPr>
              <a:t> </a:t>
            </a:r>
            <a:r>
              <a:rPr dirty="0" sz="1600" spc="-60" i="1">
                <a:latin typeface="Arial"/>
                <a:cs typeface="Arial"/>
              </a:rPr>
              <a:t>EDGE-X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45" i="1">
                <a:latin typeface="Arial"/>
                <a:cs typeface="Arial"/>
              </a:rPr>
              <a:t>holders</a:t>
            </a:r>
            <a:r>
              <a:rPr dirty="0" sz="1600" spc="20" i="1">
                <a:latin typeface="Arial"/>
                <a:cs typeface="Arial"/>
              </a:rPr>
              <a:t> </a:t>
            </a:r>
            <a:r>
              <a:rPr dirty="0" sz="1600" spc="80" i="1"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algn="r" marR="5715">
              <a:lnSpc>
                <a:spcPct val="100000"/>
              </a:lnSpc>
              <a:spcBef>
                <a:spcPts val="430"/>
              </a:spcBef>
            </a:pPr>
            <a:r>
              <a:rPr dirty="0" sz="1600" spc="50" i="1">
                <a:latin typeface="Arial"/>
                <a:cs typeface="Arial"/>
              </a:rPr>
              <a:t>stable</a:t>
            </a:r>
            <a:r>
              <a:rPr dirty="0" sz="1600" spc="10" i="1">
                <a:latin typeface="Arial"/>
                <a:cs typeface="Arial"/>
              </a:rPr>
              <a:t> </a:t>
            </a:r>
            <a:r>
              <a:rPr dirty="0" sz="1600" i="1">
                <a:latin typeface="Arial"/>
                <a:cs typeface="Arial"/>
              </a:rPr>
              <a:t>access</a:t>
            </a:r>
            <a:r>
              <a:rPr dirty="0" sz="1600" spc="10" i="1">
                <a:latin typeface="Arial"/>
                <a:cs typeface="Arial"/>
              </a:rPr>
              <a:t> </a:t>
            </a:r>
            <a:r>
              <a:rPr dirty="0" sz="1600" spc="110" i="1">
                <a:latin typeface="Arial"/>
                <a:cs typeface="Arial"/>
              </a:rPr>
              <a:t>to</a:t>
            </a:r>
            <a:r>
              <a:rPr dirty="0" sz="1600" spc="10" i="1">
                <a:latin typeface="Arial"/>
                <a:cs typeface="Arial"/>
              </a:rPr>
              <a:t> </a:t>
            </a:r>
            <a:r>
              <a:rPr dirty="0" sz="1600" spc="80" i="1">
                <a:latin typeface="Arial"/>
                <a:cs typeface="Arial"/>
              </a:rPr>
              <a:t>our</a:t>
            </a:r>
            <a:r>
              <a:rPr dirty="0" sz="1600" spc="15" i="1">
                <a:latin typeface="Arial"/>
                <a:cs typeface="Arial"/>
              </a:rPr>
              <a:t> </a:t>
            </a:r>
            <a:r>
              <a:rPr dirty="0" sz="1600" spc="5" i="1">
                <a:latin typeface="Arial"/>
                <a:cs typeface="Arial"/>
              </a:rPr>
              <a:t>services.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4074921" y="5763514"/>
            <a:ext cx="5240020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30">
                <a:latin typeface="Arial"/>
                <a:cs typeface="Arial"/>
              </a:rPr>
              <a:t>Our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focus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predominantly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on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disruptive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and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innovative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companies,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including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those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involved </a:t>
            </a:r>
            <a:r>
              <a:rPr dirty="0" sz="1200" spc="45">
                <a:latin typeface="Arial"/>
                <a:cs typeface="Arial"/>
              </a:rPr>
              <a:t>in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following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(not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exhaustive)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list </a:t>
            </a:r>
            <a:r>
              <a:rPr dirty="0" sz="1200" spc="30">
                <a:latin typeface="Arial"/>
                <a:cs typeface="Arial"/>
              </a:rPr>
              <a:t>of </a:t>
            </a:r>
            <a:r>
              <a:rPr dirty="0" sz="1200" spc="15">
                <a:latin typeface="Arial"/>
                <a:cs typeface="Arial"/>
              </a:rPr>
              <a:t>industries: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97553" y="5696457"/>
            <a:ext cx="25907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">
                <a:solidFill>
                  <a:srgbClr val="111A44"/>
                </a:solidFill>
                <a:latin typeface="Calibri"/>
                <a:cs typeface="Calibri"/>
              </a:rPr>
              <a:t>&lt;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8328" y="6863842"/>
            <a:ext cx="30924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6003" y="942206"/>
            <a:ext cx="3287396" cy="24039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84382" y="1147622"/>
            <a:ext cx="2849245" cy="18973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L="12700" marR="5080" indent="145415">
              <a:lnSpc>
                <a:spcPct val="122700"/>
              </a:lnSpc>
              <a:spcBef>
                <a:spcPts val="105"/>
              </a:spcBef>
            </a:pPr>
            <a:r>
              <a:rPr dirty="0" sz="2000" spc="110" b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 b="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r>
              <a:rPr dirty="0" sz="2000" spc="-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0">
                <a:solidFill>
                  <a:srgbClr val="FFFFFF"/>
                </a:solidFill>
                <a:latin typeface="Trebuchet MS"/>
                <a:cs typeface="Trebuchet MS"/>
              </a:rPr>
              <a:t>playing</a:t>
            </a:r>
            <a:r>
              <a:rPr dirty="0" sz="2000" spc="-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 b="0">
                <a:solidFill>
                  <a:srgbClr val="FFFFFF"/>
                </a:solidFill>
                <a:latin typeface="Trebuchet MS"/>
                <a:cs typeface="Trebuchet MS"/>
              </a:rPr>
              <a:t>field</a:t>
            </a:r>
            <a:r>
              <a:rPr dirty="0" sz="2000" spc="-2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 b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000" spc="-59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 b="0">
                <a:solidFill>
                  <a:srgbClr val="FFFFFF"/>
                </a:solidFill>
                <a:latin typeface="Trebuchet MS"/>
                <a:cs typeface="Trebuchet MS"/>
              </a:rPr>
              <a:t>investors </a:t>
            </a:r>
            <a:r>
              <a:rPr dirty="0" sz="2000" spc="-15" b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-10" b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2000" spc="15" b="0">
                <a:solidFill>
                  <a:srgbClr val="FFFFFF"/>
                </a:solidFill>
                <a:latin typeface="Trebuchet MS"/>
                <a:cs typeface="Trebuchet MS"/>
              </a:rPr>
              <a:t>sizes </a:t>
            </a:r>
            <a:r>
              <a:rPr dirty="0" sz="2000" spc="-5" b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b="0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2000" spc="20" b="0">
                <a:solidFill>
                  <a:srgbClr val="FFFFFF"/>
                </a:solidFill>
                <a:latin typeface="Trebuchet MS"/>
                <a:cs typeface="Trebuchet MS"/>
              </a:rPr>
              <a:t>investment </a:t>
            </a:r>
            <a:r>
              <a:rPr dirty="0" sz="2000" spc="2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 b="0">
                <a:solidFill>
                  <a:srgbClr val="FFFFFF"/>
                </a:solidFill>
                <a:latin typeface="Trebuchet MS"/>
                <a:cs typeface="Trebuchet MS"/>
              </a:rPr>
              <a:t>opportunities </a:t>
            </a:r>
            <a:r>
              <a:rPr dirty="0" sz="2000" spc="15" b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000" spc="2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 b="0">
                <a:solidFill>
                  <a:srgbClr val="FFFFFF"/>
                </a:solidFill>
                <a:latin typeface="Trebuchet MS"/>
                <a:cs typeface="Trebuchet MS"/>
              </a:rPr>
              <a:t>promising</a:t>
            </a:r>
            <a:r>
              <a:rPr dirty="0" sz="2000" spc="-3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dirty="0" sz="2000" spc="-4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 b="0">
                <a:solidFill>
                  <a:srgbClr val="FFFFFF"/>
                </a:solidFill>
                <a:latin typeface="Trebuchet MS"/>
                <a:cs typeface="Trebuchet MS"/>
              </a:rPr>
              <a:t>startups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8530" y="862329"/>
            <a:ext cx="6157595" cy="470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EDGE-Q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allows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investors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participate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our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pool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vetted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tech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companies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alongside </a:t>
            </a:r>
            <a:r>
              <a:rPr dirty="0" sz="1200" spc="-3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founders'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dollars.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8530" y="1535938"/>
            <a:ext cx="6221730" cy="9220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EDGE-X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accepted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by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all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of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our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investee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companies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our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support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partners.</a:t>
            </a:r>
            <a:r>
              <a:rPr dirty="0" sz="1200" spc="39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Goods </a:t>
            </a:r>
            <a:r>
              <a:rPr dirty="0" sz="1200" spc="-3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191919"/>
                </a:solidFill>
                <a:latin typeface="Arial"/>
                <a:cs typeface="Arial"/>
              </a:rPr>
              <a:t>services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can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be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purchased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191919"/>
                </a:solidFill>
                <a:latin typeface="Arial"/>
                <a:cs typeface="Arial"/>
              </a:rPr>
              <a:t>at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preferential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rates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using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40">
                <a:solidFill>
                  <a:srgbClr val="191919"/>
                </a:solidFill>
                <a:latin typeface="Arial"/>
                <a:cs typeface="Arial"/>
              </a:rPr>
              <a:t>EDGE-X.</a:t>
            </a:r>
            <a:endParaRPr sz="1200">
              <a:latin typeface="Arial"/>
              <a:cs typeface="Arial"/>
            </a:endParaRPr>
          </a:p>
          <a:p>
            <a:pPr marL="12700" marR="389255">
              <a:lnSpc>
                <a:spcPct val="123300"/>
              </a:lnSpc>
            </a:pPr>
            <a:r>
              <a:rPr dirty="0" sz="1200" spc="-15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ecosystem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utilizes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digital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191919"/>
                </a:solidFill>
                <a:latin typeface="Arial"/>
                <a:cs typeface="Arial"/>
              </a:rPr>
              <a:t>assets,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cryptographically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secured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on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dirty="0" sz="1200" spc="-3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Ethereum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blockchain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others.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8530" y="2654553"/>
            <a:ext cx="6236970" cy="702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Purchasers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can acquire </a:t>
            </a: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EDGE-X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directly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via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191919"/>
                </a:solidFill>
                <a:latin typeface="Arial"/>
                <a:cs typeface="Arial"/>
              </a:rPr>
              <a:t>Genesis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91919"/>
                </a:solidFill>
                <a:latin typeface="Arial"/>
                <a:cs typeface="Arial"/>
              </a:rPr>
              <a:t>Sale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subsequent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191919"/>
                </a:solidFill>
                <a:latin typeface="Arial"/>
                <a:cs typeface="Arial"/>
              </a:rPr>
              <a:t>Momentum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sales.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EDGE-X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liquidity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bridge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which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91919"/>
                </a:solidFill>
                <a:latin typeface="Arial"/>
                <a:cs typeface="Arial"/>
              </a:rPr>
              <a:t>serves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as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transfer of </a:t>
            </a:r>
            <a:r>
              <a:rPr dirty="0" sz="1200" spc="-3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value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between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holders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service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providers.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480" y="3553713"/>
            <a:ext cx="8993505" cy="3281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2767330">
              <a:lnSpc>
                <a:spcPct val="123300"/>
              </a:lnSpc>
              <a:spcBef>
                <a:spcPts val="100"/>
              </a:spcBef>
            </a:pP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Revenue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raised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from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191919"/>
                </a:solidFill>
                <a:latin typeface="Arial"/>
                <a:cs typeface="Arial"/>
              </a:rPr>
              <a:t>EDGE-Q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191919"/>
                </a:solidFill>
                <a:latin typeface="Arial"/>
                <a:cs typeface="Arial"/>
              </a:rPr>
              <a:t>sales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191919"/>
                </a:solidFill>
                <a:latin typeface="Arial"/>
                <a:cs typeface="Arial"/>
              </a:rPr>
              <a:t>is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used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fund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investment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promising </a:t>
            </a:r>
            <a:r>
              <a:rPr dirty="0" sz="1200" spc="-3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startups.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Arial"/>
              <a:cs typeface="Arial"/>
            </a:endParaRPr>
          </a:p>
          <a:p>
            <a:pPr marL="12700" marR="248285">
              <a:lnSpc>
                <a:spcPct val="122800"/>
              </a:lnSpc>
            </a:pP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Startups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apply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to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for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funding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undergo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rigorous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3-tier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due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diligence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vetting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process.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The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winners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will </a:t>
            </a:r>
            <a:r>
              <a:rPr dirty="0" sz="1200" spc="-3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have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access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funding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based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on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approved 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business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plans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budgets.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Some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of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those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that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don’t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make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the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first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cut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will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have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access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global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mentors </a:t>
            </a:r>
            <a:r>
              <a:rPr dirty="0" sz="1200" spc="6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allow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them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to 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refine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their offering </a:t>
            </a:r>
            <a:r>
              <a:rPr dirty="0" sz="1200" spc="70">
                <a:solidFill>
                  <a:srgbClr val="191919"/>
                </a:solidFill>
                <a:latin typeface="Arial"/>
                <a:cs typeface="Arial"/>
              </a:rPr>
              <a:t>and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potentially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win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191919"/>
                </a:solidFill>
                <a:latin typeface="Arial"/>
                <a:cs typeface="Arial"/>
              </a:rPr>
              <a:t>funding</a:t>
            </a:r>
            <a:r>
              <a:rPr dirty="0" sz="1200" spc="2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approval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in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subsequent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rounds.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92710">
              <a:lnSpc>
                <a:spcPct val="123300"/>
              </a:lnSpc>
              <a:spcBef>
                <a:spcPts val="5"/>
              </a:spcBef>
            </a:pPr>
            <a:r>
              <a:rPr dirty="0" sz="1200" spc="15">
                <a:latin typeface="Arial"/>
                <a:cs typeface="Arial"/>
              </a:rPr>
              <a:t>Accordingly,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see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spread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across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numerous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projects,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space,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time.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Thus,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instead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risking </a:t>
            </a:r>
            <a:r>
              <a:rPr dirty="0" sz="1200" spc="35">
                <a:latin typeface="Arial"/>
                <a:cs typeface="Arial"/>
              </a:rPr>
              <a:t>millions of dollars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35">
                <a:latin typeface="Arial"/>
                <a:cs typeface="Arial"/>
              </a:rPr>
              <a:t>individual </a:t>
            </a:r>
            <a:r>
              <a:rPr dirty="0" sz="1200" spc="15">
                <a:latin typeface="Arial"/>
                <a:cs typeface="Arial"/>
              </a:rPr>
              <a:t>concept,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0">
                <a:latin typeface="Arial"/>
                <a:cs typeface="Arial"/>
              </a:rPr>
              <a:t>may </a:t>
            </a:r>
            <a:r>
              <a:rPr dirty="0" sz="1200" spc="30">
                <a:latin typeface="Arial"/>
                <a:cs typeface="Arial"/>
              </a:rPr>
              <a:t>spread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5">
                <a:latin typeface="Arial"/>
                <a:cs typeface="Arial"/>
              </a:rPr>
              <a:t>risk </a:t>
            </a:r>
            <a:r>
              <a:rPr dirty="0" sz="1200" spc="10">
                <a:latin typeface="Arial"/>
                <a:cs typeface="Arial"/>
              </a:rPr>
              <a:t>over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highly </a:t>
            </a:r>
            <a:r>
              <a:rPr dirty="0" sz="1200">
                <a:latin typeface="Arial"/>
                <a:cs typeface="Arial"/>
              </a:rPr>
              <a:t>selective </a:t>
            </a:r>
            <a:r>
              <a:rPr dirty="0" sz="1200" spc="45">
                <a:latin typeface="Arial"/>
                <a:cs typeface="Arial"/>
              </a:rPr>
              <a:t>portfolio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opportunities.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</a:pPr>
            <a:r>
              <a:rPr dirty="0" sz="1200" spc="10">
                <a:latin typeface="Arial"/>
                <a:cs typeface="Arial"/>
              </a:rPr>
              <a:t>Because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private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firm,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not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venture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firm,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enables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much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broader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group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participate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kinds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unicorn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level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opportunities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traditionally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accessible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only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deep-pocketed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venture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firms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480" y="6851650"/>
            <a:ext cx="14928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latin typeface="Arial"/>
                <a:cs typeface="Arial"/>
              </a:rPr>
              <a:t>financial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institutions.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8328" y="6863842"/>
            <a:ext cx="30924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425950"/>
            <a:ext cx="10693400" cy="1333500"/>
          </a:xfrm>
          <a:custGeom>
            <a:avLst/>
            <a:gdLst/>
            <a:ahLst/>
            <a:cxnLst/>
            <a:rect l="l" t="t" r="r" b="b"/>
            <a:pathLst>
              <a:path w="10693400" h="1333500">
                <a:moveTo>
                  <a:pt x="0" y="1333500"/>
                </a:moveTo>
                <a:lnTo>
                  <a:pt x="0" y="0"/>
                </a:lnTo>
                <a:lnTo>
                  <a:pt x="10693400" y="0"/>
                </a:lnTo>
                <a:lnTo>
                  <a:pt x="10693400" y="1333500"/>
                </a:lnTo>
                <a:lnTo>
                  <a:pt x="0" y="1333500"/>
                </a:lnTo>
                <a:close/>
              </a:path>
            </a:pathLst>
          </a:custGeom>
          <a:solidFill>
            <a:srgbClr val="2436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9837" y="925119"/>
            <a:ext cx="4383405" cy="103759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" marR="17780">
              <a:lnSpc>
                <a:spcPct val="123000"/>
              </a:lnSpc>
              <a:spcBef>
                <a:spcPts val="95"/>
              </a:spcBef>
            </a:pPr>
            <a:r>
              <a:rPr dirty="0" sz="2700" spc="195" b="0">
                <a:solidFill>
                  <a:srgbClr val="111A44"/>
                </a:solidFill>
                <a:latin typeface="Trebuchet MS"/>
                <a:cs typeface="Trebuchet MS"/>
              </a:rPr>
              <a:t>EDGE</a:t>
            </a:r>
            <a:r>
              <a:rPr dirty="0" sz="2700" spc="195" b="0">
                <a:latin typeface="Trebuchet MS"/>
                <a:cs typeface="Trebuchet MS"/>
              </a:rPr>
              <a:t>196</a:t>
            </a:r>
            <a:r>
              <a:rPr dirty="0" baseline="30465" sz="2325" spc="292" b="0">
                <a:solidFill>
                  <a:srgbClr val="000000"/>
                </a:solidFill>
                <a:latin typeface="Calibri"/>
                <a:cs typeface="Calibri"/>
              </a:rPr>
              <a:t>™</a:t>
            </a:r>
            <a:r>
              <a:rPr dirty="0" baseline="30465" sz="2325" spc="3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 spc="140" b="0">
                <a:solidFill>
                  <a:srgbClr val="111A44"/>
                </a:solidFill>
                <a:latin typeface="Trebuchet MS"/>
                <a:cs typeface="Trebuchet MS"/>
              </a:rPr>
              <a:t>aims </a:t>
            </a:r>
            <a:r>
              <a:rPr dirty="0" sz="2700" spc="5" b="0">
                <a:solidFill>
                  <a:srgbClr val="111A44"/>
                </a:solidFill>
                <a:latin typeface="Trebuchet MS"/>
                <a:cs typeface="Trebuchet MS"/>
              </a:rPr>
              <a:t>to </a:t>
            </a:r>
            <a:r>
              <a:rPr dirty="0" sz="2700" spc="60" b="0">
                <a:solidFill>
                  <a:srgbClr val="111A44"/>
                </a:solidFill>
                <a:latin typeface="Trebuchet MS"/>
                <a:cs typeface="Trebuchet MS"/>
              </a:rPr>
              <a:t>place </a:t>
            </a:r>
            <a:r>
              <a:rPr dirty="0" sz="2700" spc="6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700" spc="105" b="0">
                <a:solidFill>
                  <a:srgbClr val="111A44"/>
                </a:solidFill>
                <a:latin typeface="Trebuchet MS"/>
                <a:cs typeface="Trebuchet MS"/>
              </a:rPr>
              <a:t>alongside</a:t>
            </a:r>
            <a:r>
              <a:rPr dirty="0" sz="2700" spc="-6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700" spc="70" b="0">
                <a:solidFill>
                  <a:srgbClr val="111A44"/>
                </a:solidFill>
                <a:latin typeface="Trebuchet MS"/>
                <a:cs typeface="Trebuchet MS"/>
              </a:rPr>
              <a:t>major</a:t>
            </a:r>
            <a:r>
              <a:rPr dirty="0" sz="2700" spc="-5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700" spc="60" b="0">
                <a:solidFill>
                  <a:srgbClr val="111A44"/>
                </a:solidFill>
                <a:latin typeface="Trebuchet MS"/>
                <a:cs typeface="Trebuchet MS"/>
              </a:rPr>
              <a:t>disruptors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593" y="2319274"/>
            <a:ext cx="8627745" cy="160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aims </a:t>
            </a:r>
            <a:r>
              <a:rPr dirty="0" sz="1200" spc="55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disrupt the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venture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capital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industry 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by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creating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ecosystem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of </a:t>
            </a:r>
            <a:r>
              <a:rPr dirty="0" sz="1200">
                <a:solidFill>
                  <a:srgbClr val="333333"/>
                </a:solidFill>
                <a:latin typeface="Arial"/>
                <a:cs typeface="Arial"/>
              </a:rPr>
              <a:t>security, 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stability,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enhanced </a:t>
            </a:r>
            <a:r>
              <a:rPr dirty="0" sz="1200" spc="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benefits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for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startups 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seeking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funding,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investors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looking for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suitable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investments,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dirty="0" sz="1200" spc="-10">
                <a:solidFill>
                  <a:srgbClr val="333333"/>
                </a:solidFill>
                <a:latin typeface="Arial"/>
                <a:cs typeface="Arial"/>
              </a:rPr>
              <a:t>service 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providers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willing </a:t>
            </a:r>
            <a:r>
              <a:rPr dirty="0" sz="1200" spc="55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work </a:t>
            </a:r>
            <a:r>
              <a:rPr dirty="0" sz="1200" spc="45">
                <a:solidFill>
                  <a:srgbClr val="333333"/>
                </a:solidFill>
                <a:latin typeface="Arial"/>
                <a:cs typeface="Arial"/>
              </a:rPr>
              <a:t>with </a:t>
            </a:r>
            <a:r>
              <a:rPr dirty="0" sz="1200" spc="-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highly-motivated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passionate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group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dirty="0" sz="1200" spc="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entrepreneurs.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124460">
              <a:lnSpc>
                <a:spcPct val="123300"/>
              </a:lnSpc>
            </a:pP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We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envision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dirty="0" sz="1200" spc="50">
                <a:solidFill>
                  <a:srgbClr val="333333"/>
                </a:solidFill>
                <a:latin typeface="Arial"/>
                <a:cs typeface="Arial"/>
              </a:rPr>
              <a:t>time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when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industry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participants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will </a:t>
            </a:r>
            <a:r>
              <a:rPr dirty="0" sz="1200" spc="50">
                <a:solidFill>
                  <a:srgbClr val="333333"/>
                </a:solidFill>
                <a:latin typeface="Arial"/>
                <a:cs typeface="Arial"/>
              </a:rPr>
              <a:t>regard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5">
                <a:solidFill>
                  <a:srgbClr val="333333"/>
                </a:solidFill>
                <a:latin typeface="Arial"/>
                <a:cs typeface="Arial"/>
              </a:rPr>
              <a:t>as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dirty="0" sz="1200" spc="45">
                <a:solidFill>
                  <a:srgbClr val="333333"/>
                </a:solidFill>
                <a:latin typeface="Arial"/>
                <a:cs typeface="Arial"/>
              </a:rPr>
              <a:t>standard benchmark. </a:t>
            </a:r>
            <a:r>
              <a:rPr dirty="0" sz="1200" spc="50">
                <a:solidFill>
                  <a:srgbClr val="333333"/>
                </a:solidFill>
                <a:latin typeface="Arial"/>
                <a:cs typeface="Arial"/>
              </a:rPr>
              <a:t>No </a:t>
            </a:r>
            <a:r>
              <a:rPr dirty="0" sz="1200" spc="45">
                <a:solidFill>
                  <a:srgbClr val="333333"/>
                </a:solidFill>
                <a:latin typeface="Arial"/>
                <a:cs typeface="Arial"/>
              </a:rPr>
              <a:t>longer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will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investors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accept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333333"/>
                </a:solidFill>
                <a:latin typeface="Arial"/>
                <a:cs typeface="Arial"/>
              </a:rPr>
              <a:t>opaque,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centralized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333333"/>
                </a:solidFill>
                <a:latin typeface="Arial"/>
                <a:cs typeface="Arial"/>
              </a:rPr>
              <a:t>fund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333333"/>
                </a:solidFill>
                <a:latin typeface="Arial"/>
                <a:cs typeface="Arial"/>
              </a:rPr>
              <a:t>management,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disproportionately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333333"/>
                </a:solidFill>
                <a:latin typeface="Arial"/>
                <a:cs typeface="Arial"/>
              </a:rPr>
              <a:t>high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333333"/>
                </a:solidFill>
                <a:latin typeface="Arial"/>
                <a:cs typeface="Arial"/>
              </a:rPr>
              <a:t>cost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-15">
                <a:solidFill>
                  <a:srgbClr val="333333"/>
                </a:solidFill>
                <a:latin typeface="Arial"/>
                <a:cs typeface="Arial"/>
              </a:rPr>
              <a:t>risk,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for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333333"/>
                </a:solidFill>
                <a:latin typeface="Arial"/>
                <a:cs typeface="Arial"/>
              </a:rPr>
              <a:t>low</a:t>
            </a:r>
            <a:r>
              <a:rPr dirty="0" sz="12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dirty="0" sz="12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333333"/>
                </a:solidFill>
                <a:latin typeface="Arial"/>
                <a:cs typeface="Arial"/>
              </a:rPr>
              <a:t>moderate </a:t>
            </a:r>
            <a:r>
              <a:rPr dirty="0" sz="1200" spc="-3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333333"/>
                </a:solidFill>
                <a:latin typeface="Arial"/>
                <a:cs typeface="Arial"/>
              </a:rPr>
              <a:t>returns.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07409" y="4939001"/>
            <a:ext cx="3309620" cy="2946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750" spc="80">
                <a:solidFill>
                  <a:srgbClr val="FFFFFF"/>
                </a:solidFill>
                <a:latin typeface="Trebuchet MS"/>
                <a:cs typeface="Trebuchet MS"/>
              </a:rPr>
              <a:t>Transforming</a:t>
            </a:r>
            <a:r>
              <a:rPr dirty="0" sz="17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40">
                <a:solidFill>
                  <a:srgbClr val="FFFFFF"/>
                </a:solidFill>
                <a:latin typeface="Trebuchet MS"/>
                <a:cs typeface="Trebuchet MS"/>
              </a:rPr>
              <a:t>venture</a:t>
            </a:r>
            <a:r>
              <a:rPr dirty="0" sz="175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50" spc="55">
                <a:solidFill>
                  <a:srgbClr val="FFFFFF"/>
                </a:solidFill>
                <a:latin typeface="Trebuchet MS"/>
                <a:cs typeface="Trebuchet MS"/>
              </a:rPr>
              <a:t>capital…</a:t>
            </a:r>
            <a:endParaRPr sz="17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86550" y="4866051"/>
            <a:ext cx="2526665" cy="527050"/>
            <a:chOff x="6786550" y="4866051"/>
            <a:chExt cx="2526665" cy="527050"/>
          </a:xfrm>
        </p:grpSpPr>
        <p:sp>
          <p:nvSpPr>
            <p:cNvPr id="8" name="object 8"/>
            <p:cNvSpPr/>
            <p:nvPr/>
          </p:nvSpPr>
          <p:spPr>
            <a:xfrm>
              <a:off x="8474011" y="4866881"/>
              <a:ext cx="794385" cy="363220"/>
            </a:xfrm>
            <a:custGeom>
              <a:avLst/>
              <a:gdLst/>
              <a:ahLst/>
              <a:cxnLst/>
              <a:rect l="l" t="t" r="r" b="b"/>
              <a:pathLst>
                <a:path w="794384" h="363220">
                  <a:moveTo>
                    <a:pt x="172046" y="0"/>
                  </a:moveTo>
                  <a:lnTo>
                    <a:pt x="88011" y="0"/>
                  </a:lnTo>
                  <a:lnTo>
                    <a:pt x="87223" y="8394"/>
                  </a:lnTo>
                  <a:lnTo>
                    <a:pt x="78587" y="26479"/>
                  </a:lnTo>
                  <a:lnTo>
                    <a:pt x="52666" y="43561"/>
                  </a:lnTo>
                  <a:lnTo>
                    <a:pt x="0" y="48983"/>
                  </a:lnTo>
                  <a:lnTo>
                    <a:pt x="0" y="87972"/>
                  </a:lnTo>
                  <a:lnTo>
                    <a:pt x="87985" y="87972"/>
                  </a:lnTo>
                  <a:lnTo>
                    <a:pt x="87985" y="362839"/>
                  </a:lnTo>
                  <a:lnTo>
                    <a:pt x="172046" y="362839"/>
                  </a:lnTo>
                  <a:lnTo>
                    <a:pt x="172046" y="0"/>
                  </a:lnTo>
                  <a:close/>
                </a:path>
                <a:path w="794384" h="363220">
                  <a:moveTo>
                    <a:pt x="482917" y="145249"/>
                  </a:moveTo>
                  <a:lnTo>
                    <a:pt x="481368" y="118770"/>
                  </a:lnTo>
                  <a:lnTo>
                    <a:pt x="477088" y="96291"/>
                  </a:lnTo>
                  <a:lnTo>
                    <a:pt x="469023" y="75577"/>
                  </a:lnTo>
                  <a:lnTo>
                    <a:pt x="458419" y="59512"/>
                  </a:lnTo>
                  <a:lnTo>
                    <a:pt x="431203" y="32562"/>
                  </a:lnTo>
                  <a:lnTo>
                    <a:pt x="396341" y="13017"/>
                  </a:lnTo>
                  <a:lnTo>
                    <a:pt x="389978" y="10922"/>
                  </a:lnTo>
                  <a:lnTo>
                    <a:pt x="389978" y="137782"/>
                  </a:lnTo>
                  <a:lnTo>
                    <a:pt x="386448" y="157073"/>
                  </a:lnTo>
                  <a:lnTo>
                    <a:pt x="375843" y="171767"/>
                  </a:lnTo>
                  <a:lnTo>
                    <a:pt x="359752" y="181279"/>
                  </a:lnTo>
                  <a:lnTo>
                    <a:pt x="339763" y="184975"/>
                  </a:lnTo>
                  <a:lnTo>
                    <a:pt x="319557" y="181483"/>
                  </a:lnTo>
                  <a:lnTo>
                    <a:pt x="302844" y="170891"/>
                  </a:lnTo>
                  <a:lnTo>
                    <a:pt x="291312" y="154787"/>
                  </a:lnTo>
                  <a:lnTo>
                    <a:pt x="286702" y="134810"/>
                  </a:lnTo>
                  <a:lnTo>
                    <a:pt x="286702" y="102806"/>
                  </a:lnTo>
                  <a:lnTo>
                    <a:pt x="290195" y="82600"/>
                  </a:lnTo>
                  <a:lnTo>
                    <a:pt x="300799" y="65874"/>
                  </a:lnTo>
                  <a:lnTo>
                    <a:pt x="316890" y="54356"/>
                  </a:lnTo>
                  <a:lnTo>
                    <a:pt x="336880" y="49745"/>
                  </a:lnTo>
                  <a:lnTo>
                    <a:pt x="357085" y="53238"/>
                  </a:lnTo>
                  <a:lnTo>
                    <a:pt x="373799" y="63830"/>
                  </a:lnTo>
                  <a:lnTo>
                    <a:pt x="385330" y="79933"/>
                  </a:lnTo>
                  <a:lnTo>
                    <a:pt x="389940" y="99910"/>
                  </a:lnTo>
                  <a:lnTo>
                    <a:pt x="389978" y="137782"/>
                  </a:lnTo>
                  <a:lnTo>
                    <a:pt x="389978" y="10922"/>
                  </a:lnTo>
                  <a:lnTo>
                    <a:pt x="376707" y="6527"/>
                  </a:lnTo>
                  <a:lnTo>
                    <a:pt x="356400" y="2667"/>
                  </a:lnTo>
                  <a:lnTo>
                    <a:pt x="335673" y="1498"/>
                  </a:lnTo>
                  <a:lnTo>
                    <a:pt x="320535" y="1676"/>
                  </a:lnTo>
                  <a:lnTo>
                    <a:pt x="276275" y="10998"/>
                  </a:lnTo>
                  <a:lnTo>
                    <a:pt x="239293" y="29997"/>
                  </a:lnTo>
                  <a:lnTo>
                    <a:pt x="210553" y="60032"/>
                  </a:lnTo>
                  <a:lnTo>
                    <a:pt x="192366" y="111315"/>
                  </a:lnTo>
                  <a:lnTo>
                    <a:pt x="191554" y="129628"/>
                  </a:lnTo>
                  <a:lnTo>
                    <a:pt x="192595" y="149263"/>
                  </a:lnTo>
                  <a:lnTo>
                    <a:pt x="205181" y="185991"/>
                  </a:lnTo>
                  <a:lnTo>
                    <a:pt x="234861" y="216827"/>
                  </a:lnTo>
                  <a:lnTo>
                    <a:pt x="282676" y="233464"/>
                  </a:lnTo>
                  <a:lnTo>
                    <a:pt x="296227" y="234772"/>
                  </a:lnTo>
                  <a:lnTo>
                    <a:pt x="309880" y="234657"/>
                  </a:lnTo>
                  <a:lnTo>
                    <a:pt x="353085" y="226555"/>
                  </a:lnTo>
                  <a:lnTo>
                    <a:pt x="393166" y="206159"/>
                  </a:lnTo>
                  <a:lnTo>
                    <a:pt x="393522" y="221145"/>
                  </a:lnTo>
                  <a:lnTo>
                    <a:pt x="390017" y="269709"/>
                  </a:lnTo>
                  <a:lnTo>
                    <a:pt x="363296" y="301371"/>
                  </a:lnTo>
                  <a:lnTo>
                    <a:pt x="339128" y="307187"/>
                  </a:lnTo>
                  <a:lnTo>
                    <a:pt x="327393" y="306260"/>
                  </a:lnTo>
                  <a:lnTo>
                    <a:pt x="294284" y="281901"/>
                  </a:lnTo>
                  <a:lnTo>
                    <a:pt x="287959" y="260781"/>
                  </a:lnTo>
                  <a:lnTo>
                    <a:pt x="201447" y="260781"/>
                  </a:lnTo>
                  <a:lnTo>
                    <a:pt x="214414" y="304177"/>
                  </a:lnTo>
                  <a:lnTo>
                    <a:pt x="251955" y="343166"/>
                  </a:lnTo>
                  <a:lnTo>
                    <a:pt x="296659" y="359003"/>
                  </a:lnTo>
                  <a:lnTo>
                    <a:pt x="325755" y="361823"/>
                  </a:lnTo>
                  <a:lnTo>
                    <a:pt x="354926" y="359981"/>
                  </a:lnTo>
                  <a:lnTo>
                    <a:pt x="407162" y="344576"/>
                  </a:lnTo>
                  <a:lnTo>
                    <a:pt x="447649" y="315595"/>
                  </a:lnTo>
                  <a:lnTo>
                    <a:pt x="474459" y="273735"/>
                  </a:lnTo>
                  <a:lnTo>
                    <a:pt x="481977" y="217881"/>
                  </a:lnTo>
                  <a:lnTo>
                    <a:pt x="482650" y="184975"/>
                  </a:lnTo>
                  <a:lnTo>
                    <a:pt x="482727" y="181279"/>
                  </a:lnTo>
                  <a:lnTo>
                    <a:pt x="482828" y="168211"/>
                  </a:lnTo>
                  <a:lnTo>
                    <a:pt x="482917" y="145249"/>
                  </a:lnTo>
                  <a:close/>
                </a:path>
                <a:path w="794384" h="363220">
                  <a:moveTo>
                    <a:pt x="794181" y="233591"/>
                  </a:moveTo>
                  <a:lnTo>
                    <a:pt x="788543" y="195008"/>
                  </a:lnTo>
                  <a:lnTo>
                    <a:pt x="769353" y="161061"/>
                  </a:lnTo>
                  <a:lnTo>
                    <a:pt x="729437" y="136550"/>
                  </a:lnTo>
                  <a:lnTo>
                    <a:pt x="699008" y="129387"/>
                  </a:lnTo>
                  <a:lnTo>
                    <a:pt x="699008" y="228422"/>
                  </a:lnTo>
                  <a:lnTo>
                    <a:pt x="699008" y="260438"/>
                  </a:lnTo>
                  <a:lnTo>
                    <a:pt x="695515" y="280644"/>
                  </a:lnTo>
                  <a:lnTo>
                    <a:pt x="684911" y="297357"/>
                  </a:lnTo>
                  <a:lnTo>
                    <a:pt x="668807" y="308876"/>
                  </a:lnTo>
                  <a:lnTo>
                    <a:pt x="648830" y="313499"/>
                  </a:lnTo>
                  <a:lnTo>
                    <a:pt x="628624" y="310007"/>
                  </a:lnTo>
                  <a:lnTo>
                    <a:pt x="611911" y="299402"/>
                  </a:lnTo>
                  <a:lnTo>
                    <a:pt x="600379" y="283311"/>
                  </a:lnTo>
                  <a:lnTo>
                    <a:pt x="595757" y="263334"/>
                  </a:lnTo>
                  <a:lnTo>
                    <a:pt x="595757" y="225450"/>
                  </a:lnTo>
                  <a:lnTo>
                    <a:pt x="599262" y="206159"/>
                  </a:lnTo>
                  <a:lnTo>
                    <a:pt x="609854" y="191465"/>
                  </a:lnTo>
                  <a:lnTo>
                    <a:pt x="625957" y="181952"/>
                  </a:lnTo>
                  <a:lnTo>
                    <a:pt x="645934" y="178244"/>
                  </a:lnTo>
                  <a:lnTo>
                    <a:pt x="666153" y="181737"/>
                  </a:lnTo>
                  <a:lnTo>
                    <a:pt x="682866" y="192341"/>
                  </a:lnTo>
                  <a:lnTo>
                    <a:pt x="694385" y="208445"/>
                  </a:lnTo>
                  <a:lnTo>
                    <a:pt x="699008" y="228422"/>
                  </a:lnTo>
                  <a:lnTo>
                    <a:pt x="699008" y="129387"/>
                  </a:lnTo>
                  <a:lnTo>
                    <a:pt x="689521" y="128460"/>
                  </a:lnTo>
                  <a:lnTo>
                    <a:pt x="675881" y="128562"/>
                  </a:lnTo>
                  <a:lnTo>
                    <a:pt x="661212" y="129882"/>
                  </a:lnTo>
                  <a:lnTo>
                    <a:pt x="618972" y="142074"/>
                  </a:lnTo>
                  <a:lnTo>
                    <a:pt x="592582" y="157060"/>
                  </a:lnTo>
                  <a:lnTo>
                    <a:pt x="592175" y="140703"/>
                  </a:lnTo>
                  <a:lnTo>
                    <a:pt x="595718" y="93510"/>
                  </a:lnTo>
                  <a:lnTo>
                    <a:pt x="622452" y="61849"/>
                  </a:lnTo>
                  <a:lnTo>
                    <a:pt x="646620" y="56019"/>
                  </a:lnTo>
                  <a:lnTo>
                    <a:pt x="658342" y="56946"/>
                  </a:lnTo>
                  <a:lnTo>
                    <a:pt x="691464" y="81318"/>
                  </a:lnTo>
                  <a:lnTo>
                    <a:pt x="697776" y="102425"/>
                  </a:lnTo>
                  <a:lnTo>
                    <a:pt x="784288" y="102425"/>
                  </a:lnTo>
                  <a:lnTo>
                    <a:pt x="771334" y="59029"/>
                  </a:lnTo>
                  <a:lnTo>
                    <a:pt x="769251" y="56019"/>
                  </a:lnTo>
                  <a:lnTo>
                    <a:pt x="760958" y="43980"/>
                  </a:lnTo>
                  <a:lnTo>
                    <a:pt x="717537" y="11658"/>
                  </a:lnTo>
                  <a:lnTo>
                    <a:pt x="659980" y="1397"/>
                  </a:lnTo>
                  <a:lnTo>
                    <a:pt x="630809" y="3238"/>
                  </a:lnTo>
                  <a:lnTo>
                    <a:pt x="578573" y="18630"/>
                  </a:lnTo>
                  <a:lnTo>
                    <a:pt x="538099" y="47612"/>
                  </a:lnTo>
                  <a:lnTo>
                    <a:pt x="511276" y="89471"/>
                  </a:lnTo>
                  <a:lnTo>
                    <a:pt x="503758" y="145351"/>
                  </a:lnTo>
                  <a:lnTo>
                    <a:pt x="502945" y="185229"/>
                  </a:lnTo>
                  <a:lnTo>
                    <a:pt x="502818" y="217970"/>
                  </a:lnTo>
                  <a:lnTo>
                    <a:pt x="504367" y="244436"/>
                  </a:lnTo>
                  <a:lnTo>
                    <a:pt x="508647" y="266915"/>
                  </a:lnTo>
                  <a:lnTo>
                    <a:pt x="516724" y="287655"/>
                  </a:lnTo>
                  <a:lnTo>
                    <a:pt x="540016" y="318122"/>
                  </a:lnTo>
                  <a:lnTo>
                    <a:pt x="570699" y="341185"/>
                  </a:lnTo>
                  <a:lnTo>
                    <a:pt x="609028" y="356704"/>
                  </a:lnTo>
                  <a:lnTo>
                    <a:pt x="650062" y="361734"/>
                  </a:lnTo>
                  <a:lnTo>
                    <a:pt x="665200" y="361556"/>
                  </a:lnTo>
                  <a:lnTo>
                    <a:pt x="709460" y="352234"/>
                  </a:lnTo>
                  <a:lnTo>
                    <a:pt x="746442" y="333235"/>
                  </a:lnTo>
                  <a:lnTo>
                    <a:pt x="766838" y="313499"/>
                  </a:lnTo>
                  <a:lnTo>
                    <a:pt x="775182" y="303199"/>
                  </a:lnTo>
                  <a:lnTo>
                    <a:pt x="783793" y="287007"/>
                  </a:lnTo>
                  <a:lnTo>
                    <a:pt x="789876" y="269811"/>
                  </a:lnTo>
                  <a:lnTo>
                    <a:pt x="793369" y="251917"/>
                  </a:lnTo>
                  <a:lnTo>
                    <a:pt x="794181" y="233591"/>
                  </a:lnTo>
                  <a:close/>
                </a:path>
              </a:pathLst>
            </a:custGeom>
            <a:solidFill>
              <a:srgbClr val="F06D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92733" y="4866055"/>
              <a:ext cx="2020570" cy="364490"/>
            </a:xfrm>
            <a:custGeom>
              <a:avLst/>
              <a:gdLst/>
              <a:ahLst/>
              <a:cxnLst/>
              <a:rect l="l" t="t" r="r" b="b"/>
              <a:pathLst>
                <a:path w="2020570" h="364489">
                  <a:moveTo>
                    <a:pt x="177444" y="139153"/>
                  </a:moveTo>
                  <a:lnTo>
                    <a:pt x="0" y="139153"/>
                  </a:lnTo>
                  <a:lnTo>
                    <a:pt x="0" y="225958"/>
                  </a:lnTo>
                  <a:lnTo>
                    <a:pt x="177444" y="225996"/>
                  </a:lnTo>
                  <a:lnTo>
                    <a:pt x="177444" y="139153"/>
                  </a:lnTo>
                  <a:close/>
                </a:path>
                <a:path w="2020570" h="364489">
                  <a:moveTo>
                    <a:pt x="227406" y="1181"/>
                  </a:moveTo>
                  <a:lnTo>
                    <a:pt x="0" y="1181"/>
                  </a:lnTo>
                  <a:lnTo>
                    <a:pt x="0" y="88061"/>
                  </a:lnTo>
                  <a:lnTo>
                    <a:pt x="227406" y="88049"/>
                  </a:lnTo>
                  <a:lnTo>
                    <a:pt x="227406" y="1181"/>
                  </a:lnTo>
                  <a:close/>
                </a:path>
                <a:path w="2020570" h="364489">
                  <a:moveTo>
                    <a:pt x="317627" y="277012"/>
                  </a:moveTo>
                  <a:lnTo>
                    <a:pt x="0" y="277012"/>
                  </a:lnTo>
                  <a:lnTo>
                    <a:pt x="0" y="363855"/>
                  </a:lnTo>
                  <a:lnTo>
                    <a:pt x="317627" y="363855"/>
                  </a:lnTo>
                  <a:lnTo>
                    <a:pt x="317627" y="277012"/>
                  </a:lnTo>
                  <a:close/>
                </a:path>
                <a:path w="2020570" h="364489">
                  <a:moveTo>
                    <a:pt x="547776" y="182219"/>
                  </a:moveTo>
                  <a:lnTo>
                    <a:pt x="541058" y="134035"/>
                  </a:lnTo>
                  <a:lnTo>
                    <a:pt x="522097" y="90741"/>
                  </a:lnTo>
                  <a:lnTo>
                    <a:pt x="492671" y="54025"/>
                  </a:lnTo>
                  <a:lnTo>
                    <a:pt x="454583" y="25628"/>
                  </a:lnTo>
                  <a:lnTo>
                    <a:pt x="409613" y="7239"/>
                  </a:lnTo>
                  <a:lnTo>
                    <a:pt x="359549" y="584"/>
                  </a:lnTo>
                  <a:lnTo>
                    <a:pt x="269430" y="584"/>
                  </a:lnTo>
                  <a:lnTo>
                    <a:pt x="269430" y="182219"/>
                  </a:lnTo>
                  <a:lnTo>
                    <a:pt x="359549" y="182219"/>
                  </a:lnTo>
                  <a:lnTo>
                    <a:pt x="359549" y="83693"/>
                  </a:lnTo>
                  <a:lnTo>
                    <a:pt x="397433" y="92062"/>
                  </a:lnTo>
                  <a:lnTo>
                    <a:pt x="428396" y="113258"/>
                  </a:lnTo>
                  <a:lnTo>
                    <a:pt x="449465" y="144310"/>
                  </a:lnTo>
                  <a:lnTo>
                    <a:pt x="457669" y="182219"/>
                  </a:lnTo>
                  <a:lnTo>
                    <a:pt x="449478" y="219506"/>
                  </a:lnTo>
                  <a:lnTo>
                    <a:pt x="428421" y="249174"/>
                  </a:lnTo>
                  <a:lnTo>
                    <a:pt x="397471" y="268998"/>
                  </a:lnTo>
                  <a:lnTo>
                    <a:pt x="359587" y="276758"/>
                  </a:lnTo>
                  <a:lnTo>
                    <a:pt x="359587" y="363867"/>
                  </a:lnTo>
                  <a:lnTo>
                    <a:pt x="409638" y="357212"/>
                  </a:lnTo>
                  <a:lnTo>
                    <a:pt x="454609" y="338823"/>
                  </a:lnTo>
                  <a:lnTo>
                    <a:pt x="492683" y="310426"/>
                  </a:lnTo>
                  <a:lnTo>
                    <a:pt x="522097" y="273710"/>
                  </a:lnTo>
                  <a:lnTo>
                    <a:pt x="541058" y="230403"/>
                  </a:lnTo>
                  <a:lnTo>
                    <a:pt x="547776" y="182219"/>
                  </a:lnTo>
                  <a:close/>
                </a:path>
                <a:path w="2020570" h="364489">
                  <a:moveTo>
                    <a:pt x="868603" y="181940"/>
                  </a:moveTo>
                  <a:lnTo>
                    <a:pt x="778332" y="181940"/>
                  </a:lnTo>
                  <a:lnTo>
                    <a:pt x="778332" y="280631"/>
                  </a:lnTo>
                  <a:lnTo>
                    <a:pt x="740384" y="272249"/>
                  </a:lnTo>
                  <a:lnTo>
                    <a:pt x="709371" y="251015"/>
                  </a:lnTo>
                  <a:lnTo>
                    <a:pt x="688276" y="219913"/>
                  </a:lnTo>
                  <a:lnTo>
                    <a:pt x="680046" y="181940"/>
                  </a:lnTo>
                  <a:lnTo>
                    <a:pt x="688263" y="144589"/>
                  </a:lnTo>
                  <a:lnTo>
                    <a:pt x="709358" y="114871"/>
                  </a:lnTo>
                  <a:lnTo>
                    <a:pt x="740359" y="95021"/>
                  </a:lnTo>
                  <a:lnTo>
                    <a:pt x="778294" y="87249"/>
                  </a:lnTo>
                  <a:lnTo>
                    <a:pt x="778294" y="0"/>
                  </a:lnTo>
                  <a:lnTo>
                    <a:pt x="728167" y="6667"/>
                  </a:lnTo>
                  <a:lnTo>
                    <a:pt x="683133" y="25082"/>
                  </a:lnTo>
                  <a:lnTo>
                    <a:pt x="644982" y="53530"/>
                  </a:lnTo>
                  <a:lnTo>
                    <a:pt x="615530" y="90297"/>
                  </a:lnTo>
                  <a:lnTo>
                    <a:pt x="596531" y="133667"/>
                  </a:lnTo>
                  <a:lnTo>
                    <a:pt x="589813" y="181940"/>
                  </a:lnTo>
                  <a:lnTo>
                    <a:pt x="596531" y="230200"/>
                  </a:lnTo>
                  <a:lnTo>
                    <a:pt x="615530" y="273570"/>
                  </a:lnTo>
                  <a:lnTo>
                    <a:pt x="645007" y="310337"/>
                  </a:lnTo>
                  <a:lnTo>
                    <a:pt x="683158" y="338785"/>
                  </a:lnTo>
                  <a:lnTo>
                    <a:pt x="728192" y="357200"/>
                  </a:lnTo>
                  <a:lnTo>
                    <a:pt x="778332" y="363867"/>
                  </a:lnTo>
                  <a:lnTo>
                    <a:pt x="868603" y="363867"/>
                  </a:lnTo>
                  <a:lnTo>
                    <a:pt x="868603" y="181940"/>
                  </a:lnTo>
                  <a:close/>
                </a:path>
                <a:path w="2020570" h="364489">
                  <a:moveTo>
                    <a:pt x="1087996" y="138785"/>
                  </a:moveTo>
                  <a:lnTo>
                    <a:pt x="910310" y="138785"/>
                  </a:lnTo>
                  <a:lnTo>
                    <a:pt x="910310" y="225717"/>
                  </a:lnTo>
                  <a:lnTo>
                    <a:pt x="1087996" y="225767"/>
                  </a:lnTo>
                  <a:lnTo>
                    <a:pt x="1087996" y="138785"/>
                  </a:lnTo>
                  <a:close/>
                </a:path>
                <a:path w="2020570" h="364489">
                  <a:moveTo>
                    <a:pt x="1138072" y="584"/>
                  </a:moveTo>
                  <a:lnTo>
                    <a:pt x="910310" y="584"/>
                  </a:lnTo>
                  <a:lnTo>
                    <a:pt x="910310" y="87604"/>
                  </a:lnTo>
                  <a:lnTo>
                    <a:pt x="1138072" y="87604"/>
                  </a:lnTo>
                  <a:lnTo>
                    <a:pt x="1138072" y="584"/>
                  </a:lnTo>
                  <a:close/>
                </a:path>
                <a:path w="2020570" h="364489">
                  <a:moveTo>
                    <a:pt x="1228432" y="276872"/>
                  </a:moveTo>
                  <a:lnTo>
                    <a:pt x="910310" y="276872"/>
                  </a:lnTo>
                  <a:lnTo>
                    <a:pt x="910310" y="363855"/>
                  </a:lnTo>
                  <a:lnTo>
                    <a:pt x="1228432" y="363855"/>
                  </a:lnTo>
                  <a:lnTo>
                    <a:pt x="1228432" y="276872"/>
                  </a:lnTo>
                  <a:close/>
                </a:path>
                <a:path w="2020570" h="364489">
                  <a:moveTo>
                    <a:pt x="1993823" y="2349"/>
                  </a:moveTo>
                  <a:lnTo>
                    <a:pt x="1975383" y="2349"/>
                  </a:lnTo>
                  <a:lnTo>
                    <a:pt x="1975383" y="4102"/>
                  </a:lnTo>
                  <a:lnTo>
                    <a:pt x="1983600" y="4102"/>
                  </a:lnTo>
                  <a:lnTo>
                    <a:pt x="1983600" y="25285"/>
                  </a:lnTo>
                  <a:lnTo>
                    <a:pt x="1985606" y="25285"/>
                  </a:lnTo>
                  <a:lnTo>
                    <a:pt x="1985606" y="4102"/>
                  </a:lnTo>
                  <a:lnTo>
                    <a:pt x="1993823" y="4102"/>
                  </a:lnTo>
                  <a:lnTo>
                    <a:pt x="1993823" y="2349"/>
                  </a:lnTo>
                  <a:close/>
                </a:path>
                <a:path w="2020570" h="364489">
                  <a:moveTo>
                    <a:pt x="2020176" y="2349"/>
                  </a:moveTo>
                  <a:lnTo>
                    <a:pt x="2018525" y="2349"/>
                  </a:lnTo>
                  <a:lnTo>
                    <a:pt x="2009559" y="22910"/>
                  </a:lnTo>
                  <a:lnTo>
                    <a:pt x="2000491" y="2349"/>
                  </a:lnTo>
                  <a:lnTo>
                    <a:pt x="1998840" y="2349"/>
                  </a:lnTo>
                  <a:lnTo>
                    <a:pt x="1998840" y="25285"/>
                  </a:lnTo>
                  <a:lnTo>
                    <a:pt x="2000669" y="25285"/>
                  </a:lnTo>
                  <a:lnTo>
                    <a:pt x="2000643" y="7112"/>
                  </a:lnTo>
                  <a:lnTo>
                    <a:pt x="2008759" y="25285"/>
                  </a:lnTo>
                  <a:lnTo>
                    <a:pt x="2010244" y="25285"/>
                  </a:lnTo>
                  <a:lnTo>
                    <a:pt x="2018309" y="6921"/>
                  </a:lnTo>
                  <a:lnTo>
                    <a:pt x="2018309" y="25285"/>
                  </a:lnTo>
                  <a:lnTo>
                    <a:pt x="2020176" y="25285"/>
                  </a:lnTo>
                  <a:lnTo>
                    <a:pt x="2020176" y="2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86550" y="4866051"/>
              <a:ext cx="364490" cy="361950"/>
            </a:xfrm>
            <a:custGeom>
              <a:avLst/>
              <a:gdLst/>
              <a:ahLst/>
              <a:cxnLst/>
              <a:rect l="l" t="t" r="r" b="b"/>
              <a:pathLst>
                <a:path w="364490" h="361950">
                  <a:moveTo>
                    <a:pt x="249463" y="285048"/>
                  </a:moveTo>
                  <a:lnTo>
                    <a:pt x="115796" y="285048"/>
                  </a:lnTo>
                  <a:lnTo>
                    <a:pt x="182632" y="361599"/>
                  </a:lnTo>
                  <a:lnTo>
                    <a:pt x="249463" y="285048"/>
                  </a:lnTo>
                  <a:close/>
                </a:path>
                <a:path w="364490" h="361950">
                  <a:moveTo>
                    <a:pt x="76567" y="113976"/>
                  </a:moveTo>
                  <a:lnTo>
                    <a:pt x="0" y="180797"/>
                  </a:lnTo>
                  <a:lnTo>
                    <a:pt x="76567" y="247619"/>
                  </a:lnTo>
                  <a:lnTo>
                    <a:pt x="76567" y="113976"/>
                  </a:lnTo>
                  <a:close/>
                </a:path>
                <a:path w="364490" h="361950">
                  <a:moveTo>
                    <a:pt x="287804" y="113981"/>
                  </a:moveTo>
                  <a:lnTo>
                    <a:pt x="287804" y="247613"/>
                  </a:lnTo>
                  <a:lnTo>
                    <a:pt x="364366" y="180792"/>
                  </a:lnTo>
                  <a:lnTo>
                    <a:pt x="287804" y="113981"/>
                  </a:lnTo>
                  <a:close/>
                </a:path>
                <a:path w="364490" h="361950">
                  <a:moveTo>
                    <a:pt x="182627" y="0"/>
                  </a:moveTo>
                  <a:lnTo>
                    <a:pt x="115796" y="76578"/>
                  </a:lnTo>
                  <a:lnTo>
                    <a:pt x="249463" y="76578"/>
                  </a:lnTo>
                  <a:lnTo>
                    <a:pt x="182627" y="0"/>
                  </a:lnTo>
                  <a:close/>
                </a:path>
              </a:pathLst>
            </a:custGeom>
            <a:solidFill>
              <a:srgbClr val="F06D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11775" y="4993167"/>
              <a:ext cx="114935" cy="109220"/>
            </a:xfrm>
            <a:custGeom>
              <a:avLst/>
              <a:gdLst/>
              <a:ahLst/>
              <a:cxnLst/>
              <a:rect l="l" t="t" r="r" b="b"/>
              <a:pathLst>
                <a:path w="114934" h="109220">
                  <a:moveTo>
                    <a:pt x="114821" y="0"/>
                  </a:moveTo>
                  <a:lnTo>
                    <a:pt x="0" y="0"/>
                  </a:lnTo>
                  <a:lnTo>
                    <a:pt x="0" y="109083"/>
                  </a:lnTo>
                  <a:lnTo>
                    <a:pt x="114821" y="109083"/>
                  </a:lnTo>
                  <a:lnTo>
                    <a:pt x="114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8450" y="5338965"/>
              <a:ext cx="742843" cy="537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84581" y="53525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5431" y="0"/>
                  </a:moveTo>
                  <a:lnTo>
                    <a:pt x="4451" y="0"/>
                  </a:lnTo>
                  <a:lnTo>
                    <a:pt x="0" y="4448"/>
                  </a:lnTo>
                  <a:lnTo>
                    <a:pt x="0" y="15427"/>
                  </a:lnTo>
                  <a:lnTo>
                    <a:pt x="4451" y="19876"/>
                  </a:lnTo>
                  <a:lnTo>
                    <a:pt x="15431" y="19876"/>
                  </a:lnTo>
                  <a:lnTo>
                    <a:pt x="19881" y="15427"/>
                  </a:lnTo>
                  <a:lnTo>
                    <a:pt x="19881" y="9937"/>
                  </a:lnTo>
                  <a:lnTo>
                    <a:pt x="19881" y="4448"/>
                  </a:lnTo>
                  <a:lnTo>
                    <a:pt x="15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84581" y="53525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881" y="9938"/>
                  </a:moveTo>
                  <a:lnTo>
                    <a:pt x="19881" y="15427"/>
                  </a:lnTo>
                  <a:lnTo>
                    <a:pt x="15431" y="19877"/>
                  </a:lnTo>
                  <a:lnTo>
                    <a:pt x="9940" y="19877"/>
                  </a:lnTo>
                  <a:lnTo>
                    <a:pt x="4450" y="19877"/>
                  </a:lnTo>
                  <a:lnTo>
                    <a:pt x="0" y="15427"/>
                  </a:lnTo>
                  <a:lnTo>
                    <a:pt x="0" y="9938"/>
                  </a:lnTo>
                  <a:lnTo>
                    <a:pt x="0" y="4449"/>
                  </a:lnTo>
                  <a:lnTo>
                    <a:pt x="4450" y="0"/>
                  </a:lnTo>
                  <a:lnTo>
                    <a:pt x="9940" y="0"/>
                  </a:lnTo>
                  <a:lnTo>
                    <a:pt x="15431" y="0"/>
                  </a:lnTo>
                  <a:lnTo>
                    <a:pt x="19881" y="4449"/>
                  </a:lnTo>
                  <a:lnTo>
                    <a:pt x="19881" y="9938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2493" y="5338965"/>
              <a:ext cx="981301" cy="537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528" y="3286826"/>
              <a:ext cx="880744" cy="896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3059" y="3730943"/>
              <a:ext cx="160585" cy="1464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3059" y="3534490"/>
              <a:ext cx="135656" cy="1345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91827" y="3457395"/>
              <a:ext cx="2888615" cy="499109"/>
            </a:xfrm>
            <a:custGeom>
              <a:avLst/>
              <a:gdLst/>
              <a:ahLst/>
              <a:cxnLst/>
              <a:rect l="l" t="t" r="r" b="b"/>
              <a:pathLst>
                <a:path w="2888615" h="499110">
                  <a:moveTo>
                    <a:pt x="2191554" y="8558"/>
                  </a:moveTo>
                  <a:lnTo>
                    <a:pt x="2530882" y="8558"/>
                  </a:lnTo>
                  <a:lnTo>
                    <a:pt x="2533113" y="8558"/>
                  </a:lnTo>
                  <a:lnTo>
                    <a:pt x="2535159" y="9241"/>
                  </a:lnTo>
                  <a:lnTo>
                    <a:pt x="2544461" y="29766"/>
                  </a:lnTo>
                  <a:lnTo>
                    <a:pt x="2545083" y="34975"/>
                  </a:lnTo>
                  <a:lnTo>
                    <a:pt x="2545391" y="41300"/>
                  </a:lnTo>
                  <a:lnTo>
                    <a:pt x="2545391" y="48743"/>
                  </a:lnTo>
                  <a:lnTo>
                    <a:pt x="2545391" y="55936"/>
                  </a:lnTo>
                  <a:lnTo>
                    <a:pt x="2545083" y="62075"/>
                  </a:lnTo>
                  <a:lnTo>
                    <a:pt x="2544461" y="67159"/>
                  </a:lnTo>
                  <a:lnTo>
                    <a:pt x="2543842" y="72243"/>
                  </a:lnTo>
                  <a:lnTo>
                    <a:pt x="2533113" y="88553"/>
                  </a:lnTo>
                  <a:lnTo>
                    <a:pt x="2530882" y="88553"/>
                  </a:lnTo>
                  <a:lnTo>
                    <a:pt x="2410331" y="88553"/>
                  </a:lnTo>
                  <a:lnTo>
                    <a:pt x="2410331" y="476621"/>
                  </a:lnTo>
                  <a:lnTo>
                    <a:pt x="2410331" y="479102"/>
                  </a:lnTo>
                  <a:lnTo>
                    <a:pt x="2409523" y="481337"/>
                  </a:lnTo>
                  <a:lnTo>
                    <a:pt x="2407911" y="483321"/>
                  </a:lnTo>
                  <a:lnTo>
                    <a:pt x="2406298" y="485305"/>
                  </a:lnTo>
                  <a:lnTo>
                    <a:pt x="2403634" y="486917"/>
                  </a:lnTo>
                  <a:lnTo>
                    <a:pt x="2370643" y="492248"/>
                  </a:lnTo>
                  <a:lnTo>
                    <a:pt x="2361218" y="492248"/>
                  </a:lnTo>
                  <a:lnTo>
                    <a:pt x="2351791" y="492248"/>
                  </a:lnTo>
                  <a:lnTo>
                    <a:pt x="2314523" y="483321"/>
                  </a:lnTo>
                  <a:lnTo>
                    <a:pt x="2312103" y="479102"/>
                  </a:lnTo>
                  <a:lnTo>
                    <a:pt x="2312103" y="476621"/>
                  </a:lnTo>
                  <a:lnTo>
                    <a:pt x="2312103" y="88553"/>
                  </a:lnTo>
                  <a:lnTo>
                    <a:pt x="2191554" y="88553"/>
                  </a:lnTo>
                  <a:lnTo>
                    <a:pt x="2189073" y="88553"/>
                  </a:lnTo>
                  <a:lnTo>
                    <a:pt x="2186964" y="87809"/>
                  </a:lnTo>
                  <a:lnTo>
                    <a:pt x="2185227" y="86322"/>
                  </a:lnTo>
                  <a:lnTo>
                    <a:pt x="2183492" y="84831"/>
                  </a:lnTo>
                  <a:lnTo>
                    <a:pt x="2182002" y="82539"/>
                  </a:lnTo>
                  <a:lnTo>
                    <a:pt x="2180765" y="79436"/>
                  </a:lnTo>
                  <a:lnTo>
                    <a:pt x="2179524" y="76337"/>
                  </a:lnTo>
                  <a:lnTo>
                    <a:pt x="2178591" y="72243"/>
                  </a:lnTo>
                  <a:lnTo>
                    <a:pt x="2177973" y="67159"/>
                  </a:lnTo>
                  <a:lnTo>
                    <a:pt x="2177354" y="62075"/>
                  </a:lnTo>
                  <a:lnTo>
                    <a:pt x="2177043" y="55936"/>
                  </a:lnTo>
                  <a:lnTo>
                    <a:pt x="2177043" y="48743"/>
                  </a:lnTo>
                  <a:lnTo>
                    <a:pt x="2177043" y="41300"/>
                  </a:lnTo>
                  <a:lnTo>
                    <a:pt x="2177354" y="34975"/>
                  </a:lnTo>
                  <a:lnTo>
                    <a:pt x="2177973" y="29766"/>
                  </a:lnTo>
                  <a:lnTo>
                    <a:pt x="2178591" y="24557"/>
                  </a:lnTo>
                  <a:lnTo>
                    <a:pt x="2179524" y="20403"/>
                  </a:lnTo>
                  <a:lnTo>
                    <a:pt x="2180765" y="17303"/>
                  </a:lnTo>
                  <a:lnTo>
                    <a:pt x="2182002" y="14200"/>
                  </a:lnTo>
                  <a:lnTo>
                    <a:pt x="2183492" y="11969"/>
                  </a:lnTo>
                  <a:lnTo>
                    <a:pt x="2185227" y="10603"/>
                  </a:lnTo>
                  <a:lnTo>
                    <a:pt x="2186964" y="9241"/>
                  </a:lnTo>
                  <a:lnTo>
                    <a:pt x="2189073" y="8558"/>
                  </a:lnTo>
                  <a:lnTo>
                    <a:pt x="2191554" y="8558"/>
                  </a:lnTo>
                  <a:close/>
                </a:path>
                <a:path w="2888615" h="499110">
                  <a:moveTo>
                    <a:pt x="1702372" y="8558"/>
                  </a:moveTo>
                  <a:lnTo>
                    <a:pt x="1928963" y="8558"/>
                  </a:lnTo>
                  <a:lnTo>
                    <a:pt x="1931197" y="8558"/>
                  </a:lnTo>
                  <a:lnTo>
                    <a:pt x="1933182" y="9241"/>
                  </a:lnTo>
                  <a:lnTo>
                    <a:pt x="1934916" y="10603"/>
                  </a:lnTo>
                  <a:lnTo>
                    <a:pt x="1936653" y="11969"/>
                  </a:lnTo>
                  <a:lnTo>
                    <a:pt x="1938205" y="14200"/>
                  </a:lnTo>
                  <a:lnTo>
                    <a:pt x="1939567" y="17303"/>
                  </a:lnTo>
                  <a:lnTo>
                    <a:pt x="1940933" y="20403"/>
                  </a:lnTo>
                  <a:lnTo>
                    <a:pt x="1941923" y="24557"/>
                  </a:lnTo>
                  <a:lnTo>
                    <a:pt x="1942545" y="29766"/>
                  </a:lnTo>
                  <a:lnTo>
                    <a:pt x="1943164" y="34975"/>
                  </a:lnTo>
                  <a:lnTo>
                    <a:pt x="1943475" y="41300"/>
                  </a:lnTo>
                  <a:lnTo>
                    <a:pt x="1943475" y="48743"/>
                  </a:lnTo>
                  <a:lnTo>
                    <a:pt x="1943475" y="56183"/>
                  </a:lnTo>
                  <a:lnTo>
                    <a:pt x="1939567" y="79622"/>
                  </a:lnTo>
                  <a:lnTo>
                    <a:pt x="1938205" y="82600"/>
                  </a:lnTo>
                  <a:lnTo>
                    <a:pt x="1936653" y="84831"/>
                  </a:lnTo>
                  <a:lnTo>
                    <a:pt x="1934916" y="86322"/>
                  </a:lnTo>
                  <a:lnTo>
                    <a:pt x="1933182" y="87809"/>
                  </a:lnTo>
                  <a:lnTo>
                    <a:pt x="1931197" y="88553"/>
                  </a:lnTo>
                  <a:lnTo>
                    <a:pt x="1928963" y="88553"/>
                  </a:lnTo>
                  <a:lnTo>
                    <a:pt x="1771577" y="88553"/>
                  </a:lnTo>
                  <a:lnTo>
                    <a:pt x="1771577" y="218035"/>
                  </a:lnTo>
                  <a:lnTo>
                    <a:pt x="1919289" y="218035"/>
                  </a:lnTo>
                  <a:lnTo>
                    <a:pt x="1921523" y="218035"/>
                  </a:lnTo>
                  <a:lnTo>
                    <a:pt x="1929893" y="226219"/>
                  </a:lnTo>
                  <a:lnTo>
                    <a:pt x="1931258" y="229197"/>
                  </a:lnTo>
                  <a:lnTo>
                    <a:pt x="1932249" y="233165"/>
                  </a:lnTo>
                  <a:lnTo>
                    <a:pt x="1932871" y="238124"/>
                  </a:lnTo>
                  <a:lnTo>
                    <a:pt x="1933489" y="243087"/>
                  </a:lnTo>
                  <a:lnTo>
                    <a:pt x="1933800" y="249289"/>
                  </a:lnTo>
                  <a:lnTo>
                    <a:pt x="1933800" y="256729"/>
                  </a:lnTo>
                  <a:lnTo>
                    <a:pt x="1933800" y="264170"/>
                  </a:lnTo>
                  <a:lnTo>
                    <a:pt x="1929893" y="287612"/>
                  </a:lnTo>
                  <a:lnTo>
                    <a:pt x="1928530" y="290837"/>
                  </a:lnTo>
                  <a:lnTo>
                    <a:pt x="1926979" y="293129"/>
                  </a:lnTo>
                  <a:lnTo>
                    <a:pt x="1925245" y="294494"/>
                  </a:lnTo>
                  <a:lnTo>
                    <a:pt x="1923507" y="295860"/>
                  </a:lnTo>
                  <a:lnTo>
                    <a:pt x="1921523" y="296539"/>
                  </a:lnTo>
                  <a:lnTo>
                    <a:pt x="1919289" y="296539"/>
                  </a:lnTo>
                  <a:lnTo>
                    <a:pt x="1771577" y="296539"/>
                  </a:lnTo>
                  <a:lnTo>
                    <a:pt x="1771577" y="475878"/>
                  </a:lnTo>
                  <a:lnTo>
                    <a:pt x="1771577" y="478606"/>
                  </a:lnTo>
                  <a:lnTo>
                    <a:pt x="1770833" y="480965"/>
                  </a:lnTo>
                  <a:lnTo>
                    <a:pt x="1769345" y="482949"/>
                  </a:lnTo>
                  <a:lnTo>
                    <a:pt x="1767858" y="484933"/>
                  </a:lnTo>
                  <a:lnTo>
                    <a:pt x="1765191" y="486607"/>
                  </a:lnTo>
                  <a:lnTo>
                    <a:pt x="1732139" y="492248"/>
                  </a:lnTo>
                  <a:lnTo>
                    <a:pt x="1722464" y="492248"/>
                  </a:lnTo>
                  <a:lnTo>
                    <a:pt x="1713040" y="492248"/>
                  </a:lnTo>
                  <a:lnTo>
                    <a:pt x="1705164" y="491877"/>
                  </a:lnTo>
                  <a:lnTo>
                    <a:pt x="1698839" y="491133"/>
                  </a:lnTo>
                  <a:lnTo>
                    <a:pt x="1692515" y="490389"/>
                  </a:lnTo>
                  <a:lnTo>
                    <a:pt x="1675769" y="482949"/>
                  </a:lnTo>
                  <a:lnTo>
                    <a:pt x="1674156" y="480965"/>
                  </a:lnTo>
                  <a:lnTo>
                    <a:pt x="1673352" y="478606"/>
                  </a:lnTo>
                  <a:lnTo>
                    <a:pt x="1673352" y="475878"/>
                  </a:lnTo>
                  <a:lnTo>
                    <a:pt x="1673352" y="39441"/>
                  </a:lnTo>
                  <a:lnTo>
                    <a:pt x="1673352" y="28526"/>
                  </a:lnTo>
                  <a:lnTo>
                    <a:pt x="1676141" y="20650"/>
                  </a:lnTo>
                  <a:lnTo>
                    <a:pt x="1681722" y="15813"/>
                  </a:lnTo>
                  <a:lnTo>
                    <a:pt x="1687306" y="10975"/>
                  </a:lnTo>
                  <a:lnTo>
                    <a:pt x="1694188" y="8558"/>
                  </a:lnTo>
                  <a:lnTo>
                    <a:pt x="1702372" y="8558"/>
                  </a:lnTo>
                  <a:close/>
                </a:path>
                <a:path w="2888615" h="499110">
                  <a:moveTo>
                    <a:pt x="1330516" y="8558"/>
                  </a:moveTo>
                  <a:lnTo>
                    <a:pt x="1570875" y="8558"/>
                  </a:lnTo>
                  <a:lnTo>
                    <a:pt x="1573106" y="8558"/>
                  </a:lnTo>
                  <a:lnTo>
                    <a:pt x="1575090" y="9180"/>
                  </a:lnTo>
                  <a:lnTo>
                    <a:pt x="1576828" y="10418"/>
                  </a:lnTo>
                  <a:lnTo>
                    <a:pt x="1578565" y="11658"/>
                  </a:lnTo>
                  <a:lnTo>
                    <a:pt x="1580052" y="13828"/>
                  </a:lnTo>
                  <a:lnTo>
                    <a:pt x="1581293" y="16931"/>
                  </a:lnTo>
                  <a:lnTo>
                    <a:pt x="1582534" y="20031"/>
                  </a:lnTo>
                  <a:lnTo>
                    <a:pt x="1583463" y="23999"/>
                  </a:lnTo>
                  <a:lnTo>
                    <a:pt x="1584082" y="28837"/>
                  </a:lnTo>
                  <a:lnTo>
                    <a:pt x="1584704" y="33674"/>
                  </a:lnTo>
                  <a:lnTo>
                    <a:pt x="1585012" y="39812"/>
                  </a:lnTo>
                  <a:lnTo>
                    <a:pt x="1585012" y="47253"/>
                  </a:lnTo>
                  <a:lnTo>
                    <a:pt x="1585012" y="54199"/>
                  </a:lnTo>
                  <a:lnTo>
                    <a:pt x="1584704" y="60091"/>
                  </a:lnTo>
                  <a:lnTo>
                    <a:pt x="1584082" y="64928"/>
                  </a:lnTo>
                  <a:lnTo>
                    <a:pt x="1583463" y="69765"/>
                  </a:lnTo>
                  <a:lnTo>
                    <a:pt x="1576828" y="83158"/>
                  </a:lnTo>
                  <a:lnTo>
                    <a:pt x="1575090" y="84524"/>
                  </a:lnTo>
                  <a:lnTo>
                    <a:pt x="1573106" y="85203"/>
                  </a:lnTo>
                  <a:lnTo>
                    <a:pt x="1570875" y="85203"/>
                  </a:lnTo>
                  <a:lnTo>
                    <a:pt x="1398977" y="85203"/>
                  </a:lnTo>
                  <a:lnTo>
                    <a:pt x="1398977" y="202780"/>
                  </a:lnTo>
                  <a:lnTo>
                    <a:pt x="1544458" y="202780"/>
                  </a:lnTo>
                  <a:lnTo>
                    <a:pt x="1546689" y="202780"/>
                  </a:lnTo>
                  <a:lnTo>
                    <a:pt x="1555248" y="211150"/>
                  </a:lnTo>
                  <a:lnTo>
                    <a:pt x="1556488" y="214003"/>
                  </a:lnTo>
                  <a:lnTo>
                    <a:pt x="1557418" y="217849"/>
                  </a:lnTo>
                  <a:lnTo>
                    <a:pt x="1558037" y="222683"/>
                  </a:lnTo>
                  <a:lnTo>
                    <a:pt x="1558659" y="227521"/>
                  </a:lnTo>
                  <a:lnTo>
                    <a:pt x="1558969" y="233412"/>
                  </a:lnTo>
                  <a:lnTo>
                    <a:pt x="1558969" y="240359"/>
                  </a:lnTo>
                  <a:lnTo>
                    <a:pt x="1558969" y="247552"/>
                  </a:lnTo>
                  <a:lnTo>
                    <a:pt x="1558659" y="253505"/>
                  </a:lnTo>
                  <a:lnTo>
                    <a:pt x="1558037" y="258217"/>
                  </a:lnTo>
                  <a:lnTo>
                    <a:pt x="1557418" y="262929"/>
                  </a:lnTo>
                  <a:lnTo>
                    <a:pt x="1556488" y="266712"/>
                  </a:lnTo>
                  <a:lnTo>
                    <a:pt x="1555248" y="269565"/>
                  </a:lnTo>
                  <a:lnTo>
                    <a:pt x="1554007" y="272418"/>
                  </a:lnTo>
                  <a:lnTo>
                    <a:pt x="1552456" y="274466"/>
                  </a:lnTo>
                  <a:lnTo>
                    <a:pt x="1550597" y="275703"/>
                  </a:lnTo>
                  <a:lnTo>
                    <a:pt x="1548737" y="276944"/>
                  </a:lnTo>
                  <a:lnTo>
                    <a:pt x="1546689" y="277566"/>
                  </a:lnTo>
                  <a:lnTo>
                    <a:pt x="1544458" y="277566"/>
                  </a:lnTo>
                  <a:lnTo>
                    <a:pt x="1398977" y="277566"/>
                  </a:lnTo>
                  <a:lnTo>
                    <a:pt x="1398977" y="413372"/>
                  </a:lnTo>
                  <a:lnTo>
                    <a:pt x="1572362" y="413372"/>
                  </a:lnTo>
                  <a:lnTo>
                    <a:pt x="1574597" y="413372"/>
                  </a:lnTo>
                  <a:lnTo>
                    <a:pt x="1576642" y="414052"/>
                  </a:lnTo>
                  <a:lnTo>
                    <a:pt x="1578501" y="415418"/>
                  </a:lnTo>
                  <a:lnTo>
                    <a:pt x="1580363" y="416783"/>
                  </a:lnTo>
                  <a:lnTo>
                    <a:pt x="1586874" y="444502"/>
                  </a:lnTo>
                  <a:lnTo>
                    <a:pt x="1586874" y="451695"/>
                  </a:lnTo>
                  <a:lnTo>
                    <a:pt x="1586874" y="458888"/>
                  </a:lnTo>
                  <a:lnTo>
                    <a:pt x="1583152" y="481459"/>
                  </a:lnTo>
                  <a:lnTo>
                    <a:pt x="1581912" y="484436"/>
                  </a:lnTo>
                  <a:lnTo>
                    <a:pt x="1580363" y="486607"/>
                  </a:lnTo>
                  <a:lnTo>
                    <a:pt x="1578501" y="487972"/>
                  </a:lnTo>
                  <a:lnTo>
                    <a:pt x="1576642" y="489335"/>
                  </a:lnTo>
                  <a:lnTo>
                    <a:pt x="1574597" y="490017"/>
                  </a:lnTo>
                  <a:lnTo>
                    <a:pt x="1572362" y="490017"/>
                  </a:lnTo>
                  <a:lnTo>
                    <a:pt x="1330516" y="490017"/>
                  </a:lnTo>
                  <a:lnTo>
                    <a:pt x="1322332" y="490017"/>
                  </a:lnTo>
                  <a:lnTo>
                    <a:pt x="1315450" y="487600"/>
                  </a:lnTo>
                  <a:lnTo>
                    <a:pt x="1309866" y="482763"/>
                  </a:lnTo>
                  <a:lnTo>
                    <a:pt x="1304285" y="477926"/>
                  </a:lnTo>
                  <a:lnTo>
                    <a:pt x="1301496" y="470050"/>
                  </a:lnTo>
                  <a:lnTo>
                    <a:pt x="1301496" y="459135"/>
                  </a:lnTo>
                  <a:lnTo>
                    <a:pt x="1301496" y="39441"/>
                  </a:lnTo>
                  <a:lnTo>
                    <a:pt x="1301496" y="28526"/>
                  </a:lnTo>
                  <a:lnTo>
                    <a:pt x="1304285" y="20650"/>
                  </a:lnTo>
                  <a:lnTo>
                    <a:pt x="1309866" y="15813"/>
                  </a:lnTo>
                  <a:lnTo>
                    <a:pt x="1315450" y="10975"/>
                  </a:lnTo>
                  <a:lnTo>
                    <a:pt x="1322332" y="8558"/>
                  </a:lnTo>
                  <a:lnTo>
                    <a:pt x="1330516" y="8558"/>
                  </a:lnTo>
                  <a:close/>
                </a:path>
                <a:path w="2888615" h="499110">
                  <a:moveTo>
                    <a:pt x="455741" y="8558"/>
                  </a:moveTo>
                  <a:lnTo>
                    <a:pt x="696098" y="8558"/>
                  </a:lnTo>
                  <a:lnTo>
                    <a:pt x="698331" y="8558"/>
                  </a:lnTo>
                  <a:lnTo>
                    <a:pt x="700315" y="9180"/>
                  </a:lnTo>
                  <a:lnTo>
                    <a:pt x="702051" y="10418"/>
                  </a:lnTo>
                  <a:lnTo>
                    <a:pt x="703788" y="11658"/>
                  </a:lnTo>
                  <a:lnTo>
                    <a:pt x="705276" y="13828"/>
                  </a:lnTo>
                  <a:lnTo>
                    <a:pt x="706516" y="16931"/>
                  </a:lnTo>
                  <a:lnTo>
                    <a:pt x="707757" y="20031"/>
                  </a:lnTo>
                  <a:lnTo>
                    <a:pt x="708687" y="23999"/>
                  </a:lnTo>
                  <a:lnTo>
                    <a:pt x="709307" y="28837"/>
                  </a:lnTo>
                  <a:lnTo>
                    <a:pt x="709927" y="33674"/>
                  </a:lnTo>
                  <a:lnTo>
                    <a:pt x="710237" y="39812"/>
                  </a:lnTo>
                  <a:lnTo>
                    <a:pt x="710237" y="47253"/>
                  </a:lnTo>
                  <a:lnTo>
                    <a:pt x="710237" y="54199"/>
                  </a:lnTo>
                  <a:lnTo>
                    <a:pt x="709927" y="60091"/>
                  </a:lnTo>
                  <a:lnTo>
                    <a:pt x="709307" y="64928"/>
                  </a:lnTo>
                  <a:lnTo>
                    <a:pt x="708687" y="69765"/>
                  </a:lnTo>
                  <a:lnTo>
                    <a:pt x="702051" y="83158"/>
                  </a:lnTo>
                  <a:lnTo>
                    <a:pt x="700315" y="84524"/>
                  </a:lnTo>
                  <a:lnTo>
                    <a:pt x="698331" y="85203"/>
                  </a:lnTo>
                  <a:lnTo>
                    <a:pt x="696098" y="85203"/>
                  </a:lnTo>
                  <a:lnTo>
                    <a:pt x="524202" y="85203"/>
                  </a:lnTo>
                  <a:lnTo>
                    <a:pt x="524202" y="202780"/>
                  </a:lnTo>
                  <a:lnTo>
                    <a:pt x="669681" y="202780"/>
                  </a:lnTo>
                  <a:lnTo>
                    <a:pt x="671914" y="202780"/>
                  </a:lnTo>
                  <a:lnTo>
                    <a:pt x="684192" y="233412"/>
                  </a:lnTo>
                  <a:lnTo>
                    <a:pt x="684192" y="240359"/>
                  </a:lnTo>
                  <a:lnTo>
                    <a:pt x="684192" y="247552"/>
                  </a:lnTo>
                  <a:lnTo>
                    <a:pt x="675821" y="275703"/>
                  </a:lnTo>
                  <a:lnTo>
                    <a:pt x="673960" y="276944"/>
                  </a:lnTo>
                  <a:lnTo>
                    <a:pt x="671914" y="277566"/>
                  </a:lnTo>
                  <a:lnTo>
                    <a:pt x="669681" y="277566"/>
                  </a:lnTo>
                  <a:lnTo>
                    <a:pt x="524202" y="277566"/>
                  </a:lnTo>
                  <a:lnTo>
                    <a:pt x="524202" y="413372"/>
                  </a:lnTo>
                  <a:lnTo>
                    <a:pt x="697587" y="413372"/>
                  </a:lnTo>
                  <a:lnTo>
                    <a:pt x="699819" y="413372"/>
                  </a:lnTo>
                  <a:lnTo>
                    <a:pt x="712097" y="444502"/>
                  </a:lnTo>
                  <a:lnTo>
                    <a:pt x="712097" y="451695"/>
                  </a:lnTo>
                  <a:lnTo>
                    <a:pt x="712097" y="458888"/>
                  </a:lnTo>
                  <a:lnTo>
                    <a:pt x="708377" y="481459"/>
                  </a:lnTo>
                  <a:lnTo>
                    <a:pt x="707136" y="484436"/>
                  </a:lnTo>
                  <a:lnTo>
                    <a:pt x="705586" y="486607"/>
                  </a:lnTo>
                  <a:lnTo>
                    <a:pt x="703726" y="487972"/>
                  </a:lnTo>
                  <a:lnTo>
                    <a:pt x="701865" y="489335"/>
                  </a:lnTo>
                  <a:lnTo>
                    <a:pt x="699819" y="490017"/>
                  </a:lnTo>
                  <a:lnTo>
                    <a:pt x="697587" y="490017"/>
                  </a:lnTo>
                  <a:lnTo>
                    <a:pt x="455741" y="490017"/>
                  </a:lnTo>
                  <a:lnTo>
                    <a:pt x="447556" y="490017"/>
                  </a:lnTo>
                  <a:lnTo>
                    <a:pt x="440672" y="487600"/>
                  </a:lnTo>
                  <a:lnTo>
                    <a:pt x="435091" y="482763"/>
                  </a:lnTo>
                  <a:lnTo>
                    <a:pt x="429510" y="477926"/>
                  </a:lnTo>
                  <a:lnTo>
                    <a:pt x="426719" y="470050"/>
                  </a:lnTo>
                  <a:lnTo>
                    <a:pt x="426719" y="459135"/>
                  </a:lnTo>
                  <a:lnTo>
                    <a:pt x="426719" y="39441"/>
                  </a:lnTo>
                  <a:lnTo>
                    <a:pt x="426719" y="28526"/>
                  </a:lnTo>
                  <a:lnTo>
                    <a:pt x="429510" y="20650"/>
                  </a:lnTo>
                  <a:lnTo>
                    <a:pt x="435091" y="15813"/>
                  </a:lnTo>
                  <a:lnTo>
                    <a:pt x="440672" y="10975"/>
                  </a:lnTo>
                  <a:lnTo>
                    <a:pt x="447556" y="8558"/>
                  </a:lnTo>
                  <a:lnTo>
                    <a:pt x="455741" y="8558"/>
                  </a:lnTo>
                  <a:close/>
                </a:path>
                <a:path w="2888615" h="499110">
                  <a:moveTo>
                    <a:pt x="29021" y="8558"/>
                  </a:moveTo>
                  <a:lnTo>
                    <a:pt x="149944" y="8558"/>
                  </a:lnTo>
                  <a:lnTo>
                    <a:pt x="171233" y="9023"/>
                  </a:lnTo>
                  <a:lnTo>
                    <a:pt x="224916" y="15998"/>
                  </a:lnTo>
                  <a:lnTo>
                    <a:pt x="265518" y="31453"/>
                  </a:lnTo>
                  <a:lnTo>
                    <a:pt x="295191" y="55579"/>
                  </a:lnTo>
                  <a:lnTo>
                    <a:pt x="317190" y="101762"/>
                  </a:lnTo>
                  <a:lnTo>
                    <a:pt x="319980" y="130969"/>
                  </a:lnTo>
                  <a:lnTo>
                    <a:pt x="319701" y="139585"/>
                  </a:lnTo>
                  <a:lnTo>
                    <a:pt x="310027" y="178642"/>
                  </a:lnTo>
                  <a:lnTo>
                    <a:pt x="281471" y="214314"/>
                  </a:lnTo>
                  <a:lnTo>
                    <a:pt x="253007" y="229941"/>
                  </a:lnTo>
                  <a:lnTo>
                    <a:pt x="263042" y="232150"/>
                  </a:lnTo>
                  <a:lnTo>
                    <a:pt x="299144" y="247950"/>
                  </a:lnTo>
                  <a:lnTo>
                    <a:pt x="326991" y="274623"/>
                  </a:lnTo>
                  <a:lnTo>
                    <a:pt x="344444" y="311539"/>
                  </a:lnTo>
                  <a:lnTo>
                    <a:pt x="348629" y="345655"/>
                  </a:lnTo>
                  <a:lnTo>
                    <a:pt x="348188" y="358188"/>
                  </a:lnTo>
                  <a:lnTo>
                    <a:pt x="337688" y="402279"/>
                  </a:lnTo>
                  <a:lnTo>
                    <a:pt x="315492" y="436718"/>
                  </a:lnTo>
                  <a:lnTo>
                    <a:pt x="283389" y="462042"/>
                  </a:lnTo>
                  <a:lnTo>
                    <a:pt x="243531" y="478983"/>
                  </a:lnTo>
                  <a:lnTo>
                    <a:pt x="197511" y="488028"/>
                  </a:lnTo>
                  <a:lnTo>
                    <a:pt x="157013" y="490017"/>
                  </a:lnTo>
                  <a:lnTo>
                    <a:pt x="29021" y="490017"/>
                  </a:lnTo>
                  <a:lnTo>
                    <a:pt x="20836" y="490017"/>
                  </a:lnTo>
                  <a:lnTo>
                    <a:pt x="13952" y="487600"/>
                  </a:lnTo>
                  <a:lnTo>
                    <a:pt x="8371" y="482763"/>
                  </a:lnTo>
                  <a:lnTo>
                    <a:pt x="2790" y="477926"/>
                  </a:lnTo>
                  <a:lnTo>
                    <a:pt x="0" y="470050"/>
                  </a:lnTo>
                  <a:lnTo>
                    <a:pt x="0" y="459135"/>
                  </a:lnTo>
                  <a:lnTo>
                    <a:pt x="0" y="39441"/>
                  </a:lnTo>
                  <a:lnTo>
                    <a:pt x="0" y="28526"/>
                  </a:lnTo>
                  <a:lnTo>
                    <a:pt x="2790" y="20650"/>
                  </a:lnTo>
                  <a:lnTo>
                    <a:pt x="8371" y="15813"/>
                  </a:lnTo>
                  <a:lnTo>
                    <a:pt x="13952" y="10975"/>
                  </a:lnTo>
                  <a:lnTo>
                    <a:pt x="20836" y="8558"/>
                  </a:lnTo>
                  <a:lnTo>
                    <a:pt x="29021" y="8558"/>
                  </a:lnTo>
                  <a:close/>
                </a:path>
                <a:path w="2888615" h="499110">
                  <a:moveTo>
                    <a:pt x="1152787" y="7071"/>
                  </a:moveTo>
                  <a:lnTo>
                    <a:pt x="1161221" y="7071"/>
                  </a:lnTo>
                  <a:lnTo>
                    <a:pt x="1168289" y="7382"/>
                  </a:lnTo>
                  <a:lnTo>
                    <a:pt x="1173995" y="8000"/>
                  </a:lnTo>
                  <a:lnTo>
                    <a:pt x="1179701" y="8619"/>
                  </a:lnTo>
                  <a:lnTo>
                    <a:pt x="1184102" y="9674"/>
                  </a:lnTo>
                  <a:lnTo>
                    <a:pt x="1187202" y="11164"/>
                  </a:lnTo>
                  <a:lnTo>
                    <a:pt x="1190305" y="12652"/>
                  </a:lnTo>
                  <a:lnTo>
                    <a:pt x="1192475" y="14386"/>
                  </a:lnTo>
                  <a:lnTo>
                    <a:pt x="1193715" y="16370"/>
                  </a:lnTo>
                  <a:lnTo>
                    <a:pt x="1194956" y="18358"/>
                  </a:lnTo>
                  <a:lnTo>
                    <a:pt x="1195575" y="20589"/>
                  </a:lnTo>
                  <a:lnTo>
                    <a:pt x="1195575" y="23070"/>
                  </a:lnTo>
                  <a:lnTo>
                    <a:pt x="1195575" y="455788"/>
                  </a:lnTo>
                  <a:lnTo>
                    <a:pt x="1195575" y="461491"/>
                  </a:lnTo>
                  <a:lnTo>
                    <a:pt x="1194581" y="466578"/>
                  </a:lnTo>
                  <a:lnTo>
                    <a:pt x="1192597" y="471040"/>
                  </a:lnTo>
                  <a:lnTo>
                    <a:pt x="1190613" y="475506"/>
                  </a:lnTo>
                  <a:lnTo>
                    <a:pt x="1163452" y="490761"/>
                  </a:lnTo>
                  <a:lnTo>
                    <a:pt x="1158740" y="490761"/>
                  </a:lnTo>
                  <a:lnTo>
                    <a:pt x="1117067" y="490761"/>
                  </a:lnTo>
                  <a:lnTo>
                    <a:pt x="1108386" y="490761"/>
                  </a:lnTo>
                  <a:lnTo>
                    <a:pt x="1100883" y="489892"/>
                  </a:lnTo>
                  <a:lnTo>
                    <a:pt x="1066590" y="467880"/>
                  </a:lnTo>
                  <a:lnTo>
                    <a:pt x="1044886" y="429743"/>
                  </a:lnTo>
                  <a:lnTo>
                    <a:pt x="925079" y="204639"/>
                  </a:lnTo>
                  <a:lnTo>
                    <a:pt x="903871" y="161294"/>
                  </a:lnTo>
                  <a:lnTo>
                    <a:pt x="884524" y="116086"/>
                  </a:lnTo>
                  <a:lnTo>
                    <a:pt x="883780" y="116086"/>
                  </a:lnTo>
                  <a:lnTo>
                    <a:pt x="885593" y="156165"/>
                  </a:lnTo>
                  <a:lnTo>
                    <a:pt x="886570" y="196500"/>
                  </a:lnTo>
                  <a:lnTo>
                    <a:pt x="886756" y="224360"/>
                  </a:lnTo>
                  <a:lnTo>
                    <a:pt x="886756" y="476249"/>
                  </a:lnTo>
                  <a:lnTo>
                    <a:pt x="886756" y="478731"/>
                  </a:lnTo>
                  <a:lnTo>
                    <a:pt x="886074" y="480965"/>
                  </a:lnTo>
                  <a:lnTo>
                    <a:pt x="884710" y="482949"/>
                  </a:lnTo>
                  <a:lnTo>
                    <a:pt x="883346" y="484933"/>
                  </a:lnTo>
                  <a:lnTo>
                    <a:pt x="851037" y="492248"/>
                  </a:lnTo>
                  <a:lnTo>
                    <a:pt x="842108" y="492248"/>
                  </a:lnTo>
                  <a:lnTo>
                    <a:pt x="833426" y="492248"/>
                  </a:lnTo>
                  <a:lnTo>
                    <a:pt x="826233" y="491877"/>
                  </a:lnTo>
                  <a:lnTo>
                    <a:pt x="820528" y="491133"/>
                  </a:lnTo>
                  <a:lnTo>
                    <a:pt x="814823" y="490389"/>
                  </a:lnTo>
                  <a:lnTo>
                    <a:pt x="800436" y="482949"/>
                  </a:lnTo>
                  <a:lnTo>
                    <a:pt x="799196" y="480965"/>
                  </a:lnTo>
                  <a:lnTo>
                    <a:pt x="798575" y="478731"/>
                  </a:lnTo>
                  <a:lnTo>
                    <a:pt x="798575" y="476249"/>
                  </a:lnTo>
                  <a:lnTo>
                    <a:pt x="798575" y="43534"/>
                  </a:lnTo>
                  <a:lnTo>
                    <a:pt x="820202" y="10744"/>
                  </a:lnTo>
                  <a:lnTo>
                    <a:pt x="833922" y="8558"/>
                  </a:lnTo>
                  <a:lnTo>
                    <a:pt x="886384" y="8558"/>
                  </a:lnTo>
                  <a:lnTo>
                    <a:pt x="895810" y="8558"/>
                  </a:lnTo>
                  <a:lnTo>
                    <a:pt x="932583" y="22698"/>
                  </a:lnTo>
                  <a:lnTo>
                    <a:pt x="955589" y="58789"/>
                  </a:lnTo>
                  <a:lnTo>
                    <a:pt x="1049351" y="234778"/>
                  </a:lnTo>
                  <a:lnTo>
                    <a:pt x="1053432" y="242742"/>
                  </a:lnTo>
                  <a:lnTo>
                    <a:pt x="1057490" y="250636"/>
                  </a:lnTo>
                  <a:lnTo>
                    <a:pt x="1061525" y="258461"/>
                  </a:lnTo>
                  <a:lnTo>
                    <a:pt x="1065536" y="266218"/>
                  </a:lnTo>
                  <a:lnTo>
                    <a:pt x="1069501" y="273938"/>
                  </a:lnTo>
                  <a:lnTo>
                    <a:pt x="1088325" y="312400"/>
                  </a:lnTo>
                  <a:lnTo>
                    <a:pt x="1105882" y="349748"/>
                  </a:lnTo>
                  <a:lnTo>
                    <a:pt x="1109254" y="357189"/>
                  </a:lnTo>
                  <a:lnTo>
                    <a:pt x="1109626" y="357189"/>
                  </a:lnTo>
                  <a:lnTo>
                    <a:pt x="1108266" y="316866"/>
                  </a:lnTo>
                  <a:lnTo>
                    <a:pt x="1107533" y="275240"/>
                  </a:lnTo>
                  <a:lnTo>
                    <a:pt x="1107394" y="248914"/>
                  </a:lnTo>
                  <a:lnTo>
                    <a:pt x="1107394" y="23070"/>
                  </a:lnTo>
                  <a:lnTo>
                    <a:pt x="1107394" y="20589"/>
                  </a:lnTo>
                  <a:lnTo>
                    <a:pt x="1117067" y="11164"/>
                  </a:lnTo>
                  <a:lnTo>
                    <a:pt x="1120539" y="9674"/>
                  </a:lnTo>
                  <a:lnTo>
                    <a:pt x="1125129" y="8619"/>
                  </a:lnTo>
                  <a:lnTo>
                    <a:pt x="1130835" y="8000"/>
                  </a:lnTo>
                  <a:lnTo>
                    <a:pt x="1136538" y="7382"/>
                  </a:lnTo>
                  <a:lnTo>
                    <a:pt x="1143856" y="7071"/>
                  </a:lnTo>
                  <a:lnTo>
                    <a:pt x="1152787" y="7071"/>
                  </a:lnTo>
                  <a:close/>
                </a:path>
                <a:path w="2888615" h="499110">
                  <a:moveTo>
                    <a:pt x="2069936" y="6327"/>
                  </a:moveTo>
                  <a:lnTo>
                    <a:pt x="2079611" y="6327"/>
                  </a:lnTo>
                  <a:lnTo>
                    <a:pt x="2087548" y="6699"/>
                  </a:lnTo>
                  <a:lnTo>
                    <a:pt x="2119049" y="19473"/>
                  </a:lnTo>
                  <a:lnTo>
                    <a:pt x="2119049" y="21954"/>
                  </a:lnTo>
                  <a:lnTo>
                    <a:pt x="2119049" y="476621"/>
                  </a:lnTo>
                  <a:lnTo>
                    <a:pt x="2119049" y="479102"/>
                  </a:lnTo>
                  <a:lnTo>
                    <a:pt x="2118244" y="481337"/>
                  </a:lnTo>
                  <a:lnTo>
                    <a:pt x="2079611" y="492248"/>
                  </a:lnTo>
                  <a:lnTo>
                    <a:pt x="2069936" y="492248"/>
                  </a:lnTo>
                  <a:lnTo>
                    <a:pt x="2060512" y="492248"/>
                  </a:lnTo>
                  <a:lnTo>
                    <a:pt x="2052636" y="491877"/>
                  </a:lnTo>
                  <a:lnTo>
                    <a:pt x="2046311" y="491133"/>
                  </a:lnTo>
                  <a:lnTo>
                    <a:pt x="2039987" y="490389"/>
                  </a:lnTo>
                  <a:lnTo>
                    <a:pt x="2020824" y="479102"/>
                  </a:lnTo>
                  <a:lnTo>
                    <a:pt x="2020824" y="476621"/>
                  </a:lnTo>
                  <a:lnTo>
                    <a:pt x="2020824" y="21954"/>
                  </a:lnTo>
                  <a:lnTo>
                    <a:pt x="2020824" y="19473"/>
                  </a:lnTo>
                  <a:lnTo>
                    <a:pt x="2021628" y="17239"/>
                  </a:lnTo>
                  <a:lnTo>
                    <a:pt x="2023241" y="15255"/>
                  </a:lnTo>
                  <a:lnTo>
                    <a:pt x="2024853" y="13270"/>
                  </a:lnTo>
                  <a:lnTo>
                    <a:pt x="2046497" y="7443"/>
                  </a:lnTo>
                  <a:lnTo>
                    <a:pt x="2052697" y="6699"/>
                  </a:lnTo>
                  <a:lnTo>
                    <a:pt x="2060512" y="6327"/>
                  </a:lnTo>
                  <a:lnTo>
                    <a:pt x="2069936" y="6327"/>
                  </a:lnTo>
                  <a:close/>
                </a:path>
                <a:path w="2888615" h="499110">
                  <a:moveTo>
                    <a:pt x="2743633" y="0"/>
                  </a:moveTo>
                  <a:lnTo>
                    <a:pt x="2786282" y="4025"/>
                  </a:lnTo>
                  <a:lnTo>
                    <a:pt x="2823908" y="14418"/>
                  </a:lnTo>
                  <a:lnTo>
                    <a:pt x="2851535" y="29023"/>
                  </a:lnTo>
                  <a:lnTo>
                    <a:pt x="2854016" y="31504"/>
                  </a:lnTo>
                  <a:lnTo>
                    <a:pt x="2855689" y="33610"/>
                  </a:lnTo>
                  <a:lnTo>
                    <a:pt x="2856558" y="35347"/>
                  </a:lnTo>
                  <a:lnTo>
                    <a:pt x="2857427" y="37085"/>
                  </a:lnTo>
                  <a:lnTo>
                    <a:pt x="2858170" y="39380"/>
                  </a:lnTo>
                  <a:lnTo>
                    <a:pt x="2858789" y="42230"/>
                  </a:lnTo>
                  <a:lnTo>
                    <a:pt x="2859411" y="45082"/>
                  </a:lnTo>
                  <a:lnTo>
                    <a:pt x="2859844" y="48679"/>
                  </a:lnTo>
                  <a:lnTo>
                    <a:pt x="2860091" y="53019"/>
                  </a:lnTo>
                  <a:lnTo>
                    <a:pt x="2860340" y="57363"/>
                  </a:lnTo>
                  <a:lnTo>
                    <a:pt x="2860465" y="62758"/>
                  </a:lnTo>
                  <a:lnTo>
                    <a:pt x="2860465" y="69204"/>
                  </a:lnTo>
                  <a:lnTo>
                    <a:pt x="2860465" y="76401"/>
                  </a:lnTo>
                  <a:lnTo>
                    <a:pt x="2860280" y="82475"/>
                  </a:lnTo>
                  <a:lnTo>
                    <a:pt x="2859905" y="87437"/>
                  </a:lnTo>
                  <a:lnTo>
                    <a:pt x="2859533" y="92400"/>
                  </a:lnTo>
                  <a:lnTo>
                    <a:pt x="2850541" y="109017"/>
                  </a:lnTo>
                  <a:lnTo>
                    <a:pt x="2847813" y="109017"/>
                  </a:lnTo>
                  <a:lnTo>
                    <a:pt x="2845085" y="109017"/>
                  </a:lnTo>
                  <a:lnTo>
                    <a:pt x="2840745" y="107280"/>
                  </a:lnTo>
                  <a:lnTo>
                    <a:pt x="2834792" y="103808"/>
                  </a:lnTo>
                  <a:lnTo>
                    <a:pt x="2828839" y="100337"/>
                  </a:lnTo>
                  <a:lnTo>
                    <a:pt x="2821521" y="96554"/>
                  </a:lnTo>
                  <a:lnTo>
                    <a:pt x="2782702" y="81299"/>
                  </a:lnTo>
                  <a:lnTo>
                    <a:pt x="2745123" y="76276"/>
                  </a:lnTo>
                  <a:lnTo>
                    <a:pt x="2737379" y="76520"/>
                  </a:lnTo>
                  <a:lnTo>
                    <a:pt x="2697312" y="90973"/>
                  </a:lnTo>
                  <a:lnTo>
                    <a:pt x="2691978" y="95560"/>
                  </a:lnTo>
                  <a:lnTo>
                    <a:pt x="2688010" y="101080"/>
                  </a:lnTo>
                  <a:lnTo>
                    <a:pt x="2685404" y="107530"/>
                  </a:lnTo>
                  <a:lnTo>
                    <a:pt x="2682801" y="113979"/>
                  </a:lnTo>
                  <a:lnTo>
                    <a:pt x="2681499" y="120801"/>
                  </a:lnTo>
                  <a:lnTo>
                    <a:pt x="2681499" y="127994"/>
                  </a:lnTo>
                  <a:lnTo>
                    <a:pt x="2700474" y="166781"/>
                  </a:lnTo>
                  <a:lnTo>
                    <a:pt x="2737925" y="189594"/>
                  </a:lnTo>
                  <a:lnTo>
                    <a:pt x="2756331" y="197722"/>
                  </a:lnTo>
                  <a:lnTo>
                    <a:pt x="2765772" y="201896"/>
                  </a:lnTo>
                  <a:lnTo>
                    <a:pt x="2804095" y="220126"/>
                  </a:lnTo>
                  <a:lnTo>
                    <a:pt x="2840466" y="243335"/>
                  </a:lnTo>
                  <a:lnTo>
                    <a:pt x="2869115" y="275240"/>
                  </a:lnTo>
                  <a:lnTo>
                    <a:pt x="2886137" y="318540"/>
                  </a:lnTo>
                  <a:lnTo>
                    <a:pt x="2888370" y="345655"/>
                  </a:lnTo>
                  <a:lnTo>
                    <a:pt x="2887486" y="364048"/>
                  </a:lnTo>
                  <a:lnTo>
                    <a:pt x="2874230" y="412254"/>
                  </a:lnTo>
                  <a:lnTo>
                    <a:pt x="2847373" y="449891"/>
                  </a:lnTo>
                  <a:lnTo>
                    <a:pt x="2809676" y="476855"/>
                  </a:lnTo>
                  <a:lnTo>
                    <a:pt x="2762888" y="493134"/>
                  </a:lnTo>
                  <a:lnTo>
                    <a:pt x="2710147" y="498576"/>
                  </a:lnTo>
                  <a:lnTo>
                    <a:pt x="2697905" y="498320"/>
                  </a:lnTo>
                  <a:lnTo>
                    <a:pt x="2653441" y="492332"/>
                  </a:lnTo>
                  <a:lnTo>
                    <a:pt x="2611037" y="478716"/>
                  </a:lnTo>
                  <a:lnTo>
                    <a:pt x="2577379" y="453493"/>
                  </a:lnTo>
                  <a:lnTo>
                    <a:pt x="2573969" y="421184"/>
                  </a:lnTo>
                  <a:lnTo>
                    <a:pt x="2573969" y="413494"/>
                  </a:lnTo>
                  <a:lnTo>
                    <a:pt x="2574219" y="407045"/>
                  </a:lnTo>
                  <a:lnTo>
                    <a:pt x="2574715" y="401836"/>
                  </a:lnTo>
                  <a:lnTo>
                    <a:pt x="2575209" y="396627"/>
                  </a:lnTo>
                  <a:lnTo>
                    <a:pt x="2576017" y="392411"/>
                  </a:lnTo>
                  <a:lnTo>
                    <a:pt x="2577133" y="389186"/>
                  </a:lnTo>
                  <a:lnTo>
                    <a:pt x="2578248" y="385962"/>
                  </a:lnTo>
                  <a:lnTo>
                    <a:pt x="2579739" y="383666"/>
                  </a:lnTo>
                  <a:lnTo>
                    <a:pt x="2581598" y="382304"/>
                  </a:lnTo>
                  <a:lnTo>
                    <a:pt x="2583457" y="380939"/>
                  </a:lnTo>
                  <a:lnTo>
                    <a:pt x="2585627" y="380256"/>
                  </a:lnTo>
                  <a:lnTo>
                    <a:pt x="2588108" y="380256"/>
                  </a:lnTo>
                  <a:lnTo>
                    <a:pt x="2591580" y="380256"/>
                  </a:lnTo>
                  <a:lnTo>
                    <a:pt x="2596481" y="382304"/>
                  </a:lnTo>
                  <a:lnTo>
                    <a:pt x="2602806" y="386394"/>
                  </a:lnTo>
                  <a:lnTo>
                    <a:pt x="2607886" y="389546"/>
                  </a:lnTo>
                  <a:lnTo>
                    <a:pt x="2643501" y="407093"/>
                  </a:lnTo>
                  <a:lnTo>
                    <a:pt x="2684986" y="418161"/>
                  </a:lnTo>
                  <a:lnTo>
                    <a:pt x="2710519" y="419697"/>
                  </a:lnTo>
                  <a:lnTo>
                    <a:pt x="2719216" y="419429"/>
                  </a:lnTo>
                  <a:lnTo>
                    <a:pt x="2761319" y="407012"/>
                  </a:lnTo>
                  <a:lnTo>
                    <a:pt x="2785493" y="371792"/>
                  </a:lnTo>
                  <a:lnTo>
                    <a:pt x="2786795" y="358304"/>
                  </a:lnTo>
                  <a:lnTo>
                    <a:pt x="2786237" y="350409"/>
                  </a:lnTo>
                  <a:lnTo>
                    <a:pt x="2761436" y="314098"/>
                  </a:lnTo>
                  <a:lnTo>
                    <a:pt x="2722053" y="292263"/>
                  </a:lnTo>
                  <a:lnTo>
                    <a:pt x="2712868" y="288205"/>
                  </a:lnTo>
                  <a:lnTo>
                    <a:pt x="2703543" y="284030"/>
                  </a:lnTo>
                  <a:lnTo>
                    <a:pt x="2665407" y="265798"/>
                  </a:lnTo>
                  <a:lnTo>
                    <a:pt x="2629641" y="242591"/>
                  </a:lnTo>
                  <a:lnTo>
                    <a:pt x="2601364" y="210638"/>
                  </a:lnTo>
                  <a:lnTo>
                    <a:pt x="2584389" y="166780"/>
                  </a:lnTo>
                  <a:lnTo>
                    <a:pt x="2582156" y="138784"/>
                  </a:lnTo>
                  <a:lnTo>
                    <a:pt x="2582958" y="122005"/>
                  </a:lnTo>
                  <a:lnTo>
                    <a:pt x="2594991" y="77949"/>
                  </a:lnTo>
                  <a:lnTo>
                    <a:pt x="2619269" y="43626"/>
                  </a:lnTo>
                  <a:lnTo>
                    <a:pt x="2653315" y="19302"/>
                  </a:lnTo>
                  <a:lnTo>
                    <a:pt x="2695951" y="4814"/>
                  </a:lnTo>
                  <a:lnTo>
                    <a:pt x="2727298" y="534"/>
                  </a:lnTo>
                  <a:lnTo>
                    <a:pt x="2743633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58185" y="3554365"/>
              <a:ext cx="285750" cy="389255"/>
            </a:xfrm>
            <a:custGeom>
              <a:avLst/>
              <a:gdLst/>
              <a:ahLst/>
              <a:cxnLst/>
              <a:rect l="l" t="t" r="r" b="b"/>
              <a:pathLst>
                <a:path w="285750" h="389254">
                  <a:moveTo>
                    <a:pt x="164008" y="67568"/>
                  </a:moveTo>
                  <a:lnTo>
                    <a:pt x="62507" y="244672"/>
                  </a:lnTo>
                  <a:lnTo>
                    <a:pt x="164603" y="244672"/>
                  </a:lnTo>
                  <a:lnTo>
                    <a:pt x="164603" y="67568"/>
                  </a:lnTo>
                  <a:lnTo>
                    <a:pt x="164008" y="67568"/>
                  </a:lnTo>
                  <a:close/>
                </a:path>
                <a:path w="285750" h="389254">
                  <a:moveTo>
                    <a:pt x="184546" y="0"/>
                  </a:moveTo>
                  <a:lnTo>
                    <a:pt x="223291" y="2033"/>
                  </a:lnTo>
                  <a:lnTo>
                    <a:pt x="236934" y="7144"/>
                  </a:lnTo>
                  <a:lnTo>
                    <a:pt x="238918" y="8729"/>
                  </a:lnTo>
                  <a:lnTo>
                    <a:pt x="239911" y="10616"/>
                  </a:lnTo>
                  <a:lnTo>
                    <a:pt x="239911" y="12798"/>
                  </a:lnTo>
                  <a:lnTo>
                    <a:pt x="239911" y="244672"/>
                  </a:lnTo>
                  <a:lnTo>
                    <a:pt x="274141" y="244672"/>
                  </a:lnTo>
                  <a:lnTo>
                    <a:pt x="277316" y="244672"/>
                  </a:lnTo>
                  <a:lnTo>
                    <a:pt x="280045" y="247104"/>
                  </a:lnTo>
                  <a:lnTo>
                    <a:pt x="282327" y="251965"/>
                  </a:lnTo>
                  <a:lnTo>
                    <a:pt x="284609" y="256827"/>
                  </a:lnTo>
                  <a:lnTo>
                    <a:pt x="285749" y="264913"/>
                  </a:lnTo>
                  <a:lnTo>
                    <a:pt x="285749" y="276224"/>
                  </a:lnTo>
                  <a:lnTo>
                    <a:pt x="285749" y="286344"/>
                  </a:lnTo>
                  <a:lnTo>
                    <a:pt x="284708" y="294034"/>
                  </a:lnTo>
                  <a:lnTo>
                    <a:pt x="282624" y="299292"/>
                  </a:lnTo>
                  <a:lnTo>
                    <a:pt x="280540" y="304550"/>
                  </a:lnTo>
                  <a:lnTo>
                    <a:pt x="277713" y="307180"/>
                  </a:lnTo>
                  <a:lnTo>
                    <a:pt x="274141" y="307180"/>
                  </a:lnTo>
                  <a:lnTo>
                    <a:pt x="239911" y="307180"/>
                  </a:lnTo>
                  <a:lnTo>
                    <a:pt x="239911" y="376833"/>
                  </a:lnTo>
                  <a:lnTo>
                    <a:pt x="239911" y="378817"/>
                  </a:lnTo>
                  <a:lnTo>
                    <a:pt x="239315" y="380551"/>
                  </a:lnTo>
                  <a:lnTo>
                    <a:pt x="238124" y="382042"/>
                  </a:lnTo>
                  <a:lnTo>
                    <a:pt x="236934" y="383529"/>
                  </a:lnTo>
                  <a:lnTo>
                    <a:pt x="234850" y="384770"/>
                  </a:lnTo>
                  <a:lnTo>
                    <a:pt x="231874" y="385760"/>
                  </a:lnTo>
                  <a:lnTo>
                    <a:pt x="228897" y="386754"/>
                  </a:lnTo>
                  <a:lnTo>
                    <a:pt x="225028" y="387498"/>
                  </a:lnTo>
                  <a:lnTo>
                    <a:pt x="220265" y="387995"/>
                  </a:lnTo>
                  <a:lnTo>
                    <a:pt x="215503" y="388491"/>
                  </a:lnTo>
                  <a:lnTo>
                    <a:pt x="209351" y="388738"/>
                  </a:lnTo>
                  <a:lnTo>
                    <a:pt x="201811" y="388738"/>
                  </a:lnTo>
                  <a:lnTo>
                    <a:pt x="194667" y="388738"/>
                  </a:lnTo>
                  <a:lnTo>
                    <a:pt x="188664" y="388491"/>
                  </a:lnTo>
                  <a:lnTo>
                    <a:pt x="183802" y="387995"/>
                  </a:lnTo>
                  <a:lnTo>
                    <a:pt x="178941" y="387498"/>
                  </a:lnTo>
                  <a:lnTo>
                    <a:pt x="175071" y="386754"/>
                  </a:lnTo>
                  <a:lnTo>
                    <a:pt x="172194" y="385760"/>
                  </a:lnTo>
                  <a:lnTo>
                    <a:pt x="169317" y="384770"/>
                  </a:lnTo>
                  <a:lnTo>
                    <a:pt x="167332" y="383529"/>
                  </a:lnTo>
                  <a:lnTo>
                    <a:pt x="166240" y="382042"/>
                  </a:lnTo>
                  <a:lnTo>
                    <a:pt x="165149" y="380551"/>
                  </a:lnTo>
                  <a:lnTo>
                    <a:pt x="164603" y="378817"/>
                  </a:lnTo>
                  <a:lnTo>
                    <a:pt x="164603" y="376833"/>
                  </a:lnTo>
                  <a:lnTo>
                    <a:pt x="164603" y="307180"/>
                  </a:lnTo>
                  <a:lnTo>
                    <a:pt x="17264" y="307180"/>
                  </a:lnTo>
                  <a:lnTo>
                    <a:pt x="14485" y="307180"/>
                  </a:lnTo>
                  <a:lnTo>
                    <a:pt x="12005" y="306833"/>
                  </a:lnTo>
                  <a:lnTo>
                    <a:pt x="9822" y="306138"/>
                  </a:lnTo>
                  <a:lnTo>
                    <a:pt x="7639" y="305443"/>
                  </a:lnTo>
                  <a:lnTo>
                    <a:pt x="5804" y="303858"/>
                  </a:lnTo>
                  <a:lnTo>
                    <a:pt x="4315" y="301377"/>
                  </a:lnTo>
                  <a:lnTo>
                    <a:pt x="2827" y="298896"/>
                  </a:lnTo>
                  <a:lnTo>
                    <a:pt x="1736" y="295323"/>
                  </a:lnTo>
                  <a:lnTo>
                    <a:pt x="1041" y="290660"/>
                  </a:lnTo>
                  <a:lnTo>
                    <a:pt x="347" y="285996"/>
                  </a:lnTo>
                  <a:lnTo>
                    <a:pt x="0" y="279797"/>
                  </a:lnTo>
                  <a:lnTo>
                    <a:pt x="0" y="272058"/>
                  </a:lnTo>
                  <a:lnTo>
                    <a:pt x="0" y="265706"/>
                  </a:lnTo>
                  <a:lnTo>
                    <a:pt x="4911" y="232172"/>
                  </a:lnTo>
                  <a:lnTo>
                    <a:pt x="6201" y="228798"/>
                  </a:lnTo>
                  <a:lnTo>
                    <a:pt x="7838" y="225225"/>
                  </a:lnTo>
                  <a:lnTo>
                    <a:pt x="9822" y="221455"/>
                  </a:lnTo>
                  <a:lnTo>
                    <a:pt x="129480" y="10418"/>
                  </a:lnTo>
                  <a:lnTo>
                    <a:pt x="130472" y="8631"/>
                  </a:lnTo>
                  <a:lnTo>
                    <a:pt x="160734" y="594"/>
                  </a:lnTo>
                  <a:lnTo>
                    <a:pt x="167282" y="198"/>
                  </a:lnTo>
                  <a:lnTo>
                    <a:pt x="175220" y="0"/>
                  </a:lnTo>
                  <a:lnTo>
                    <a:pt x="184546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537" y="714197"/>
            <a:ext cx="8896985" cy="1259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100"/>
              </a:spcBef>
            </a:pPr>
            <a:r>
              <a:rPr dirty="0" sz="2200" spc="50" b="0">
                <a:solidFill>
                  <a:srgbClr val="111A44"/>
                </a:solidFill>
                <a:latin typeface="Trebuchet MS"/>
                <a:cs typeface="Trebuchet MS"/>
              </a:rPr>
              <a:t>Entrepreneurs</a:t>
            </a:r>
            <a:r>
              <a:rPr dirty="0" sz="2200" spc="-2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-15" b="0">
                <a:solidFill>
                  <a:srgbClr val="111A44"/>
                </a:solidFill>
                <a:latin typeface="Trebuchet MS"/>
                <a:cs typeface="Trebuchet MS"/>
              </a:rPr>
              <a:t>benefit</a:t>
            </a:r>
            <a:r>
              <a:rPr dirty="0" sz="2200" spc="-2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50" b="0">
                <a:solidFill>
                  <a:srgbClr val="111A44"/>
                </a:solidFill>
                <a:latin typeface="Trebuchet MS"/>
                <a:cs typeface="Trebuchet MS"/>
              </a:rPr>
              <a:t>from</a:t>
            </a:r>
            <a:r>
              <a:rPr dirty="0" sz="2200" spc="-2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190" b="0">
                <a:solidFill>
                  <a:srgbClr val="000000"/>
                </a:solidFill>
                <a:latin typeface="Trebuchet MS"/>
                <a:cs typeface="Trebuchet MS"/>
              </a:rPr>
              <a:t>EDGE</a:t>
            </a:r>
            <a:r>
              <a:rPr dirty="0" sz="2200" spc="190" b="0">
                <a:latin typeface="Trebuchet MS"/>
                <a:cs typeface="Trebuchet MS"/>
              </a:rPr>
              <a:t>196</a:t>
            </a:r>
            <a:r>
              <a:rPr dirty="0" sz="2000" spc="190" b="0">
                <a:solidFill>
                  <a:srgbClr val="000000"/>
                </a:solidFill>
                <a:latin typeface="Trebuchet MS"/>
                <a:cs typeface="Trebuchet MS"/>
              </a:rPr>
              <a:t>™</a:t>
            </a:r>
            <a:r>
              <a:rPr dirty="0" sz="2200" spc="190" b="0">
                <a:solidFill>
                  <a:srgbClr val="111A44"/>
                </a:solidFill>
                <a:latin typeface="Trebuchet MS"/>
                <a:cs typeface="Trebuchet MS"/>
              </a:rPr>
              <a:t>'s</a:t>
            </a:r>
            <a:r>
              <a:rPr dirty="0" sz="2200" spc="-2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25" b="0">
                <a:solidFill>
                  <a:srgbClr val="111A44"/>
                </a:solidFill>
                <a:latin typeface="Trebuchet MS"/>
                <a:cs typeface="Trebuchet MS"/>
              </a:rPr>
              <a:t>network</a:t>
            </a:r>
            <a:r>
              <a:rPr dirty="0" sz="2200" spc="-2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-15" b="0">
                <a:solidFill>
                  <a:srgbClr val="111A44"/>
                </a:solidFill>
                <a:latin typeface="Trebuchet MS"/>
                <a:cs typeface="Trebuchet MS"/>
              </a:rPr>
              <a:t>of</a:t>
            </a:r>
            <a:r>
              <a:rPr dirty="0" sz="2200" spc="-2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80" b="0">
                <a:solidFill>
                  <a:srgbClr val="111A44"/>
                </a:solidFill>
                <a:latin typeface="Trebuchet MS"/>
                <a:cs typeface="Trebuchet MS"/>
              </a:rPr>
              <a:t>global</a:t>
            </a:r>
            <a:r>
              <a:rPr dirty="0" sz="2200" spc="-2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15" b="0">
                <a:solidFill>
                  <a:srgbClr val="111A44"/>
                </a:solidFill>
                <a:latin typeface="Trebuchet MS"/>
                <a:cs typeface="Trebuchet MS"/>
              </a:rPr>
              <a:t>mentors, </a:t>
            </a:r>
            <a:r>
              <a:rPr dirty="0" sz="2200" spc="-65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5" b="0">
                <a:solidFill>
                  <a:srgbClr val="111A44"/>
                </a:solidFill>
                <a:latin typeface="Trebuchet MS"/>
                <a:cs typeface="Trebuchet MS"/>
              </a:rPr>
              <a:t>the </a:t>
            </a:r>
            <a:r>
              <a:rPr dirty="0" sz="2200" spc="190" b="0">
                <a:solidFill>
                  <a:srgbClr val="000000"/>
                </a:solidFill>
                <a:latin typeface="Trebuchet MS"/>
                <a:cs typeface="Trebuchet MS"/>
              </a:rPr>
              <a:t>EDGE</a:t>
            </a:r>
            <a:r>
              <a:rPr dirty="0" sz="2200" spc="190" b="0">
                <a:latin typeface="Trebuchet MS"/>
                <a:cs typeface="Trebuchet MS"/>
              </a:rPr>
              <a:t>196</a:t>
            </a:r>
            <a:r>
              <a:rPr dirty="0" sz="2000" spc="190" b="0">
                <a:solidFill>
                  <a:srgbClr val="000000"/>
                </a:solidFill>
                <a:latin typeface="Trebuchet MS"/>
                <a:cs typeface="Trebuchet MS"/>
              </a:rPr>
              <a:t>™ </a:t>
            </a:r>
            <a:r>
              <a:rPr dirty="0" sz="2200" spc="55" b="0">
                <a:solidFill>
                  <a:srgbClr val="111A44"/>
                </a:solidFill>
                <a:latin typeface="Trebuchet MS"/>
                <a:cs typeface="Trebuchet MS"/>
              </a:rPr>
              <a:t>ecosystem </a:t>
            </a:r>
            <a:r>
              <a:rPr dirty="0" sz="2200" spc="-15" b="0">
                <a:solidFill>
                  <a:srgbClr val="111A44"/>
                </a:solidFill>
                <a:latin typeface="Trebuchet MS"/>
                <a:cs typeface="Trebuchet MS"/>
              </a:rPr>
              <a:t>of </a:t>
            </a:r>
            <a:r>
              <a:rPr dirty="0" sz="2200" spc="-30" b="0">
                <a:solidFill>
                  <a:srgbClr val="111A44"/>
                </a:solidFill>
                <a:latin typeface="Trebuchet MS"/>
                <a:cs typeface="Trebuchet MS"/>
              </a:rPr>
              <a:t>vetted </a:t>
            </a:r>
            <a:r>
              <a:rPr dirty="0" sz="2200" spc="-5" b="0">
                <a:solidFill>
                  <a:srgbClr val="111A44"/>
                </a:solidFill>
                <a:latin typeface="Trebuchet MS"/>
                <a:cs typeface="Trebuchet MS"/>
              </a:rPr>
              <a:t>service </a:t>
            </a:r>
            <a:r>
              <a:rPr dirty="0" sz="2200" spc="-10" b="0">
                <a:solidFill>
                  <a:srgbClr val="111A44"/>
                </a:solidFill>
                <a:latin typeface="Trebuchet MS"/>
                <a:cs typeface="Trebuchet MS"/>
              </a:rPr>
              <a:t>providers, </a:t>
            </a:r>
            <a:r>
              <a:rPr dirty="0" sz="2200" spc="150" b="0">
                <a:solidFill>
                  <a:srgbClr val="111A44"/>
                </a:solidFill>
                <a:latin typeface="Trebuchet MS"/>
                <a:cs typeface="Trebuchet MS"/>
              </a:rPr>
              <a:t>and </a:t>
            </a:r>
            <a:r>
              <a:rPr dirty="0" sz="2200" spc="195" b="0">
                <a:solidFill>
                  <a:srgbClr val="111A44"/>
                </a:solidFill>
                <a:latin typeface="Trebuchet MS"/>
                <a:cs typeface="Trebuchet MS"/>
              </a:rPr>
              <a:t>a </a:t>
            </a:r>
            <a:r>
              <a:rPr dirty="0" sz="2200" spc="50" b="0">
                <a:solidFill>
                  <a:srgbClr val="111A44"/>
                </a:solidFill>
                <a:latin typeface="Trebuchet MS"/>
                <a:cs typeface="Trebuchet MS"/>
              </a:rPr>
              <a:t>single </a:t>
            </a:r>
            <a:r>
              <a:rPr dirty="0" sz="2200" spc="55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65" b="0">
                <a:solidFill>
                  <a:srgbClr val="111A44"/>
                </a:solidFill>
                <a:latin typeface="Trebuchet MS"/>
                <a:cs typeface="Trebuchet MS"/>
              </a:rPr>
              <a:t>source</a:t>
            </a:r>
            <a:r>
              <a:rPr dirty="0" sz="2200" spc="-3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-15" b="0">
                <a:solidFill>
                  <a:srgbClr val="111A44"/>
                </a:solidFill>
                <a:latin typeface="Trebuchet MS"/>
                <a:cs typeface="Trebuchet MS"/>
              </a:rPr>
              <a:t>of</a:t>
            </a:r>
            <a:r>
              <a:rPr dirty="0" sz="2200" spc="-2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25" b="0">
                <a:solidFill>
                  <a:srgbClr val="111A44"/>
                </a:solidFill>
                <a:latin typeface="Trebuchet MS"/>
                <a:cs typeface="Trebuchet MS"/>
              </a:rPr>
              <a:t>investment</a:t>
            </a:r>
            <a:r>
              <a:rPr dirty="0" sz="2200" spc="-20" b="0">
                <a:solidFill>
                  <a:srgbClr val="111A44"/>
                </a:solidFill>
                <a:latin typeface="Trebuchet MS"/>
                <a:cs typeface="Trebuchet MS"/>
              </a:rPr>
              <a:t> </a:t>
            </a:r>
            <a:r>
              <a:rPr dirty="0" sz="2200" spc="40" b="0">
                <a:solidFill>
                  <a:srgbClr val="111A44"/>
                </a:solidFill>
                <a:latin typeface="Trebuchet MS"/>
                <a:cs typeface="Trebuchet MS"/>
              </a:rPr>
              <a:t>funding.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02537" y="2261362"/>
            <a:ext cx="8813800" cy="2522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STARTUP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ECOSYSTEM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spcBef>
                <a:spcPts val="179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-5">
                <a:latin typeface="Arial"/>
                <a:cs typeface="Arial"/>
              </a:rPr>
              <a:t>strives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5">
                <a:latin typeface="Arial"/>
                <a:cs typeface="Arial"/>
              </a:rPr>
              <a:t>create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35">
                <a:latin typeface="Arial"/>
                <a:cs typeface="Arial"/>
              </a:rPr>
              <a:t>innovator's </a:t>
            </a:r>
            <a:r>
              <a:rPr dirty="0" sz="1200" spc="10">
                <a:latin typeface="Arial"/>
                <a:cs typeface="Arial"/>
              </a:rPr>
              <a:t>ecosystem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25">
                <a:latin typeface="Arial"/>
                <a:cs typeface="Arial"/>
              </a:rPr>
              <a:t>capital, </a:t>
            </a:r>
            <a:r>
              <a:rPr dirty="0" sz="1200" spc="30">
                <a:latin typeface="Arial"/>
                <a:cs typeface="Arial"/>
              </a:rPr>
              <a:t>mentorship,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business </a:t>
            </a:r>
            <a:r>
              <a:rPr dirty="0" sz="1200" spc="30">
                <a:latin typeface="Arial"/>
                <a:cs typeface="Arial"/>
              </a:rPr>
              <a:t>support,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0">
                <a:latin typeface="Arial"/>
                <a:cs typeface="Arial"/>
              </a:rPr>
              <a:t>providing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60">
                <a:latin typeface="Arial"/>
                <a:cs typeface="Arial"/>
              </a:rPr>
              <a:t>platform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help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10">
                <a:latin typeface="Arial"/>
                <a:cs typeface="Arial"/>
              </a:rPr>
              <a:t>achieve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25">
                <a:latin typeface="Arial"/>
                <a:cs typeface="Arial"/>
              </a:rPr>
              <a:t>fullest </a:t>
            </a:r>
            <a:r>
              <a:rPr dirty="0" sz="1200" spc="45">
                <a:latin typeface="Arial"/>
                <a:cs typeface="Arial"/>
              </a:rPr>
              <a:t>potential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leave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lasting </a:t>
            </a:r>
            <a:r>
              <a:rPr dirty="0" sz="1200" spc="60">
                <a:latin typeface="Arial"/>
                <a:cs typeface="Arial"/>
              </a:rPr>
              <a:t>impact 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world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50">
                <a:latin typeface="Arial"/>
                <a:cs typeface="Arial"/>
              </a:rPr>
              <a:t>improving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15">
                <a:latin typeface="Arial"/>
                <a:cs typeface="Arial"/>
              </a:rPr>
              <a:t>lives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people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touch.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 marR="321310">
              <a:lnSpc>
                <a:spcPct val="123300"/>
              </a:lnSpc>
            </a:pPr>
            <a:r>
              <a:rPr dirty="0" sz="1200" spc="40">
                <a:latin typeface="Arial"/>
                <a:cs typeface="Arial"/>
              </a:rPr>
              <a:t>Through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its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ecosystem,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building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supportive,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all-inclusive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economy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30">
                <a:latin typeface="Arial"/>
                <a:cs typeface="Arial"/>
              </a:rPr>
              <a:t> intelligently </a:t>
            </a:r>
            <a:r>
              <a:rPr dirty="0" sz="1200" spc="20">
                <a:latin typeface="Arial"/>
                <a:cs typeface="Arial"/>
              </a:rPr>
              <a:t>connects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innovators,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investors,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service</a:t>
            </a:r>
            <a:r>
              <a:rPr dirty="0" sz="1200" spc="15">
                <a:latin typeface="Arial"/>
                <a:cs typeface="Arial"/>
              </a:rPr>
              <a:t> providers.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 marR="86360">
              <a:lnSpc>
                <a:spcPct val="123300"/>
              </a:lnSpc>
            </a:pPr>
            <a:r>
              <a:rPr dirty="0" sz="1200" spc="40">
                <a:latin typeface="Arial"/>
                <a:cs typeface="Arial"/>
              </a:rPr>
              <a:t>Our </a:t>
            </a:r>
            <a:r>
              <a:rPr dirty="0" sz="1200" spc="55">
                <a:latin typeface="Arial"/>
                <a:cs typeface="Arial"/>
              </a:rPr>
              <a:t>goal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0">
                <a:latin typeface="Arial"/>
                <a:cs typeface="Arial"/>
              </a:rPr>
              <a:t>fund </a:t>
            </a:r>
            <a:r>
              <a:rPr dirty="0" sz="1200">
                <a:latin typeface="Arial"/>
                <a:cs typeface="Arial"/>
              </a:rPr>
              <a:t>10,000 </a:t>
            </a:r>
            <a:r>
              <a:rPr dirty="0" sz="1200" spc="30">
                <a:latin typeface="Arial"/>
                <a:cs typeface="Arial"/>
              </a:rPr>
              <a:t>innovators </a:t>
            </a:r>
            <a:r>
              <a:rPr dirty="0" sz="1200" spc="10">
                <a:latin typeface="Arial"/>
                <a:cs typeface="Arial"/>
              </a:rPr>
              <a:t>over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next </a:t>
            </a:r>
            <a:r>
              <a:rPr dirty="0" sz="1200" spc="-5">
                <a:latin typeface="Arial"/>
                <a:cs typeface="Arial"/>
              </a:rPr>
              <a:t>five </a:t>
            </a:r>
            <a:r>
              <a:rPr dirty="0" sz="1200" spc="5">
                <a:latin typeface="Arial"/>
                <a:cs typeface="Arial"/>
              </a:rPr>
              <a:t>years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use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30">
                <a:latin typeface="Arial"/>
                <a:cs typeface="Arial"/>
              </a:rPr>
              <a:t>‘3M Model’ </a:t>
            </a:r>
            <a:r>
              <a:rPr dirty="0" sz="1200">
                <a:latin typeface="Arial"/>
                <a:cs typeface="Arial"/>
              </a:rPr>
              <a:t>(Money, </a:t>
            </a:r>
            <a:r>
              <a:rPr dirty="0" sz="1200" spc="30">
                <a:latin typeface="Arial"/>
                <a:cs typeface="Arial"/>
              </a:rPr>
              <a:t>Mentorship,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Market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Access)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drive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portfolio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companies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537" y="5254498"/>
            <a:ext cx="8756015" cy="1177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PARTNER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NETWORK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spcBef>
                <a:spcPts val="1820"/>
              </a:spcBef>
            </a:pPr>
            <a:r>
              <a:rPr dirty="0" sz="1200" spc="20">
                <a:latin typeface="Arial"/>
                <a:cs typeface="Arial"/>
              </a:rPr>
              <a:t>An </a:t>
            </a:r>
            <a:r>
              <a:rPr dirty="0" sz="1200" spc="10">
                <a:latin typeface="Arial"/>
                <a:cs typeface="Arial"/>
              </a:rPr>
              <a:t>inclusive </a:t>
            </a:r>
            <a:r>
              <a:rPr dirty="0" sz="1200" spc="40">
                <a:latin typeface="Arial"/>
                <a:cs typeface="Arial"/>
              </a:rPr>
              <a:t>innovation </a:t>
            </a:r>
            <a:r>
              <a:rPr dirty="0" sz="1200" spc="10">
                <a:latin typeface="Arial"/>
                <a:cs typeface="Arial"/>
              </a:rPr>
              <a:t>system </a:t>
            </a:r>
            <a:r>
              <a:rPr dirty="0" sz="1200" spc="55">
                <a:latin typeface="Arial"/>
                <a:cs typeface="Arial"/>
              </a:rPr>
              <a:t>must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50">
                <a:latin typeface="Arial"/>
                <a:cs typeface="Arial"/>
              </a:rPr>
              <a:t>global </a:t>
            </a:r>
            <a:r>
              <a:rPr dirty="0" sz="1200" spc="25">
                <a:latin typeface="Arial"/>
                <a:cs typeface="Arial"/>
              </a:rPr>
              <a:t>reach. </a:t>
            </a:r>
            <a:r>
              <a:rPr dirty="0" sz="1200" spc="-2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worldwide </a:t>
            </a:r>
            <a:r>
              <a:rPr dirty="0" sz="1200" spc="65">
                <a:latin typeface="Arial"/>
                <a:cs typeface="Arial"/>
              </a:rPr>
              <a:t>team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-5">
                <a:latin typeface="Arial"/>
                <a:cs typeface="Arial"/>
              </a:rPr>
              <a:t>investors, </a:t>
            </a:r>
            <a:r>
              <a:rPr dirty="0" sz="1200" spc="35">
                <a:latin typeface="Arial"/>
                <a:cs typeface="Arial"/>
              </a:rPr>
              <a:t>technology </a:t>
            </a:r>
            <a:r>
              <a:rPr dirty="0" sz="1200" spc="20">
                <a:latin typeface="Arial"/>
                <a:cs typeface="Arial"/>
              </a:rPr>
              <a:t>consultants,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business </a:t>
            </a:r>
            <a:r>
              <a:rPr dirty="0" sz="1200" spc="20">
                <a:latin typeface="Arial"/>
                <a:cs typeface="Arial"/>
              </a:rPr>
              <a:t>leaders </a:t>
            </a:r>
            <a:r>
              <a:rPr dirty="0" sz="1200" spc="25">
                <a:latin typeface="Arial"/>
                <a:cs typeface="Arial"/>
              </a:rPr>
              <a:t>has </a:t>
            </a:r>
            <a:r>
              <a:rPr dirty="0" sz="1200" spc="30">
                <a:latin typeface="Arial"/>
                <a:cs typeface="Arial"/>
              </a:rPr>
              <a:t>been </a:t>
            </a:r>
            <a:r>
              <a:rPr dirty="0" sz="1200" spc="25">
                <a:latin typeface="Arial"/>
                <a:cs typeface="Arial"/>
              </a:rPr>
              <a:t>built,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has </a:t>
            </a:r>
            <a:r>
              <a:rPr dirty="0" sz="1200" spc="45">
                <a:latin typeface="Arial"/>
                <a:cs typeface="Arial"/>
              </a:rPr>
              <a:t>curated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5">
                <a:latin typeface="Arial"/>
                <a:cs typeface="Arial"/>
              </a:rPr>
              <a:t>engaged </a:t>
            </a:r>
            <a:r>
              <a:rPr dirty="0" sz="1200" spc="5">
                <a:latin typeface="Arial"/>
                <a:cs typeface="Arial"/>
              </a:rPr>
              <a:t>100+ </a:t>
            </a:r>
            <a:r>
              <a:rPr dirty="0" sz="1200" spc="40">
                <a:latin typeface="Arial"/>
                <a:cs typeface="Arial"/>
              </a:rPr>
              <a:t>contributors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0">
                <a:latin typeface="Arial"/>
                <a:cs typeface="Arial"/>
              </a:rPr>
              <a:t>partner </a:t>
            </a:r>
            <a:r>
              <a:rPr dirty="0" sz="1200" spc="-15">
                <a:latin typeface="Arial"/>
                <a:cs typeface="Arial"/>
              </a:rPr>
              <a:t>services </a:t>
            </a:r>
            <a:r>
              <a:rPr dirty="0" sz="1200" spc="45">
                <a:latin typeface="Arial"/>
                <a:cs typeface="Arial"/>
              </a:rPr>
              <a:t>spanning </a:t>
            </a:r>
            <a:r>
              <a:rPr dirty="0" sz="1200" spc="40">
                <a:latin typeface="Arial"/>
                <a:cs typeface="Arial"/>
              </a:rPr>
              <a:t>hundreds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cities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70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countries.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45351"/>
            <a:ext cx="4979035" cy="2882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8913" y="839775"/>
            <a:ext cx="3284220" cy="204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3000"/>
              </a:lnSpc>
              <a:spcBef>
                <a:spcPts val="95"/>
              </a:spcBef>
            </a:pPr>
            <a:r>
              <a:rPr dirty="0" sz="2700" spc="195" b="0">
                <a:solidFill>
                  <a:srgbClr val="191919"/>
                </a:solidFill>
                <a:latin typeface="Trebuchet MS"/>
                <a:cs typeface="Trebuchet MS"/>
              </a:rPr>
              <a:t>EDGE</a:t>
            </a:r>
            <a:r>
              <a:rPr dirty="0" sz="2700" spc="195" b="0">
                <a:solidFill>
                  <a:srgbClr val="F25A43"/>
                </a:solidFill>
                <a:latin typeface="Trebuchet MS"/>
                <a:cs typeface="Trebuchet MS"/>
              </a:rPr>
              <a:t>196</a:t>
            </a:r>
            <a:r>
              <a:rPr dirty="0" baseline="30465" sz="2325" spc="292" b="0">
                <a:solidFill>
                  <a:srgbClr val="000000"/>
                </a:solidFill>
                <a:latin typeface="Calibri"/>
                <a:cs typeface="Calibri"/>
              </a:rPr>
              <a:t>™ </a:t>
            </a:r>
            <a:r>
              <a:rPr dirty="0" sz="2700" spc="180" b="0">
                <a:solidFill>
                  <a:srgbClr val="000000"/>
                </a:solidFill>
                <a:latin typeface="Trebuchet MS"/>
                <a:cs typeface="Trebuchet MS"/>
              </a:rPr>
              <a:t>has </a:t>
            </a:r>
            <a:r>
              <a:rPr dirty="0" sz="2700" spc="240" b="0">
                <a:solidFill>
                  <a:srgbClr val="000000"/>
                </a:solidFill>
                <a:latin typeface="Trebuchet MS"/>
                <a:cs typeface="Trebuchet MS"/>
              </a:rPr>
              <a:t>a </a:t>
            </a:r>
            <a:r>
              <a:rPr dirty="0" sz="2700" spc="24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140" b="0">
                <a:solidFill>
                  <a:srgbClr val="000000"/>
                </a:solidFill>
                <a:latin typeface="Trebuchet MS"/>
                <a:cs typeface="Trebuchet MS"/>
              </a:rPr>
              <a:t>number </a:t>
            </a:r>
            <a:r>
              <a:rPr dirty="0" sz="2700" spc="-15" b="0">
                <a:solidFill>
                  <a:srgbClr val="000000"/>
                </a:solidFill>
                <a:latin typeface="Trebuchet MS"/>
                <a:cs typeface="Trebuchet MS"/>
              </a:rPr>
              <a:t>of distinct </a:t>
            </a:r>
            <a:r>
              <a:rPr dirty="0" sz="2700" spc="-1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125" b="0">
                <a:solidFill>
                  <a:srgbClr val="000000"/>
                </a:solidFill>
                <a:latin typeface="Trebuchet MS"/>
                <a:cs typeface="Trebuchet MS"/>
              </a:rPr>
              <a:t>advantages </a:t>
            </a:r>
            <a:r>
              <a:rPr dirty="0" sz="2700" spc="20" b="0">
                <a:solidFill>
                  <a:srgbClr val="000000"/>
                </a:solidFill>
                <a:latin typeface="Trebuchet MS"/>
                <a:cs typeface="Trebuchet MS"/>
              </a:rPr>
              <a:t>over </a:t>
            </a:r>
            <a:r>
              <a:rPr dirty="0" sz="2700" spc="2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20" b="0">
                <a:solidFill>
                  <a:srgbClr val="000000"/>
                </a:solidFill>
                <a:latin typeface="Trebuchet MS"/>
                <a:cs typeface="Trebuchet MS"/>
              </a:rPr>
              <a:t>traditional</a:t>
            </a:r>
            <a:r>
              <a:rPr dirty="0" sz="2700" spc="-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225" b="0">
                <a:solidFill>
                  <a:srgbClr val="000000"/>
                </a:solidFill>
                <a:latin typeface="Trebuchet MS"/>
                <a:cs typeface="Trebuchet MS"/>
              </a:rPr>
              <a:t>VC</a:t>
            </a:r>
            <a:r>
              <a:rPr dirty="0" sz="2700" spc="-7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-30" b="0">
                <a:solidFill>
                  <a:srgbClr val="000000"/>
                </a:solidFill>
                <a:latin typeface="Trebuchet MS"/>
                <a:cs typeface="Trebuchet MS"/>
              </a:rPr>
              <a:t>firms.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652019" y="3348278"/>
            <a:ext cx="3777615" cy="2646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5"/>
              </a:spcBef>
            </a:pP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EDGE196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brings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innovative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transformative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solutions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Blockchain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technology,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global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innovation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fostering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strong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mentorships 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advisory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relationships.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0426" y="911097"/>
            <a:ext cx="4423410" cy="92201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8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0">
                <a:latin typeface="Arial"/>
                <a:cs typeface="Arial"/>
              </a:rPr>
              <a:t>assets </a:t>
            </a:r>
            <a:r>
              <a:rPr dirty="0" sz="1200" spc="30">
                <a:latin typeface="Arial"/>
                <a:cs typeface="Arial"/>
              </a:rPr>
              <a:t>are </a:t>
            </a:r>
            <a:r>
              <a:rPr dirty="0" sz="1200" spc="50">
                <a:latin typeface="Arial"/>
                <a:cs typeface="Arial"/>
              </a:rPr>
              <a:t>built </a:t>
            </a:r>
            <a:r>
              <a:rPr dirty="0" sz="1200" spc="55">
                <a:latin typeface="Arial"/>
                <a:cs typeface="Arial"/>
              </a:rPr>
              <a:t>on </a:t>
            </a:r>
            <a:r>
              <a:rPr dirty="0" sz="1200" spc="50">
                <a:latin typeface="Arial"/>
                <a:cs typeface="Arial"/>
              </a:rPr>
              <a:t>multiple </a:t>
            </a:r>
            <a:r>
              <a:rPr dirty="0" sz="1200" spc="15">
                <a:latin typeface="Arial"/>
                <a:cs typeface="Arial"/>
              </a:rPr>
              <a:t>blockchains, 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creating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10">
                <a:latin typeface="Arial"/>
                <a:cs typeface="Arial"/>
              </a:rPr>
              <a:t>trustless system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30">
                <a:latin typeface="Arial"/>
                <a:cs typeface="Arial"/>
              </a:rPr>
              <a:t>encourages </a:t>
            </a:r>
            <a:r>
              <a:rPr dirty="0" sz="1200" spc="45">
                <a:latin typeface="Arial"/>
                <a:cs typeface="Arial"/>
              </a:rPr>
              <a:t>participation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investors, </a:t>
            </a:r>
            <a:r>
              <a:rPr dirty="0" sz="1200" spc="20">
                <a:latin typeface="Arial"/>
                <a:cs typeface="Arial"/>
              </a:rPr>
              <a:t>reduces </a:t>
            </a:r>
            <a:r>
              <a:rPr dirty="0" sz="1200">
                <a:latin typeface="Arial"/>
                <a:cs typeface="Arial"/>
              </a:rPr>
              <a:t>costs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0">
                <a:latin typeface="Arial"/>
                <a:cs typeface="Arial"/>
              </a:rPr>
              <a:t>provides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>
                <a:latin typeface="Arial"/>
                <a:cs typeface="Arial"/>
              </a:rPr>
              <a:t>level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15">
                <a:latin typeface="Arial"/>
                <a:cs typeface="Arial"/>
              </a:rPr>
              <a:t>security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accountability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unique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VC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world.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40426" y="2032952"/>
            <a:ext cx="4573270" cy="92138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459"/>
              </a:spcBef>
              <a:buClr>
                <a:srgbClr val="F07238"/>
              </a:buClr>
              <a:buSzPct val="104347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50" spc="-15">
                <a:solidFill>
                  <a:srgbClr val="F05139"/>
                </a:solidFill>
                <a:latin typeface="Arial"/>
                <a:cs typeface="Arial"/>
              </a:rPr>
              <a:t>LOW-COST</a:t>
            </a:r>
            <a:r>
              <a:rPr dirty="0" sz="1150" spc="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35">
                <a:solidFill>
                  <a:srgbClr val="F05139"/>
                </a:solidFill>
                <a:latin typeface="Arial"/>
                <a:cs typeface="Arial"/>
              </a:rPr>
              <a:t>STRUCTURE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2500"/>
              </a:lnSpc>
              <a:spcBef>
                <a:spcPts val="20"/>
              </a:spcBef>
            </a:pPr>
            <a:r>
              <a:rPr dirty="0" sz="1200" spc="15">
                <a:latin typeface="Arial"/>
                <a:cs typeface="Arial"/>
              </a:rPr>
              <a:t>Public </a:t>
            </a:r>
            <a:r>
              <a:rPr dirty="0" sz="1200" spc="35">
                <a:latin typeface="Arial"/>
                <a:cs typeface="Arial"/>
              </a:rPr>
              <a:t>blockchain </a:t>
            </a:r>
            <a:r>
              <a:rPr dirty="0" sz="1200" spc="15">
                <a:latin typeface="Arial"/>
                <a:cs typeface="Arial"/>
              </a:rPr>
              <a:t>networks, </a:t>
            </a:r>
            <a:r>
              <a:rPr dirty="0" sz="1200" spc="20">
                <a:latin typeface="Arial"/>
                <a:cs typeface="Arial"/>
              </a:rPr>
              <a:t>such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 spc="20">
                <a:latin typeface="Arial"/>
                <a:cs typeface="Arial"/>
              </a:rPr>
              <a:t>Ethereum,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25">
                <a:latin typeface="Arial"/>
                <a:cs typeface="Arial"/>
              </a:rPr>
              <a:t>sustained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independent </a:t>
            </a:r>
            <a:r>
              <a:rPr dirty="0" sz="1200" spc="-20">
                <a:latin typeface="Arial"/>
                <a:cs typeface="Arial"/>
              </a:rPr>
              <a:t>servers,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10">
                <a:latin typeface="Arial"/>
                <a:cs typeface="Arial"/>
              </a:rPr>
              <a:t>ensures </a:t>
            </a:r>
            <a:r>
              <a:rPr dirty="0" sz="1200" spc="40">
                <a:latin typeface="Arial"/>
                <a:cs typeface="Arial"/>
              </a:rPr>
              <a:t>transaction </a:t>
            </a:r>
            <a:r>
              <a:rPr dirty="0" sz="1200">
                <a:latin typeface="Arial"/>
                <a:cs typeface="Arial"/>
              </a:rPr>
              <a:t>costs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marginal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compared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traditional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finance</a:t>
            </a:r>
            <a:r>
              <a:rPr dirty="0" sz="1200" spc="15">
                <a:latin typeface="Arial"/>
                <a:cs typeface="Arial"/>
              </a:rPr>
              <a:t> sector </a:t>
            </a:r>
            <a:r>
              <a:rPr dirty="0" sz="1200" spc="30">
                <a:latin typeface="Arial"/>
                <a:cs typeface="Arial"/>
              </a:rPr>
              <a:t>models.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0426" y="3160652"/>
            <a:ext cx="4556760" cy="27171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434"/>
              </a:spcBef>
              <a:buClr>
                <a:srgbClr val="F07238"/>
              </a:buClr>
              <a:buSzPct val="104347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50" spc="-10">
                <a:solidFill>
                  <a:srgbClr val="F05139"/>
                </a:solidFill>
                <a:latin typeface="Arial"/>
                <a:cs typeface="Arial"/>
              </a:rPr>
              <a:t>INCREASED</a:t>
            </a:r>
            <a:r>
              <a:rPr dirty="0" sz="1150" spc="1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35">
                <a:solidFill>
                  <a:srgbClr val="F05139"/>
                </a:solidFill>
                <a:latin typeface="Arial"/>
                <a:cs typeface="Arial"/>
              </a:rPr>
              <a:t>SECURITY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ts val="1780"/>
              </a:lnSpc>
              <a:spcBef>
                <a:spcPts val="100"/>
              </a:spcBef>
            </a:pPr>
            <a:r>
              <a:rPr dirty="0" sz="1200" spc="35">
                <a:latin typeface="Arial"/>
                <a:cs typeface="Arial"/>
              </a:rPr>
              <a:t>Cryptographic </a:t>
            </a:r>
            <a:r>
              <a:rPr dirty="0" sz="1200" spc="15">
                <a:latin typeface="Arial"/>
                <a:cs typeface="Arial"/>
              </a:rPr>
              <a:t>security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50">
                <a:latin typeface="Arial"/>
                <a:cs typeface="Arial"/>
              </a:rPr>
              <a:t>built into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foundation </a:t>
            </a:r>
            <a:r>
              <a:rPr dirty="0" sz="1200" spc="35">
                <a:latin typeface="Arial"/>
                <a:cs typeface="Arial"/>
              </a:rPr>
              <a:t>of blockchain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technology.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Clr>
                <a:srgbClr val="F07238"/>
              </a:buClr>
              <a:buSzPct val="104347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50" spc="25">
                <a:solidFill>
                  <a:srgbClr val="F05139"/>
                </a:solidFill>
                <a:latin typeface="Arial"/>
                <a:cs typeface="Arial"/>
              </a:rPr>
              <a:t>ENHANCED</a:t>
            </a:r>
            <a:r>
              <a:rPr dirty="0" sz="1150" spc="-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F05139"/>
                </a:solidFill>
                <a:latin typeface="Arial"/>
                <a:cs typeface="Arial"/>
              </a:rPr>
              <a:t>AUTOMATION</a:t>
            </a:r>
            <a:endParaRPr sz="1150">
              <a:latin typeface="Arial"/>
              <a:cs typeface="Arial"/>
            </a:endParaRPr>
          </a:p>
          <a:p>
            <a:pPr marL="12700" marR="64135">
              <a:lnSpc>
                <a:spcPts val="1780"/>
              </a:lnSpc>
              <a:spcBef>
                <a:spcPts val="95"/>
              </a:spcBef>
            </a:pPr>
            <a:r>
              <a:rPr dirty="0" sz="1200" spc="20">
                <a:latin typeface="Arial"/>
                <a:cs typeface="Arial"/>
              </a:rPr>
              <a:t>Sophisticated </a:t>
            </a:r>
            <a:r>
              <a:rPr dirty="0" sz="1200" spc="50">
                <a:latin typeface="Arial"/>
                <a:cs typeface="Arial"/>
              </a:rPr>
              <a:t>smart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contracts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automate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processes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reduce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human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error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transactions.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469900" indent="-228600">
              <a:lnSpc>
                <a:spcPct val="100000"/>
              </a:lnSpc>
              <a:buClr>
                <a:srgbClr val="F07238"/>
              </a:buClr>
              <a:buSzPct val="104347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150" spc="-20">
                <a:solidFill>
                  <a:srgbClr val="F05139"/>
                </a:solidFill>
                <a:latin typeface="Arial"/>
                <a:cs typeface="Arial"/>
              </a:rPr>
              <a:t>REGULATORY</a:t>
            </a:r>
            <a:r>
              <a:rPr dirty="0" sz="1150" spc="-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10">
                <a:solidFill>
                  <a:srgbClr val="F05139"/>
                </a:solidFill>
                <a:latin typeface="Arial"/>
                <a:cs typeface="Arial"/>
              </a:rPr>
              <a:t>COMPLIANCE</a:t>
            </a:r>
            <a:endParaRPr sz="1150">
              <a:latin typeface="Arial"/>
              <a:cs typeface="Arial"/>
            </a:endParaRPr>
          </a:p>
          <a:p>
            <a:pPr marL="12700" marR="120014">
              <a:lnSpc>
                <a:spcPct val="123300"/>
              </a:lnSpc>
              <a:spcBef>
                <a:spcPts val="10"/>
              </a:spcBef>
            </a:pPr>
            <a:r>
              <a:rPr dirty="0" sz="1200" spc="20">
                <a:latin typeface="Arial"/>
                <a:cs typeface="Arial"/>
              </a:rPr>
              <a:t>Blockchains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50">
                <a:latin typeface="Arial"/>
                <a:cs typeface="Arial"/>
              </a:rPr>
              <a:t>immutable, </a:t>
            </a:r>
            <a:r>
              <a:rPr dirty="0" sz="1200" spc="45">
                <a:latin typeface="Arial"/>
                <a:cs typeface="Arial"/>
              </a:rPr>
              <a:t>public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permanent, thus </a:t>
            </a:r>
            <a:r>
              <a:rPr dirty="0" sz="1200" spc="45">
                <a:latin typeface="Arial"/>
                <a:cs typeface="Arial"/>
              </a:rPr>
              <a:t> support </a:t>
            </a:r>
            <a:r>
              <a:rPr dirty="0" sz="1200" spc="40">
                <a:latin typeface="Arial"/>
                <a:cs typeface="Arial"/>
              </a:rPr>
              <a:t>auditability.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60">
                <a:latin typeface="Arial"/>
                <a:cs typeface="Arial"/>
              </a:rPr>
              <a:t>platform </a:t>
            </a:r>
            <a:r>
              <a:rPr dirty="0" sz="1200" spc="20">
                <a:latin typeface="Arial"/>
                <a:cs typeface="Arial"/>
              </a:rPr>
              <a:t>also </a:t>
            </a:r>
            <a:r>
              <a:rPr dirty="0" sz="1200" spc="25">
                <a:latin typeface="Arial"/>
                <a:cs typeface="Arial"/>
              </a:rPr>
              <a:t>includes </a:t>
            </a:r>
            <a:r>
              <a:rPr dirty="0" sz="1200" spc="40">
                <a:latin typeface="Arial"/>
                <a:cs typeface="Arial"/>
              </a:rPr>
              <a:t>strong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‘Know </a:t>
            </a:r>
            <a:r>
              <a:rPr dirty="0" sz="1200" spc="25">
                <a:latin typeface="Arial"/>
                <a:cs typeface="Arial"/>
              </a:rPr>
              <a:t>Your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Customer’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70">
                <a:latin typeface="Arial"/>
                <a:cs typeface="Arial"/>
              </a:rPr>
              <a:t>KYC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procedures.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5742" y="947673"/>
            <a:ext cx="20701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CO</a:t>
            </a:r>
            <a:r>
              <a:rPr dirty="0" sz="3600" spc="-5"/>
              <a:t>N</a:t>
            </a:r>
            <a:r>
              <a:rPr dirty="0" sz="3600"/>
              <a:t>T</a:t>
            </a:r>
            <a:r>
              <a:rPr dirty="0" sz="3600" spc="-5"/>
              <a:t>EN</a:t>
            </a:r>
            <a:r>
              <a:rPr dirty="0" sz="3600"/>
              <a:t>TS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28495" y="2189063"/>
          <a:ext cx="7400925" cy="3367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8200"/>
                <a:gridCol w="1550670"/>
                <a:gridCol w="2976879"/>
                <a:gridCol w="763270"/>
              </a:tblGrid>
              <a:tr h="3359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SUMMARY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-45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STAKING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37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6670"/>
                </a:tc>
              </a:tr>
              <a:tr h="4489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PROBLEM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55">
                          <a:latin typeface="Arial"/>
                          <a:cs typeface="Arial"/>
                        </a:rPr>
                        <a:t>MARKETPLACE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39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</a:tr>
              <a:tr h="4495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OUR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SOLUTION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-40">
                          <a:latin typeface="Arial"/>
                          <a:cs typeface="Arial"/>
                        </a:rPr>
                        <a:t>WHITELIST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41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</a:tr>
              <a:tr h="4476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60">
                          <a:latin typeface="Arial"/>
                          <a:cs typeface="Arial"/>
                        </a:rPr>
                        <a:t>BENEFITS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3-M’s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43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</a:tr>
              <a:tr h="4489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25">
                          <a:latin typeface="Arial"/>
                          <a:cs typeface="Arial"/>
                        </a:rPr>
                        <a:t>DIGITAL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ASSETS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-30">
                          <a:latin typeface="Arial"/>
                          <a:cs typeface="Arial"/>
                        </a:rPr>
                        <a:t>ABOUT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48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</a:tr>
              <a:tr h="4489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GENESIS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OFFER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-65">
                          <a:latin typeface="Arial"/>
                          <a:cs typeface="Arial"/>
                        </a:rPr>
                        <a:t>PROJECTIONS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52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</a:tr>
              <a:tr h="4495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MOMENTUM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SALES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RI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K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8430"/>
                </a:tc>
              </a:tr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-35">
                          <a:latin typeface="Arial"/>
                          <a:cs typeface="Arial"/>
                        </a:rPr>
                        <a:t>UNIVERSAL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SWAP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66675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35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70358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-40">
                          <a:latin typeface="Arial"/>
                          <a:cs typeface="Arial"/>
                        </a:rPr>
                        <a:t>CONTACT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INFORMATION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106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033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9142" y="1893571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1480"/>
              </a:spcBef>
            </a:pP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dirty="0" sz="12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blockchain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enabled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ecosystem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9153" y="1890396"/>
            <a:ext cx="543560" cy="551180"/>
            <a:chOff x="859153" y="1890396"/>
            <a:chExt cx="543560" cy="551180"/>
          </a:xfrm>
        </p:grpSpPr>
        <p:sp>
          <p:nvSpPr>
            <p:cNvPr id="4" name="object 4"/>
            <p:cNvSpPr/>
            <p:nvPr/>
          </p:nvSpPr>
          <p:spPr>
            <a:xfrm>
              <a:off x="862328" y="189357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2328" y="189357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00413" y="2590800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05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65"/>
              </a:spcBef>
            </a:pP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contract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enabled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transactions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0425" y="2587625"/>
            <a:ext cx="543560" cy="551180"/>
            <a:chOff x="860425" y="2587625"/>
            <a:chExt cx="543560" cy="551180"/>
          </a:xfrm>
        </p:grpSpPr>
        <p:sp>
          <p:nvSpPr>
            <p:cNvPr id="8" name="object 8"/>
            <p:cNvSpPr/>
            <p:nvPr/>
          </p:nvSpPr>
          <p:spPr>
            <a:xfrm>
              <a:off x="863600" y="259080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536813" y="0"/>
                  </a:moveTo>
                  <a:lnTo>
                    <a:pt x="0" y="0"/>
                  </a:lnTo>
                  <a:lnTo>
                    <a:pt x="0" y="544376"/>
                  </a:lnTo>
                  <a:lnTo>
                    <a:pt x="536813" y="544376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3600" y="259080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400413" y="3286125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859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85"/>
              </a:spcBef>
            </a:pP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Mitigating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risk 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via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 pooled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investment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60425" y="3282950"/>
            <a:ext cx="543560" cy="551180"/>
            <a:chOff x="860425" y="3282950"/>
            <a:chExt cx="543560" cy="551180"/>
          </a:xfrm>
        </p:grpSpPr>
        <p:sp>
          <p:nvSpPr>
            <p:cNvPr id="12" name="object 12"/>
            <p:cNvSpPr/>
            <p:nvPr/>
          </p:nvSpPr>
          <p:spPr>
            <a:xfrm>
              <a:off x="863600" y="3286125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63600" y="3286125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400413" y="3982721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69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70"/>
              </a:spcBef>
            </a:pP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Enhanced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Liquidity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0425" y="3979546"/>
            <a:ext cx="543560" cy="551180"/>
            <a:chOff x="860425" y="3979546"/>
            <a:chExt cx="543560" cy="551180"/>
          </a:xfrm>
        </p:grpSpPr>
        <p:sp>
          <p:nvSpPr>
            <p:cNvPr id="16" name="object 16"/>
            <p:cNvSpPr/>
            <p:nvPr/>
          </p:nvSpPr>
          <p:spPr>
            <a:xfrm>
              <a:off x="863600" y="398272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63600" y="398272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00413" y="4679950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80"/>
              </a:spcBef>
            </a:pPr>
            <a:r>
              <a:rPr dirty="0" sz="1200" spc="20">
                <a:solidFill>
                  <a:srgbClr val="FFFFFF"/>
                </a:solidFill>
                <a:latin typeface="Arial"/>
                <a:cs typeface="Arial"/>
              </a:rPr>
              <a:t>Proposed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dirty="0" sz="1200" spc="2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EDGE-Q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0">
                <a:solidFill>
                  <a:srgbClr val="FFFFFF"/>
                </a:solidFill>
                <a:latin typeface="Arial"/>
                <a:cs typeface="Arial"/>
              </a:rPr>
              <a:t>ATS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0425" y="4676775"/>
            <a:ext cx="543560" cy="551180"/>
            <a:chOff x="860425" y="4676775"/>
            <a:chExt cx="543560" cy="551180"/>
          </a:xfrm>
        </p:grpSpPr>
        <p:sp>
          <p:nvSpPr>
            <p:cNvPr id="20" name="object 20"/>
            <p:cNvSpPr/>
            <p:nvPr/>
          </p:nvSpPr>
          <p:spPr>
            <a:xfrm>
              <a:off x="863600" y="467995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6"/>
                  </a:lnTo>
                  <a:lnTo>
                    <a:pt x="536813" y="544376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63600" y="467995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400413" y="5375911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69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1470"/>
              </a:spcBef>
            </a:pP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Arial"/>
                <a:cs typeface="Arial"/>
              </a:rPr>
              <a:t>rates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startups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0425" y="5372736"/>
            <a:ext cx="543560" cy="551180"/>
            <a:chOff x="860425" y="5372736"/>
            <a:chExt cx="543560" cy="551180"/>
          </a:xfrm>
        </p:grpSpPr>
        <p:sp>
          <p:nvSpPr>
            <p:cNvPr id="24" name="object 24"/>
            <p:cNvSpPr/>
            <p:nvPr/>
          </p:nvSpPr>
          <p:spPr>
            <a:xfrm>
              <a:off x="863600" y="537591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63600" y="537591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088378" y="1894203"/>
            <a:ext cx="3630295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92710" marR="556895">
              <a:lnSpc>
                <a:spcPct val="123300"/>
              </a:lnSpc>
              <a:spcBef>
                <a:spcPts val="254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Access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global 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investment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opportunities </a:t>
            </a:r>
            <a:r>
              <a:rPr dirty="0" sz="1200" spc="-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seeking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unicorns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48628" y="1891028"/>
            <a:ext cx="542925" cy="550545"/>
            <a:chOff x="5548628" y="1891028"/>
            <a:chExt cx="542925" cy="550545"/>
          </a:xfrm>
        </p:grpSpPr>
        <p:sp>
          <p:nvSpPr>
            <p:cNvPr id="28" name="object 28"/>
            <p:cNvSpPr/>
            <p:nvPr/>
          </p:nvSpPr>
          <p:spPr>
            <a:xfrm>
              <a:off x="5551803" y="1894203"/>
              <a:ext cx="536575" cy="544195"/>
            </a:xfrm>
            <a:custGeom>
              <a:avLst/>
              <a:gdLst/>
              <a:ahLst/>
              <a:cxnLst/>
              <a:rect l="l" t="t" r="r" b="b"/>
              <a:pathLst>
                <a:path w="536575" h="544194">
                  <a:moveTo>
                    <a:pt x="536575" y="0"/>
                  </a:moveTo>
                  <a:lnTo>
                    <a:pt x="0" y="0"/>
                  </a:lnTo>
                  <a:lnTo>
                    <a:pt x="0" y="544195"/>
                  </a:lnTo>
                  <a:lnTo>
                    <a:pt x="536575" y="544195"/>
                  </a:lnTo>
                  <a:lnTo>
                    <a:pt x="536575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51803" y="1894203"/>
              <a:ext cx="536575" cy="544195"/>
            </a:xfrm>
            <a:custGeom>
              <a:avLst/>
              <a:gdLst/>
              <a:ahLst/>
              <a:cxnLst/>
              <a:rect l="l" t="t" r="r" b="b"/>
              <a:pathLst>
                <a:path w="536575" h="544194">
                  <a:moveTo>
                    <a:pt x="0" y="0"/>
                  </a:moveTo>
                  <a:lnTo>
                    <a:pt x="536575" y="0"/>
                  </a:lnTo>
                  <a:lnTo>
                    <a:pt x="536575" y="544195"/>
                  </a:lnTo>
                  <a:lnTo>
                    <a:pt x="0" y="54419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089252" y="2590800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05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65"/>
              </a:spcBef>
            </a:pP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Investor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voting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portfolio</a:t>
            </a:r>
            <a:r>
              <a:rPr dirty="0" sz="1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selection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49263" y="2587625"/>
            <a:ext cx="543560" cy="551180"/>
            <a:chOff x="5549263" y="2587625"/>
            <a:chExt cx="543560" cy="551180"/>
          </a:xfrm>
        </p:grpSpPr>
        <p:sp>
          <p:nvSpPr>
            <p:cNvPr id="32" name="object 32"/>
            <p:cNvSpPr/>
            <p:nvPr/>
          </p:nvSpPr>
          <p:spPr>
            <a:xfrm>
              <a:off x="5552438" y="259080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536813" y="0"/>
                  </a:moveTo>
                  <a:lnTo>
                    <a:pt x="0" y="0"/>
                  </a:lnTo>
                  <a:lnTo>
                    <a:pt x="0" y="544376"/>
                  </a:lnTo>
                  <a:lnTo>
                    <a:pt x="536813" y="544376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552438" y="259080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30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089252" y="3286125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8595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85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detection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49263" y="3282950"/>
            <a:ext cx="543560" cy="551180"/>
            <a:chOff x="5549263" y="3282950"/>
            <a:chExt cx="543560" cy="551180"/>
          </a:xfrm>
        </p:grpSpPr>
        <p:sp>
          <p:nvSpPr>
            <p:cNvPr id="36" name="object 36"/>
            <p:cNvSpPr/>
            <p:nvPr/>
          </p:nvSpPr>
          <p:spPr>
            <a:xfrm>
              <a:off x="5552438" y="3286125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52438" y="3286125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089252" y="3982721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69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70"/>
              </a:spcBef>
            </a:pP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dirty="0" sz="12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expansion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549263" y="3979546"/>
            <a:ext cx="543560" cy="551180"/>
            <a:chOff x="5549263" y="3979546"/>
            <a:chExt cx="543560" cy="551180"/>
          </a:xfrm>
        </p:grpSpPr>
        <p:sp>
          <p:nvSpPr>
            <p:cNvPr id="40" name="object 40"/>
            <p:cNvSpPr/>
            <p:nvPr/>
          </p:nvSpPr>
          <p:spPr>
            <a:xfrm>
              <a:off x="5552438" y="398272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552438" y="398272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089252" y="4679950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80"/>
              </a:spcBef>
            </a:pPr>
            <a:r>
              <a:rPr dirty="0" sz="1200" spc="45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asset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swapping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549263" y="4676775"/>
            <a:ext cx="543560" cy="551180"/>
            <a:chOff x="5549263" y="4676775"/>
            <a:chExt cx="543560" cy="551180"/>
          </a:xfrm>
        </p:grpSpPr>
        <p:sp>
          <p:nvSpPr>
            <p:cNvPr id="44" name="object 44"/>
            <p:cNvSpPr/>
            <p:nvPr/>
          </p:nvSpPr>
          <p:spPr>
            <a:xfrm>
              <a:off x="5552438" y="467995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6"/>
                  </a:lnTo>
                  <a:lnTo>
                    <a:pt x="536813" y="544376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52438" y="4679950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089252" y="5375911"/>
            <a:ext cx="3630929" cy="544830"/>
          </a:xfrm>
          <a:prstGeom prst="rect">
            <a:avLst/>
          </a:prstGeom>
          <a:solidFill>
            <a:srgbClr val="111A44"/>
          </a:solidFill>
          <a:ln w="6350">
            <a:solidFill>
              <a:srgbClr val="000000"/>
            </a:solidFill>
          </a:ln>
        </p:spPr>
        <p:txBody>
          <a:bodyPr wrap="square" lIns="0" tIns="18669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470"/>
              </a:spcBef>
            </a:pPr>
            <a:r>
              <a:rPr dirty="0" sz="1200" spc="4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IRR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549263" y="5372736"/>
            <a:ext cx="543560" cy="551180"/>
            <a:chOff x="5549263" y="5372736"/>
            <a:chExt cx="543560" cy="551180"/>
          </a:xfrm>
        </p:grpSpPr>
        <p:sp>
          <p:nvSpPr>
            <p:cNvPr id="48" name="object 48"/>
            <p:cNvSpPr/>
            <p:nvPr/>
          </p:nvSpPr>
          <p:spPr>
            <a:xfrm>
              <a:off x="5552438" y="537591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536813" y="0"/>
                  </a:moveTo>
                  <a:lnTo>
                    <a:pt x="0" y="0"/>
                  </a:lnTo>
                  <a:lnTo>
                    <a:pt x="0" y="544375"/>
                  </a:lnTo>
                  <a:lnTo>
                    <a:pt x="536813" y="544375"/>
                  </a:lnTo>
                  <a:lnTo>
                    <a:pt x="536813" y="0"/>
                  </a:lnTo>
                  <a:close/>
                </a:path>
              </a:pathLst>
            </a:custGeom>
            <a:solidFill>
              <a:srgbClr val="F051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552438" y="5375911"/>
              <a:ext cx="537210" cy="544830"/>
            </a:xfrm>
            <a:custGeom>
              <a:avLst/>
              <a:gdLst/>
              <a:ahLst/>
              <a:cxnLst/>
              <a:rect l="l" t="t" r="r" b="b"/>
              <a:pathLst>
                <a:path w="537210" h="544829">
                  <a:moveTo>
                    <a:pt x="0" y="0"/>
                  </a:moveTo>
                  <a:lnTo>
                    <a:pt x="536814" y="0"/>
                  </a:lnTo>
                  <a:lnTo>
                    <a:pt x="536814" y="544376"/>
                  </a:lnTo>
                  <a:lnTo>
                    <a:pt x="0" y="544376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1002538" y="1017778"/>
            <a:ext cx="1597025" cy="43878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145" b="0">
                <a:solidFill>
                  <a:srgbClr val="191919"/>
                </a:solidFill>
                <a:latin typeface="Trebuchet MS"/>
                <a:cs typeface="Trebuchet MS"/>
              </a:rPr>
              <a:t>Our</a:t>
            </a:r>
            <a:r>
              <a:rPr dirty="0" sz="2700" spc="-114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30" b="0">
                <a:solidFill>
                  <a:srgbClr val="191919"/>
                </a:solidFill>
                <a:latin typeface="Trebuchet MS"/>
                <a:cs typeface="Trebuchet MS"/>
              </a:rPr>
              <a:t>USP’s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413" y="1298702"/>
            <a:ext cx="2947416" cy="18958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3017" y="1948526"/>
            <a:ext cx="252793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100"/>
              </a:lnSpc>
              <a:spcBef>
                <a:spcPts val="9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050" spc="-5">
                <a:latin typeface="Trebuchet MS"/>
                <a:cs typeface="Trebuchet MS"/>
              </a:rPr>
              <a:t>invest </a:t>
            </a:r>
            <a:r>
              <a:rPr dirty="0" sz="1050" spc="15">
                <a:latin typeface="Trebuchet MS"/>
                <a:cs typeface="Trebuchet MS"/>
              </a:rPr>
              <a:t>in </a:t>
            </a:r>
            <a:r>
              <a:rPr dirty="0" sz="1050" spc="5">
                <a:latin typeface="Trebuchet MS"/>
                <a:cs typeface="Trebuchet MS"/>
              </a:rPr>
              <a:t>multiple </a:t>
            </a:r>
            <a:r>
              <a:rPr dirty="0" sz="1050" spc="20">
                <a:latin typeface="Trebuchet MS"/>
                <a:cs typeface="Trebuchet MS"/>
              </a:rPr>
              <a:t>startups </a:t>
            </a:r>
            <a:r>
              <a:rPr dirty="0" sz="1050" spc="25">
                <a:latin typeface="Trebuchet MS"/>
                <a:cs typeface="Trebuchet MS"/>
              </a:rPr>
              <a:t> </a:t>
            </a:r>
            <a:r>
              <a:rPr dirty="0" sz="1050" spc="70">
                <a:latin typeface="Trebuchet MS"/>
                <a:cs typeface="Trebuchet MS"/>
              </a:rPr>
              <a:t>assuming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60">
                <a:latin typeface="Trebuchet MS"/>
                <a:cs typeface="Trebuchet MS"/>
              </a:rPr>
              <a:t>many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-35">
                <a:latin typeface="Trebuchet MS"/>
                <a:cs typeface="Trebuchet MS"/>
              </a:rPr>
              <a:t>will </a:t>
            </a:r>
            <a:r>
              <a:rPr dirty="0" sz="1050" spc="35">
                <a:latin typeface="Trebuchet MS"/>
                <a:cs typeface="Trebuchet MS"/>
              </a:rPr>
              <a:t>reach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various</a:t>
            </a:r>
            <a:r>
              <a:rPr dirty="0" sz="1050" spc="-15">
                <a:latin typeface="Trebuchet MS"/>
                <a:cs typeface="Trebuchet MS"/>
              </a:rPr>
              <a:t> levels </a:t>
            </a:r>
            <a:r>
              <a:rPr dirty="0" sz="1050" spc="-300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of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35">
                <a:latin typeface="Trebuchet MS"/>
                <a:cs typeface="Trebuchet MS"/>
              </a:rPr>
              <a:t>success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75">
                <a:latin typeface="Trebuchet MS"/>
                <a:cs typeface="Trebuchet MS"/>
              </a:rPr>
              <a:t>and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-20">
                <a:latin typeface="Trebuchet MS"/>
                <a:cs typeface="Trebuchet MS"/>
              </a:rPr>
              <a:t>exits.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7894" y="1298702"/>
            <a:ext cx="2947416" cy="18958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11497" y="1948526"/>
            <a:ext cx="2399665" cy="6457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22100"/>
              </a:lnSpc>
              <a:spcBef>
                <a:spcPts val="11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050" spc="50">
                <a:latin typeface="Trebuchet MS"/>
                <a:cs typeface="Trebuchet MS"/>
              </a:rPr>
              <a:t>uses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blockchain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secured </a:t>
            </a:r>
            <a:r>
              <a:rPr dirty="0" sz="1050" spc="-305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transparent </a:t>
            </a:r>
            <a:r>
              <a:rPr dirty="0" sz="1050" spc="40">
                <a:latin typeface="Trebuchet MS"/>
                <a:cs typeface="Trebuchet MS"/>
              </a:rPr>
              <a:t>accounting </a:t>
            </a:r>
            <a:r>
              <a:rPr dirty="0" sz="1050" spc="65">
                <a:latin typeface="Trebuchet MS"/>
                <a:cs typeface="Trebuchet MS"/>
              </a:rPr>
              <a:t>and </a:t>
            </a:r>
            <a:r>
              <a:rPr dirty="0" sz="1050" spc="5">
                <a:latin typeface="Trebuchet MS"/>
                <a:cs typeface="Trebuchet MS"/>
              </a:rPr>
              <a:t>decision- </a:t>
            </a:r>
            <a:r>
              <a:rPr dirty="0" sz="1050" spc="-305">
                <a:latin typeface="Trebuchet MS"/>
                <a:cs typeface="Trebuchet MS"/>
              </a:rPr>
              <a:t> </a:t>
            </a:r>
            <a:r>
              <a:rPr dirty="0" sz="1050" spc="60">
                <a:latin typeface="Trebuchet MS"/>
                <a:cs typeface="Trebuchet MS"/>
              </a:rPr>
              <a:t>making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system.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1990" y="1298702"/>
            <a:ext cx="2947416" cy="18958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65593" y="1948526"/>
            <a:ext cx="2651125" cy="648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3100"/>
              </a:lnSpc>
              <a:spcBef>
                <a:spcPts val="9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050" spc="-15">
                <a:latin typeface="Trebuchet MS"/>
                <a:cs typeface="Trebuchet MS"/>
              </a:rPr>
              <a:t>utilizes </a:t>
            </a:r>
            <a:r>
              <a:rPr dirty="0" sz="1050" spc="90">
                <a:latin typeface="Trebuchet MS"/>
                <a:cs typeface="Trebuchet MS"/>
              </a:rPr>
              <a:t>a </a:t>
            </a:r>
            <a:r>
              <a:rPr dirty="0" sz="1050" spc="-30">
                <a:latin typeface="Trebuchet MS"/>
                <a:cs typeface="Trebuchet MS"/>
              </a:rPr>
              <a:t>3-tier </a:t>
            </a:r>
            <a:r>
              <a:rPr dirty="0" sz="1050" spc="10">
                <a:latin typeface="Trebuchet MS"/>
                <a:cs typeface="Trebuchet MS"/>
              </a:rPr>
              <a:t>due-diligence </a:t>
            </a:r>
            <a:r>
              <a:rPr dirty="0" sz="1050" spc="-30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procedure </a:t>
            </a:r>
            <a:r>
              <a:rPr dirty="0" sz="1050" spc="10">
                <a:latin typeface="Trebuchet MS"/>
                <a:cs typeface="Trebuchet MS"/>
              </a:rPr>
              <a:t>involving </a:t>
            </a:r>
            <a:r>
              <a:rPr dirty="0" sz="1050" spc="90">
                <a:latin typeface="Trebuchet MS"/>
                <a:cs typeface="Trebuchet MS"/>
              </a:rPr>
              <a:t>a </a:t>
            </a:r>
            <a:r>
              <a:rPr dirty="0" sz="1050" spc="35">
                <a:latin typeface="Trebuchet MS"/>
                <a:cs typeface="Trebuchet MS"/>
              </a:rPr>
              <a:t>global </a:t>
            </a:r>
            <a:r>
              <a:rPr dirty="0" sz="1050" spc="40">
                <a:latin typeface="Trebuchet MS"/>
                <a:cs typeface="Trebuchet MS"/>
              </a:rPr>
              <a:t>team </a:t>
            </a:r>
            <a:r>
              <a:rPr dirty="0" sz="1050" spc="65">
                <a:latin typeface="Trebuchet MS"/>
                <a:cs typeface="Trebuchet MS"/>
              </a:rPr>
              <a:t>and </a:t>
            </a:r>
            <a:r>
              <a:rPr dirty="0" sz="1050" spc="70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crowd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intelligence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system.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9413" y="3325621"/>
            <a:ext cx="2947416" cy="18531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3017" y="3975446"/>
            <a:ext cx="2305050" cy="4476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3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050" spc="75">
                <a:latin typeface="Trebuchet MS"/>
                <a:cs typeface="Trebuchet MS"/>
              </a:rPr>
              <a:t>has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90">
                <a:latin typeface="Trebuchet MS"/>
                <a:cs typeface="Trebuchet MS"/>
              </a:rPr>
              <a:t>a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global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40">
                <a:latin typeface="Trebuchet MS"/>
                <a:cs typeface="Trebuchet MS"/>
              </a:rPr>
              <a:t>team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75">
                <a:latin typeface="Trebuchet MS"/>
                <a:cs typeface="Trebuchet MS"/>
              </a:rPr>
              <a:t>and </a:t>
            </a:r>
            <a:r>
              <a:rPr dirty="0" sz="1050" spc="-305">
                <a:latin typeface="Trebuchet MS"/>
                <a:cs typeface="Trebuchet MS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network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of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35">
                <a:latin typeface="Trebuchet MS"/>
                <a:cs typeface="Trebuchet MS"/>
              </a:rPr>
              <a:t>mentors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75">
                <a:latin typeface="Trebuchet MS"/>
                <a:cs typeface="Trebuchet MS"/>
              </a:rPr>
              <a:t>and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advisors.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7894" y="3328670"/>
            <a:ext cx="2947416" cy="17099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11497" y="3978494"/>
            <a:ext cx="2418715" cy="4476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3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serves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the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35">
                <a:latin typeface="Trebuchet MS"/>
                <a:cs typeface="Trebuchet MS"/>
              </a:rPr>
              <a:t>global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20">
                <a:latin typeface="Trebuchet MS"/>
                <a:cs typeface="Trebuchet MS"/>
              </a:rPr>
              <a:t>startup </a:t>
            </a:r>
            <a:r>
              <a:rPr dirty="0" sz="1050" spc="-300">
                <a:latin typeface="Trebuchet MS"/>
                <a:cs typeface="Trebuchet MS"/>
              </a:rPr>
              <a:t> </a:t>
            </a:r>
            <a:r>
              <a:rPr dirty="0" sz="1050" spc="40">
                <a:latin typeface="Trebuchet MS"/>
                <a:cs typeface="Trebuchet MS"/>
              </a:rPr>
              <a:t>community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55">
                <a:latin typeface="Trebuchet MS"/>
                <a:cs typeface="Trebuchet MS"/>
              </a:rPr>
              <a:t>around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the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-10">
                <a:latin typeface="Trebuchet MS"/>
                <a:cs typeface="Trebuchet MS"/>
              </a:rPr>
              <a:t>world.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1990" y="5181853"/>
            <a:ext cx="2947416" cy="173736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65593" y="5831678"/>
            <a:ext cx="2543175" cy="4476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30"/>
              </a:spcBef>
            </a:pPr>
            <a:r>
              <a:rPr dirty="0" sz="1200" spc="-40">
                <a:latin typeface="Arial"/>
                <a:cs typeface="Arial"/>
              </a:rPr>
              <a:t>EDGE</a:t>
            </a:r>
            <a:r>
              <a:rPr dirty="0" sz="1200" spc="-4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40">
                <a:latin typeface="Arial"/>
                <a:cs typeface="Arial"/>
              </a:rPr>
              <a:t>™</a:t>
            </a:r>
            <a:r>
              <a:rPr dirty="0" sz="1050" spc="-40">
                <a:latin typeface="Trebuchet MS"/>
                <a:cs typeface="Trebuchet MS"/>
              </a:rPr>
              <a:t>’s </a:t>
            </a:r>
            <a:r>
              <a:rPr dirty="0" sz="1050" spc="20">
                <a:latin typeface="Trebuchet MS"/>
                <a:cs typeface="Trebuchet MS"/>
              </a:rPr>
              <a:t>marketplace </a:t>
            </a:r>
            <a:r>
              <a:rPr dirty="0" sz="1050" spc="25">
                <a:latin typeface="Trebuchet MS"/>
                <a:cs typeface="Trebuchet MS"/>
              </a:rPr>
              <a:t>connects </a:t>
            </a:r>
            <a:r>
              <a:rPr dirty="0" sz="1050" spc="30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startups,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investors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65">
                <a:latin typeface="Trebuchet MS"/>
                <a:cs typeface="Trebuchet MS"/>
              </a:rPr>
              <a:t>and</a:t>
            </a:r>
            <a:r>
              <a:rPr dirty="0" sz="1050">
                <a:latin typeface="Trebuchet MS"/>
                <a:cs typeface="Trebuchet MS"/>
              </a:rPr>
              <a:t> </a:t>
            </a:r>
            <a:r>
              <a:rPr dirty="0" sz="1050" spc="-5">
                <a:latin typeface="Trebuchet MS"/>
                <a:cs typeface="Trebuchet MS"/>
              </a:rPr>
              <a:t>service </a:t>
            </a:r>
            <a:r>
              <a:rPr dirty="0" sz="1050">
                <a:latin typeface="Trebuchet MS"/>
                <a:cs typeface="Trebuchet MS"/>
              </a:rPr>
              <a:t>providers.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413" y="5181853"/>
            <a:ext cx="2947416" cy="173736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33017" y="5828214"/>
            <a:ext cx="2568575" cy="4540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22100"/>
              </a:lnSpc>
              <a:spcBef>
                <a:spcPts val="13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investors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35">
                <a:latin typeface="Trebuchet MS"/>
                <a:cs typeface="Trebuchet MS"/>
              </a:rPr>
              <a:t>have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the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privilege </a:t>
            </a:r>
            <a:r>
              <a:rPr dirty="0" sz="1050" spc="-300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of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being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able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to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diversify</a:t>
            </a:r>
            <a:r>
              <a:rPr dirty="0" sz="1050" spc="-40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their</a:t>
            </a:r>
            <a:r>
              <a:rPr dirty="0" sz="1050" spc="5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portfolio.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77894" y="5184901"/>
            <a:ext cx="2947416" cy="193548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111497" y="5831678"/>
            <a:ext cx="2648585" cy="6457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22100"/>
              </a:lnSpc>
              <a:spcBef>
                <a:spcPts val="11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050" spc="10">
                <a:latin typeface="Trebuchet MS"/>
                <a:cs typeface="Trebuchet MS"/>
              </a:rPr>
              <a:t>investors</a:t>
            </a:r>
            <a:r>
              <a:rPr dirty="0" sz="1050" spc="-40">
                <a:latin typeface="Trebuchet MS"/>
                <a:cs typeface="Trebuchet MS"/>
              </a:rPr>
              <a:t> </a:t>
            </a:r>
            <a:r>
              <a:rPr dirty="0" sz="1050" spc="55">
                <a:latin typeface="Trebuchet MS"/>
                <a:cs typeface="Trebuchet MS"/>
              </a:rPr>
              <a:t>can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expect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15">
                <a:latin typeface="Trebuchet MS"/>
                <a:cs typeface="Trebuchet MS"/>
              </a:rPr>
              <a:t>greater </a:t>
            </a:r>
            <a:r>
              <a:rPr dirty="0" sz="1050" spc="-305">
                <a:latin typeface="Trebuchet MS"/>
                <a:cs typeface="Trebuchet MS"/>
              </a:rPr>
              <a:t> </a:t>
            </a:r>
            <a:r>
              <a:rPr dirty="0" sz="1050" spc="-10">
                <a:latin typeface="Trebuchet MS"/>
                <a:cs typeface="Trebuchet MS"/>
              </a:rPr>
              <a:t>liquidity </a:t>
            </a:r>
            <a:r>
              <a:rPr dirty="0" sz="1050" spc="45">
                <a:latin typeface="Trebuchet MS"/>
                <a:cs typeface="Trebuchet MS"/>
              </a:rPr>
              <a:t>through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the</a:t>
            </a:r>
            <a:r>
              <a:rPr dirty="0" sz="1050" spc="-10">
                <a:latin typeface="Trebuchet MS"/>
                <a:cs typeface="Trebuchet MS"/>
              </a:rPr>
              <a:t> ability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to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-15">
                <a:latin typeface="Trebuchet MS"/>
                <a:cs typeface="Trebuchet MS"/>
              </a:rPr>
              <a:t>sell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20">
                <a:latin typeface="Trebuchet MS"/>
                <a:cs typeface="Trebuchet MS"/>
              </a:rPr>
              <a:t>or</a:t>
            </a:r>
            <a:r>
              <a:rPr dirty="0" sz="1050" spc="10">
                <a:latin typeface="Trebuchet MS"/>
                <a:cs typeface="Trebuchet MS"/>
              </a:rPr>
              <a:t> stake </a:t>
            </a:r>
            <a:r>
              <a:rPr dirty="0" sz="1050" spc="-300">
                <a:latin typeface="Trebuchet MS"/>
                <a:cs typeface="Trebuchet MS"/>
              </a:rPr>
              <a:t> </a:t>
            </a:r>
            <a:r>
              <a:rPr dirty="0" sz="1050" spc="60">
                <a:latin typeface="Trebuchet MS"/>
                <a:cs typeface="Trebuchet MS"/>
              </a:rPr>
              <a:t>EDGE-X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tokens.</a:t>
            </a:r>
            <a:endParaRPr sz="1050">
              <a:latin typeface="Trebuchet MS"/>
              <a:cs typeface="Trebuchet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31990" y="3328670"/>
            <a:ext cx="2947416" cy="170992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165593" y="3978494"/>
            <a:ext cx="2557145" cy="4476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20400"/>
              </a:lnSpc>
              <a:spcBef>
                <a:spcPts val="130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050" spc="25">
                <a:latin typeface="Trebuchet MS"/>
                <a:cs typeface="Trebuchet MS"/>
              </a:rPr>
              <a:t>focuses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65">
                <a:latin typeface="Trebuchet MS"/>
                <a:cs typeface="Trebuchet MS"/>
              </a:rPr>
              <a:t>on</a:t>
            </a:r>
            <a:r>
              <a:rPr dirty="0" sz="1050" spc="-10">
                <a:latin typeface="Trebuchet MS"/>
                <a:cs typeface="Trebuchet MS"/>
              </a:rPr>
              <a:t> </a:t>
            </a:r>
            <a:r>
              <a:rPr dirty="0" sz="1050" spc="15">
                <a:latin typeface="Trebuchet MS"/>
                <a:cs typeface="Trebuchet MS"/>
              </a:rPr>
              <a:t>targeted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higher </a:t>
            </a:r>
            <a:r>
              <a:rPr dirty="0" sz="1050" spc="-300">
                <a:latin typeface="Trebuchet MS"/>
                <a:cs typeface="Trebuchet MS"/>
              </a:rPr>
              <a:t> </a:t>
            </a:r>
            <a:r>
              <a:rPr dirty="0" sz="1050" spc="20">
                <a:latin typeface="Trebuchet MS"/>
                <a:cs typeface="Trebuchet MS"/>
              </a:rPr>
              <a:t>returns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-10">
                <a:latin typeface="Trebuchet MS"/>
                <a:cs typeface="Trebuchet MS"/>
              </a:rPr>
              <a:t>with</a:t>
            </a:r>
            <a:r>
              <a:rPr dirty="0" sz="1050" spc="-5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multiple</a:t>
            </a:r>
            <a:r>
              <a:rPr dirty="0" sz="1050" spc="-15">
                <a:latin typeface="Trebuchet MS"/>
                <a:cs typeface="Trebuchet MS"/>
              </a:rPr>
              <a:t> exit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strategies.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7973" y="3276600"/>
            <a:ext cx="9138285" cy="2366010"/>
            <a:chOff x="807973" y="3276600"/>
            <a:chExt cx="9138285" cy="2366010"/>
          </a:xfrm>
        </p:grpSpPr>
        <p:sp>
          <p:nvSpPr>
            <p:cNvPr id="21" name="object 21"/>
            <p:cNvSpPr/>
            <p:nvPr/>
          </p:nvSpPr>
          <p:spPr>
            <a:xfrm>
              <a:off x="946149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6149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6149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46149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973" y="3356102"/>
              <a:ext cx="2078736" cy="4450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27803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27803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84061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4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4" y="508000"/>
                  </a:lnTo>
                  <a:lnTo>
                    <a:pt x="2855594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084061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027803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27803" y="5128261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84061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4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4" y="508000"/>
                  </a:lnTo>
                  <a:lnTo>
                    <a:pt x="2855594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084061" y="3282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807973" y="1244600"/>
            <a:ext cx="9130030" cy="527050"/>
            <a:chOff x="807973" y="1244600"/>
            <a:chExt cx="9130030" cy="527050"/>
          </a:xfrm>
        </p:grpSpPr>
        <p:sp>
          <p:nvSpPr>
            <p:cNvPr id="35" name="object 35"/>
            <p:cNvSpPr/>
            <p:nvPr/>
          </p:nvSpPr>
          <p:spPr>
            <a:xfrm>
              <a:off x="946149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6149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973" y="1326134"/>
              <a:ext cx="2078736" cy="4450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027803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027803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75803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2855595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2855595" y="508000"/>
                  </a:lnTo>
                  <a:lnTo>
                    <a:pt x="2855595" y="0"/>
                  </a:lnTo>
                  <a:close/>
                </a:path>
              </a:pathLst>
            </a:custGeom>
            <a:solidFill>
              <a:srgbClr val="111A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075803" y="1250950"/>
              <a:ext cx="2855595" cy="508000"/>
            </a:xfrm>
            <a:custGeom>
              <a:avLst/>
              <a:gdLst/>
              <a:ahLst/>
              <a:cxnLst/>
              <a:rect l="l" t="t" r="r" b="b"/>
              <a:pathLst>
                <a:path w="2855595" h="508000">
                  <a:moveTo>
                    <a:pt x="0" y="0"/>
                  </a:moveTo>
                  <a:lnTo>
                    <a:pt x="2855595" y="0"/>
                  </a:lnTo>
                  <a:lnTo>
                    <a:pt x="2855595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862328" y="1331596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255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650"/>
              </a:spcBef>
            </a:pPr>
            <a:r>
              <a:rPr dirty="0" sz="1200" spc="130" b="1">
                <a:solidFill>
                  <a:srgbClr val="FFFFFF"/>
                </a:solidFill>
                <a:latin typeface="Calibri"/>
                <a:cs typeface="Calibri"/>
              </a:rPr>
              <a:t>PORTFOLIO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86453" y="1310894"/>
            <a:ext cx="2078736" cy="44500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3940175" y="1315086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382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660"/>
              </a:spcBef>
            </a:pPr>
            <a:r>
              <a:rPr dirty="0" sz="1200" spc="140" b="1">
                <a:solidFill>
                  <a:srgbClr val="FFFFFF"/>
                </a:solidFill>
                <a:latin typeface="Calibri"/>
                <a:cs typeface="Calibri"/>
              </a:rPr>
              <a:t>TRANSPARENCY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37502" y="1310894"/>
            <a:ext cx="2081783" cy="445008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993888" y="1315086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382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660"/>
              </a:spcBef>
            </a:pPr>
            <a:r>
              <a:rPr dirty="0" sz="1200" spc="130" b="1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dirty="0" sz="120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10" b="1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2328" y="3361053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318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655"/>
              </a:spcBef>
            </a:pPr>
            <a:r>
              <a:rPr dirty="0" sz="1200" spc="120" b="1">
                <a:solidFill>
                  <a:srgbClr val="FFFFFF"/>
                </a:solidFill>
                <a:latin typeface="Calibri"/>
                <a:cs typeface="Calibri"/>
              </a:rPr>
              <a:t>TEAM</a:t>
            </a:r>
            <a:r>
              <a:rPr dirty="0" sz="12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35" b="1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86453" y="3356102"/>
            <a:ext cx="2078736" cy="445008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940175" y="3360421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382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660"/>
              </a:spcBef>
            </a:pPr>
            <a:r>
              <a:rPr dirty="0" sz="1200" spc="150" b="1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4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20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114" b="1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37502" y="5209285"/>
            <a:ext cx="2081783" cy="445007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993888" y="5213350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1280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640"/>
              </a:spcBef>
            </a:pPr>
            <a:r>
              <a:rPr dirty="0" sz="1200" spc="135" b="1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7973" y="5209285"/>
            <a:ext cx="2078736" cy="44500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862328" y="5214621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2550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650"/>
              </a:spcBef>
            </a:pPr>
            <a:r>
              <a:rPr dirty="0" sz="1200" spc="110" b="1">
                <a:solidFill>
                  <a:srgbClr val="FFFFFF"/>
                </a:solidFill>
                <a:latin typeface="Calibri"/>
                <a:cs typeface="Calibri"/>
              </a:rPr>
              <a:t>DIVERSIFICATION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886453" y="5209285"/>
            <a:ext cx="2078736" cy="44500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940175" y="5214621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2550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650"/>
              </a:spcBef>
            </a:pPr>
            <a:r>
              <a:rPr dirty="0" sz="1200" spc="95" b="1">
                <a:solidFill>
                  <a:srgbClr val="FFFFFF"/>
                </a:solidFill>
                <a:latin typeface="Calibri"/>
                <a:cs typeface="Calibri"/>
              </a:rPr>
              <a:t>LIQUIDITY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937502" y="3356102"/>
            <a:ext cx="2081783" cy="445008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6993253" y="3359786"/>
            <a:ext cx="1971039" cy="335280"/>
          </a:xfrm>
          <a:prstGeom prst="rect">
            <a:avLst/>
          </a:prstGeom>
          <a:solidFill>
            <a:srgbClr val="F05139"/>
          </a:solidFill>
        </p:spPr>
        <p:txBody>
          <a:bodyPr wrap="square" lIns="0" tIns="8128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640"/>
              </a:spcBef>
            </a:pPr>
            <a:r>
              <a:rPr dirty="0" sz="1200" spc="130" b="1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919225" y="734313"/>
            <a:ext cx="6622415" cy="3295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2000" spc="114" b="0">
                <a:solidFill>
                  <a:srgbClr val="191919"/>
                </a:solidFill>
                <a:latin typeface="Trebuchet MS"/>
                <a:cs typeface="Trebuchet MS"/>
              </a:rPr>
              <a:t>How</a:t>
            </a:r>
            <a:r>
              <a:rPr dirty="0" sz="2000" spc="-1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14" b="0">
                <a:solidFill>
                  <a:srgbClr val="191919"/>
                </a:solidFill>
                <a:latin typeface="Trebuchet MS"/>
                <a:cs typeface="Trebuchet MS"/>
              </a:rPr>
              <a:t>do</a:t>
            </a:r>
            <a:r>
              <a:rPr dirty="0" sz="2000" spc="-5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0" b="0">
                <a:solidFill>
                  <a:srgbClr val="191919"/>
                </a:solidFill>
                <a:latin typeface="Trebuchet MS"/>
                <a:cs typeface="Trebuchet MS"/>
              </a:rPr>
              <a:t>traditional</a:t>
            </a:r>
            <a:r>
              <a:rPr dirty="0" sz="2000" spc="-2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70" b="0">
                <a:solidFill>
                  <a:srgbClr val="191919"/>
                </a:solidFill>
                <a:latin typeface="Trebuchet MS"/>
                <a:cs typeface="Trebuchet MS"/>
              </a:rPr>
              <a:t>VC</a:t>
            </a:r>
            <a:r>
              <a:rPr dirty="0" sz="2000" spc="-1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0" b="0">
                <a:solidFill>
                  <a:srgbClr val="191919"/>
                </a:solidFill>
                <a:latin typeface="Trebuchet MS"/>
                <a:cs typeface="Trebuchet MS"/>
              </a:rPr>
              <a:t>firms</a:t>
            </a:r>
            <a:r>
              <a:rPr dirty="0" sz="2000" spc="-25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90" b="0">
                <a:solidFill>
                  <a:srgbClr val="191919"/>
                </a:solidFill>
                <a:latin typeface="Trebuchet MS"/>
                <a:cs typeface="Trebuchet MS"/>
              </a:rPr>
              <a:t>compare</a:t>
            </a:r>
            <a:r>
              <a:rPr dirty="0" sz="2000" spc="-3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-20" b="0">
                <a:solidFill>
                  <a:srgbClr val="191919"/>
                </a:solidFill>
                <a:latin typeface="Trebuchet MS"/>
                <a:cs typeface="Trebuchet MS"/>
              </a:rPr>
              <a:t>with</a:t>
            </a:r>
            <a:r>
              <a:rPr dirty="0" sz="200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35" b="0">
                <a:solidFill>
                  <a:srgbClr val="191919"/>
                </a:solidFill>
                <a:latin typeface="Trebuchet MS"/>
                <a:cs typeface="Trebuchet MS"/>
              </a:rPr>
              <a:t>EDGE</a:t>
            </a:r>
            <a:r>
              <a:rPr dirty="0" sz="2000" spc="135" b="0">
                <a:latin typeface="Trebuchet MS"/>
                <a:cs typeface="Trebuchet MS"/>
              </a:rPr>
              <a:t>196</a:t>
            </a:r>
            <a:r>
              <a:rPr dirty="0" baseline="30303" sz="1650" spc="202" b="0">
                <a:solidFill>
                  <a:srgbClr val="191919"/>
                </a:solidFill>
                <a:latin typeface="Calibri"/>
                <a:cs typeface="Calibri"/>
              </a:rPr>
              <a:t>TM</a:t>
            </a:r>
            <a:r>
              <a:rPr dirty="0" sz="2000" spc="135" b="0">
                <a:solidFill>
                  <a:srgbClr val="000000"/>
                </a:solidFill>
                <a:latin typeface="Trebuchet MS"/>
                <a:cs typeface="Trebuchet MS"/>
              </a:rPr>
              <a:t>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846" y="3681595"/>
            <a:ext cx="880745" cy="89661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985672" y="3951047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9" y="0"/>
                </a:moveTo>
                <a:lnTo>
                  <a:pt x="0" y="204639"/>
                </a:lnTo>
                <a:lnTo>
                  <a:pt x="136550" y="204639"/>
                </a:lnTo>
                <a:lnTo>
                  <a:pt x="68461" y="0"/>
                </a:lnTo>
                <a:lnTo>
                  <a:pt x="6808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28600" y="3951047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9" y="0"/>
                </a:moveTo>
                <a:lnTo>
                  <a:pt x="0" y="204639"/>
                </a:lnTo>
                <a:lnTo>
                  <a:pt x="136550" y="204639"/>
                </a:lnTo>
                <a:lnTo>
                  <a:pt x="68461" y="0"/>
                </a:lnTo>
                <a:lnTo>
                  <a:pt x="6808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71606" y="3935791"/>
            <a:ext cx="201295" cy="327660"/>
          </a:xfrm>
          <a:custGeom>
            <a:avLst/>
            <a:gdLst/>
            <a:ahLst/>
            <a:cxnLst/>
            <a:rect l="l" t="t" r="r" b="b"/>
            <a:pathLst>
              <a:path w="201294" h="327660">
                <a:moveTo>
                  <a:pt x="0" y="0"/>
                </a:moveTo>
                <a:lnTo>
                  <a:pt x="0" y="327422"/>
                </a:lnTo>
                <a:lnTo>
                  <a:pt x="50973" y="327422"/>
                </a:lnTo>
                <a:lnTo>
                  <a:pt x="104133" y="321562"/>
                </a:lnTo>
                <a:lnTo>
                  <a:pt x="143944" y="303935"/>
                </a:lnTo>
                <a:lnTo>
                  <a:pt x="173268" y="274414"/>
                </a:lnTo>
                <a:lnTo>
                  <a:pt x="192174" y="233290"/>
                </a:lnTo>
                <a:lnTo>
                  <a:pt x="200720" y="180548"/>
                </a:lnTo>
                <a:lnTo>
                  <a:pt x="201290" y="160364"/>
                </a:lnTo>
                <a:lnTo>
                  <a:pt x="200790" y="143551"/>
                </a:lnTo>
                <a:lnTo>
                  <a:pt x="193290" y="96740"/>
                </a:lnTo>
                <a:lnTo>
                  <a:pt x="175849" y="57044"/>
                </a:lnTo>
                <a:lnTo>
                  <a:pt x="147432" y="26558"/>
                </a:lnTo>
                <a:lnTo>
                  <a:pt x="107284" y="6803"/>
                </a:lnTo>
                <a:lnTo>
                  <a:pt x="4948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63372" y="3859147"/>
            <a:ext cx="689610" cy="483870"/>
          </a:xfrm>
          <a:custGeom>
            <a:avLst/>
            <a:gdLst/>
            <a:ahLst/>
            <a:cxnLst/>
            <a:rect l="l" t="t" r="r" b="b"/>
            <a:pathLst>
              <a:path w="689609" h="483870">
                <a:moveTo>
                  <a:pt x="335322" y="0"/>
                </a:moveTo>
                <a:lnTo>
                  <a:pt x="674650" y="0"/>
                </a:lnTo>
                <a:lnTo>
                  <a:pt x="676881" y="0"/>
                </a:lnTo>
                <a:lnTo>
                  <a:pt x="678929" y="682"/>
                </a:lnTo>
                <a:lnTo>
                  <a:pt x="688229" y="21207"/>
                </a:lnTo>
                <a:lnTo>
                  <a:pt x="688851" y="26417"/>
                </a:lnTo>
                <a:lnTo>
                  <a:pt x="689158" y="32741"/>
                </a:lnTo>
                <a:lnTo>
                  <a:pt x="689158" y="40184"/>
                </a:lnTo>
                <a:lnTo>
                  <a:pt x="689158" y="47378"/>
                </a:lnTo>
                <a:lnTo>
                  <a:pt x="688851" y="53516"/>
                </a:lnTo>
                <a:lnTo>
                  <a:pt x="688229" y="58600"/>
                </a:lnTo>
                <a:lnTo>
                  <a:pt x="687610" y="63684"/>
                </a:lnTo>
                <a:lnTo>
                  <a:pt x="676881" y="79994"/>
                </a:lnTo>
                <a:lnTo>
                  <a:pt x="674650" y="79994"/>
                </a:lnTo>
                <a:lnTo>
                  <a:pt x="554098" y="79994"/>
                </a:lnTo>
                <a:lnTo>
                  <a:pt x="554098" y="468063"/>
                </a:lnTo>
                <a:lnTo>
                  <a:pt x="554098" y="470544"/>
                </a:lnTo>
                <a:lnTo>
                  <a:pt x="553291" y="472778"/>
                </a:lnTo>
                <a:lnTo>
                  <a:pt x="551678" y="474762"/>
                </a:lnTo>
                <a:lnTo>
                  <a:pt x="550066" y="476746"/>
                </a:lnTo>
                <a:lnTo>
                  <a:pt x="547402" y="478359"/>
                </a:lnTo>
                <a:lnTo>
                  <a:pt x="514410" y="483690"/>
                </a:lnTo>
                <a:lnTo>
                  <a:pt x="504986" y="483690"/>
                </a:lnTo>
                <a:lnTo>
                  <a:pt x="495559" y="483690"/>
                </a:lnTo>
                <a:lnTo>
                  <a:pt x="458291" y="474762"/>
                </a:lnTo>
                <a:lnTo>
                  <a:pt x="455871" y="470544"/>
                </a:lnTo>
                <a:lnTo>
                  <a:pt x="455871" y="468063"/>
                </a:lnTo>
                <a:lnTo>
                  <a:pt x="455871" y="79994"/>
                </a:lnTo>
                <a:lnTo>
                  <a:pt x="335322" y="79994"/>
                </a:lnTo>
                <a:lnTo>
                  <a:pt x="332841" y="79994"/>
                </a:lnTo>
                <a:lnTo>
                  <a:pt x="330732" y="79251"/>
                </a:lnTo>
                <a:lnTo>
                  <a:pt x="328995" y="77763"/>
                </a:lnTo>
                <a:lnTo>
                  <a:pt x="327260" y="76273"/>
                </a:lnTo>
                <a:lnTo>
                  <a:pt x="325770" y="73981"/>
                </a:lnTo>
                <a:lnTo>
                  <a:pt x="324532" y="70878"/>
                </a:lnTo>
                <a:lnTo>
                  <a:pt x="323292" y="67778"/>
                </a:lnTo>
                <a:lnTo>
                  <a:pt x="322359" y="63684"/>
                </a:lnTo>
                <a:lnTo>
                  <a:pt x="321740" y="58600"/>
                </a:lnTo>
                <a:lnTo>
                  <a:pt x="321122" y="53516"/>
                </a:lnTo>
                <a:lnTo>
                  <a:pt x="320811" y="47378"/>
                </a:lnTo>
                <a:lnTo>
                  <a:pt x="320811" y="40184"/>
                </a:lnTo>
                <a:lnTo>
                  <a:pt x="320811" y="32741"/>
                </a:lnTo>
                <a:lnTo>
                  <a:pt x="321122" y="26417"/>
                </a:lnTo>
                <a:lnTo>
                  <a:pt x="321740" y="21207"/>
                </a:lnTo>
                <a:lnTo>
                  <a:pt x="322359" y="15998"/>
                </a:lnTo>
                <a:lnTo>
                  <a:pt x="323292" y="11844"/>
                </a:lnTo>
                <a:lnTo>
                  <a:pt x="324532" y="8744"/>
                </a:lnTo>
                <a:lnTo>
                  <a:pt x="325770" y="5641"/>
                </a:lnTo>
                <a:lnTo>
                  <a:pt x="327260" y="3410"/>
                </a:lnTo>
                <a:lnTo>
                  <a:pt x="328995" y="2045"/>
                </a:lnTo>
                <a:lnTo>
                  <a:pt x="330732" y="682"/>
                </a:lnTo>
                <a:lnTo>
                  <a:pt x="332841" y="0"/>
                </a:lnTo>
                <a:lnTo>
                  <a:pt x="335322" y="0"/>
                </a:lnTo>
                <a:close/>
              </a:path>
              <a:path w="689609" h="483870">
                <a:moveTo>
                  <a:pt x="29020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1" y="1859"/>
                </a:lnTo>
                <a:lnTo>
                  <a:pt x="277069" y="3099"/>
                </a:lnTo>
                <a:lnTo>
                  <a:pt x="278556" y="5269"/>
                </a:lnTo>
                <a:lnTo>
                  <a:pt x="279797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7" y="25115"/>
                </a:lnTo>
                <a:lnTo>
                  <a:pt x="283515" y="31254"/>
                </a:lnTo>
                <a:lnTo>
                  <a:pt x="283515" y="38694"/>
                </a:lnTo>
                <a:lnTo>
                  <a:pt x="283515" y="45640"/>
                </a:lnTo>
                <a:lnTo>
                  <a:pt x="283207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1" y="74599"/>
                </a:lnTo>
                <a:lnTo>
                  <a:pt x="273594" y="75965"/>
                </a:lnTo>
                <a:lnTo>
                  <a:pt x="271610" y="76645"/>
                </a:lnTo>
                <a:lnTo>
                  <a:pt x="269379" y="76645"/>
                </a:lnTo>
                <a:lnTo>
                  <a:pt x="97481" y="76645"/>
                </a:lnTo>
                <a:lnTo>
                  <a:pt x="97481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1" y="214125"/>
                </a:lnTo>
                <a:lnTo>
                  <a:pt x="257162" y="218962"/>
                </a:lnTo>
                <a:lnTo>
                  <a:pt x="257470" y="224854"/>
                </a:lnTo>
                <a:lnTo>
                  <a:pt x="257470" y="231800"/>
                </a:lnTo>
                <a:lnTo>
                  <a:pt x="257470" y="238993"/>
                </a:lnTo>
                <a:lnTo>
                  <a:pt x="257162" y="244946"/>
                </a:lnTo>
                <a:lnTo>
                  <a:pt x="256541" y="249658"/>
                </a:lnTo>
                <a:lnTo>
                  <a:pt x="255922" y="254370"/>
                </a:lnTo>
                <a:lnTo>
                  <a:pt x="254992" y="25815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0" y="267145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1" y="269007"/>
                </a:lnTo>
                <a:lnTo>
                  <a:pt x="97481" y="404814"/>
                </a:lnTo>
                <a:lnTo>
                  <a:pt x="270866" y="404814"/>
                </a:lnTo>
                <a:lnTo>
                  <a:pt x="273097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4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5" y="475878"/>
                </a:lnTo>
                <a:lnTo>
                  <a:pt x="278864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097" y="481459"/>
                </a:lnTo>
                <a:lnTo>
                  <a:pt x="270866" y="481459"/>
                </a:lnTo>
                <a:lnTo>
                  <a:pt x="29020" y="481459"/>
                </a:lnTo>
                <a:lnTo>
                  <a:pt x="20836" y="481459"/>
                </a:lnTo>
                <a:lnTo>
                  <a:pt x="13953" y="479041"/>
                </a:lnTo>
                <a:lnTo>
                  <a:pt x="8369" y="474204"/>
                </a:lnTo>
                <a:lnTo>
                  <a:pt x="2788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3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97727" y="3859147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1" y="0"/>
                </a:moveTo>
                <a:lnTo>
                  <a:pt x="353839" y="0"/>
                </a:lnTo>
                <a:lnTo>
                  <a:pt x="356070" y="0"/>
                </a:lnTo>
                <a:lnTo>
                  <a:pt x="358118" y="682"/>
                </a:lnTo>
                <a:lnTo>
                  <a:pt x="359977" y="2045"/>
                </a:lnTo>
                <a:lnTo>
                  <a:pt x="361837" y="3410"/>
                </a:lnTo>
                <a:lnTo>
                  <a:pt x="363388" y="5641"/>
                </a:lnTo>
                <a:lnTo>
                  <a:pt x="364629" y="8744"/>
                </a:lnTo>
                <a:lnTo>
                  <a:pt x="365869" y="11844"/>
                </a:lnTo>
                <a:lnTo>
                  <a:pt x="366799" y="15998"/>
                </a:lnTo>
                <a:lnTo>
                  <a:pt x="367418" y="21207"/>
                </a:lnTo>
                <a:lnTo>
                  <a:pt x="368039" y="26417"/>
                </a:lnTo>
                <a:lnTo>
                  <a:pt x="368347" y="32741"/>
                </a:lnTo>
                <a:lnTo>
                  <a:pt x="368347" y="40184"/>
                </a:lnTo>
                <a:lnTo>
                  <a:pt x="368347" y="47378"/>
                </a:lnTo>
                <a:lnTo>
                  <a:pt x="368039" y="53516"/>
                </a:lnTo>
                <a:lnTo>
                  <a:pt x="367418" y="58600"/>
                </a:lnTo>
                <a:lnTo>
                  <a:pt x="366799" y="63684"/>
                </a:lnTo>
                <a:lnTo>
                  <a:pt x="365869" y="67778"/>
                </a:lnTo>
                <a:lnTo>
                  <a:pt x="364629" y="70878"/>
                </a:lnTo>
                <a:lnTo>
                  <a:pt x="363388" y="73981"/>
                </a:lnTo>
                <a:lnTo>
                  <a:pt x="361837" y="76273"/>
                </a:lnTo>
                <a:lnTo>
                  <a:pt x="359977" y="77763"/>
                </a:lnTo>
                <a:lnTo>
                  <a:pt x="358118" y="79251"/>
                </a:lnTo>
                <a:lnTo>
                  <a:pt x="356070" y="79994"/>
                </a:lnTo>
                <a:lnTo>
                  <a:pt x="353839" y="79994"/>
                </a:lnTo>
                <a:lnTo>
                  <a:pt x="233287" y="79994"/>
                </a:lnTo>
                <a:lnTo>
                  <a:pt x="233287" y="468063"/>
                </a:lnTo>
                <a:lnTo>
                  <a:pt x="233287" y="470544"/>
                </a:lnTo>
                <a:lnTo>
                  <a:pt x="232480" y="472778"/>
                </a:lnTo>
                <a:lnTo>
                  <a:pt x="230867" y="474762"/>
                </a:lnTo>
                <a:lnTo>
                  <a:pt x="229255" y="476746"/>
                </a:lnTo>
                <a:lnTo>
                  <a:pt x="226591" y="478359"/>
                </a:lnTo>
                <a:lnTo>
                  <a:pt x="193599" y="483690"/>
                </a:lnTo>
                <a:lnTo>
                  <a:pt x="184175" y="483690"/>
                </a:lnTo>
                <a:lnTo>
                  <a:pt x="174747" y="483690"/>
                </a:lnTo>
                <a:lnTo>
                  <a:pt x="137480" y="474762"/>
                </a:lnTo>
                <a:lnTo>
                  <a:pt x="135059" y="470544"/>
                </a:lnTo>
                <a:lnTo>
                  <a:pt x="135059" y="468063"/>
                </a:lnTo>
                <a:lnTo>
                  <a:pt x="135059" y="79994"/>
                </a:lnTo>
                <a:lnTo>
                  <a:pt x="14511" y="79994"/>
                </a:lnTo>
                <a:lnTo>
                  <a:pt x="12030" y="79994"/>
                </a:lnTo>
                <a:lnTo>
                  <a:pt x="9921" y="79251"/>
                </a:lnTo>
                <a:lnTo>
                  <a:pt x="8183" y="77763"/>
                </a:lnTo>
                <a:lnTo>
                  <a:pt x="6449" y="76273"/>
                </a:lnTo>
                <a:lnTo>
                  <a:pt x="4959" y="73981"/>
                </a:lnTo>
                <a:lnTo>
                  <a:pt x="3721" y="70878"/>
                </a:lnTo>
                <a:lnTo>
                  <a:pt x="2481" y="67778"/>
                </a:lnTo>
                <a:lnTo>
                  <a:pt x="1548" y="63684"/>
                </a:lnTo>
                <a:lnTo>
                  <a:pt x="929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10" y="26417"/>
                </a:lnTo>
                <a:lnTo>
                  <a:pt x="929" y="21207"/>
                </a:lnTo>
                <a:lnTo>
                  <a:pt x="1548" y="15998"/>
                </a:lnTo>
                <a:lnTo>
                  <a:pt x="2481" y="11844"/>
                </a:lnTo>
                <a:lnTo>
                  <a:pt x="3721" y="8744"/>
                </a:lnTo>
                <a:lnTo>
                  <a:pt x="4959" y="5641"/>
                </a:lnTo>
                <a:lnTo>
                  <a:pt x="6449" y="3410"/>
                </a:lnTo>
                <a:lnTo>
                  <a:pt x="8183" y="2045"/>
                </a:lnTo>
                <a:lnTo>
                  <a:pt x="9921" y="682"/>
                </a:lnTo>
                <a:lnTo>
                  <a:pt x="12030" y="0"/>
                </a:lnTo>
                <a:lnTo>
                  <a:pt x="1451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4123" y="3859147"/>
            <a:ext cx="400050" cy="481965"/>
          </a:xfrm>
          <a:custGeom>
            <a:avLst/>
            <a:gdLst/>
            <a:ahLst/>
            <a:cxnLst/>
            <a:rect l="l" t="t" r="r" b="b"/>
            <a:pathLst>
              <a:path w="400050" h="481964">
                <a:moveTo>
                  <a:pt x="29021" y="0"/>
                </a:moveTo>
                <a:lnTo>
                  <a:pt x="152548" y="0"/>
                </a:lnTo>
                <a:lnTo>
                  <a:pt x="183512" y="941"/>
                </a:lnTo>
                <a:lnTo>
                  <a:pt x="238113" y="8476"/>
                </a:lnTo>
                <a:lnTo>
                  <a:pt x="283285" y="23510"/>
                </a:lnTo>
                <a:lnTo>
                  <a:pt x="321050" y="45834"/>
                </a:lnTo>
                <a:lnTo>
                  <a:pt x="351711" y="75378"/>
                </a:lnTo>
                <a:lnTo>
                  <a:pt x="375058" y="111935"/>
                </a:lnTo>
                <a:lnTo>
                  <a:pt x="390976" y="155456"/>
                </a:lnTo>
                <a:lnTo>
                  <a:pt x="398975" y="205871"/>
                </a:lnTo>
                <a:lnTo>
                  <a:pt x="399975" y="233659"/>
                </a:lnTo>
                <a:lnTo>
                  <a:pt x="398894" y="265576"/>
                </a:lnTo>
                <a:lnTo>
                  <a:pt x="390243" y="322225"/>
                </a:lnTo>
                <a:lnTo>
                  <a:pt x="373081" y="369408"/>
                </a:lnTo>
                <a:lnTo>
                  <a:pt x="348246" y="407824"/>
                </a:lnTo>
                <a:lnTo>
                  <a:pt x="315945" y="437681"/>
                </a:lnTo>
                <a:lnTo>
                  <a:pt x="276599" y="459541"/>
                </a:lnTo>
                <a:lnTo>
                  <a:pt x="230044" y="473610"/>
                </a:lnTo>
                <a:lnTo>
                  <a:pt x="174884" y="480586"/>
                </a:lnTo>
                <a:lnTo>
                  <a:pt x="143991" y="481459"/>
                </a:lnTo>
                <a:lnTo>
                  <a:pt x="29021" y="481459"/>
                </a:lnTo>
                <a:lnTo>
                  <a:pt x="20836" y="481459"/>
                </a:lnTo>
                <a:lnTo>
                  <a:pt x="13952" y="479041"/>
                </a:lnTo>
                <a:lnTo>
                  <a:pt x="8371" y="474204"/>
                </a:lnTo>
                <a:lnTo>
                  <a:pt x="2790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1"/>
                </a:lnTo>
                <a:lnTo>
                  <a:pt x="8371" y="7254"/>
                </a:lnTo>
                <a:lnTo>
                  <a:pt x="13952" y="2417"/>
                </a:lnTo>
                <a:lnTo>
                  <a:pt x="20836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37216" y="3856915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218032" y="0"/>
                </a:moveTo>
                <a:lnTo>
                  <a:pt x="261689" y="929"/>
                </a:lnTo>
                <a:lnTo>
                  <a:pt x="289096" y="20461"/>
                </a:lnTo>
                <a:lnTo>
                  <a:pt x="437924" y="447226"/>
                </a:lnTo>
                <a:lnTo>
                  <a:pt x="440902" y="456157"/>
                </a:lnTo>
                <a:lnTo>
                  <a:pt x="442761" y="463225"/>
                </a:lnTo>
                <a:lnTo>
                  <a:pt x="443508" y="468434"/>
                </a:lnTo>
                <a:lnTo>
                  <a:pt x="444252" y="473643"/>
                </a:lnTo>
                <a:lnTo>
                  <a:pt x="443258" y="477551"/>
                </a:lnTo>
                <a:lnTo>
                  <a:pt x="440530" y="480154"/>
                </a:lnTo>
                <a:lnTo>
                  <a:pt x="437802" y="482760"/>
                </a:lnTo>
                <a:lnTo>
                  <a:pt x="397370" y="485921"/>
                </a:lnTo>
                <a:lnTo>
                  <a:pt x="388405" y="485886"/>
                </a:lnTo>
                <a:lnTo>
                  <a:pt x="351605" y="483132"/>
                </a:lnTo>
                <a:lnTo>
                  <a:pt x="347883" y="482016"/>
                </a:lnTo>
                <a:lnTo>
                  <a:pt x="345280" y="480465"/>
                </a:lnTo>
                <a:lnTo>
                  <a:pt x="343793" y="478481"/>
                </a:lnTo>
                <a:lnTo>
                  <a:pt x="342302" y="476496"/>
                </a:lnTo>
                <a:lnTo>
                  <a:pt x="341062" y="473893"/>
                </a:lnTo>
                <a:lnTo>
                  <a:pt x="340071" y="470669"/>
                </a:lnTo>
                <a:lnTo>
                  <a:pt x="307701" y="373928"/>
                </a:lnTo>
                <a:lnTo>
                  <a:pt x="126876" y="373928"/>
                </a:lnTo>
                <a:lnTo>
                  <a:pt x="96365" y="468063"/>
                </a:lnTo>
                <a:lnTo>
                  <a:pt x="95371" y="471534"/>
                </a:lnTo>
                <a:lnTo>
                  <a:pt x="94070" y="474451"/>
                </a:lnTo>
                <a:lnTo>
                  <a:pt x="51146" y="485874"/>
                </a:lnTo>
                <a:lnTo>
                  <a:pt x="43531" y="485921"/>
                </a:lnTo>
                <a:lnTo>
                  <a:pt x="35438" y="485851"/>
                </a:lnTo>
                <a:lnTo>
                  <a:pt x="0" y="472528"/>
                </a:lnTo>
                <a:lnTo>
                  <a:pt x="743" y="467319"/>
                </a:lnTo>
                <a:lnTo>
                  <a:pt x="1487" y="462110"/>
                </a:lnTo>
                <a:lnTo>
                  <a:pt x="154780" y="19345"/>
                </a:lnTo>
                <a:lnTo>
                  <a:pt x="193754" y="313"/>
                </a:lnTo>
                <a:lnTo>
                  <a:pt x="209009" y="34"/>
                </a:lnTo>
                <a:lnTo>
                  <a:pt x="21803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83924" y="3856915"/>
            <a:ext cx="264795" cy="483870"/>
          </a:xfrm>
          <a:custGeom>
            <a:avLst/>
            <a:gdLst/>
            <a:ahLst/>
            <a:cxnLst/>
            <a:rect l="l" t="t" r="r" b="b"/>
            <a:pathLst>
              <a:path w="264795" h="48387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02951"/>
                </a:lnTo>
                <a:lnTo>
                  <a:pt x="249658" y="402951"/>
                </a:lnTo>
                <a:lnTo>
                  <a:pt x="252139" y="402951"/>
                </a:lnTo>
                <a:lnTo>
                  <a:pt x="254309" y="403631"/>
                </a:lnTo>
                <a:lnTo>
                  <a:pt x="256169" y="404996"/>
                </a:lnTo>
                <a:lnTo>
                  <a:pt x="258031" y="406362"/>
                </a:lnTo>
                <a:lnTo>
                  <a:pt x="259579" y="408593"/>
                </a:lnTo>
                <a:lnTo>
                  <a:pt x="264542" y="435321"/>
                </a:lnTo>
                <a:lnTo>
                  <a:pt x="264542" y="442761"/>
                </a:lnTo>
                <a:lnTo>
                  <a:pt x="264542" y="450204"/>
                </a:lnTo>
                <a:lnTo>
                  <a:pt x="260820" y="474201"/>
                </a:lnTo>
                <a:lnTo>
                  <a:pt x="259579" y="477551"/>
                </a:lnTo>
                <a:lnTo>
                  <a:pt x="258031" y="479968"/>
                </a:lnTo>
                <a:lnTo>
                  <a:pt x="256169" y="481459"/>
                </a:lnTo>
                <a:lnTo>
                  <a:pt x="254309" y="482946"/>
                </a:lnTo>
                <a:lnTo>
                  <a:pt x="252139" y="483690"/>
                </a:lnTo>
                <a:lnTo>
                  <a:pt x="249658" y="483690"/>
                </a:lnTo>
                <a:lnTo>
                  <a:pt x="29020" y="483690"/>
                </a:lnTo>
                <a:lnTo>
                  <a:pt x="20836" y="483690"/>
                </a:lnTo>
                <a:lnTo>
                  <a:pt x="13953" y="481273"/>
                </a:lnTo>
                <a:lnTo>
                  <a:pt x="8369" y="476435"/>
                </a:lnTo>
                <a:lnTo>
                  <a:pt x="2788" y="471598"/>
                </a:lnTo>
                <a:lnTo>
                  <a:pt x="0" y="463722"/>
                </a:lnTo>
                <a:lnTo>
                  <a:pt x="0" y="452807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0144" y="3856915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218032" y="0"/>
                </a:moveTo>
                <a:lnTo>
                  <a:pt x="261689" y="929"/>
                </a:lnTo>
                <a:lnTo>
                  <a:pt x="289096" y="20461"/>
                </a:lnTo>
                <a:lnTo>
                  <a:pt x="437924" y="447226"/>
                </a:lnTo>
                <a:lnTo>
                  <a:pt x="440902" y="456157"/>
                </a:lnTo>
                <a:lnTo>
                  <a:pt x="442761" y="463225"/>
                </a:lnTo>
                <a:lnTo>
                  <a:pt x="443508" y="468434"/>
                </a:lnTo>
                <a:lnTo>
                  <a:pt x="444252" y="473643"/>
                </a:lnTo>
                <a:lnTo>
                  <a:pt x="443258" y="477551"/>
                </a:lnTo>
                <a:lnTo>
                  <a:pt x="440530" y="480154"/>
                </a:lnTo>
                <a:lnTo>
                  <a:pt x="437802" y="482760"/>
                </a:lnTo>
                <a:lnTo>
                  <a:pt x="397370" y="485921"/>
                </a:lnTo>
                <a:lnTo>
                  <a:pt x="388405" y="485886"/>
                </a:lnTo>
                <a:lnTo>
                  <a:pt x="351605" y="483132"/>
                </a:lnTo>
                <a:lnTo>
                  <a:pt x="347883" y="482016"/>
                </a:lnTo>
                <a:lnTo>
                  <a:pt x="345280" y="480465"/>
                </a:lnTo>
                <a:lnTo>
                  <a:pt x="343793" y="478481"/>
                </a:lnTo>
                <a:lnTo>
                  <a:pt x="342302" y="476496"/>
                </a:lnTo>
                <a:lnTo>
                  <a:pt x="341062" y="473893"/>
                </a:lnTo>
                <a:lnTo>
                  <a:pt x="340071" y="470669"/>
                </a:lnTo>
                <a:lnTo>
                  <a:pt x="307701" y="373928"/>
                </a:lnTo>
                <a:lnTo>
                  <a:pt x="126876" y="373928"/>
                </a:lnTo>
                <a:lnTo>
                  <a:pt x="96365" y="468063"/>
                </a:lnTo>
                <a:lnTo>
                  <a:pt x="95371" y="471534"/>
                </a:lnTo>
                <a:lnTo>
                  <a:pt x="94070" y="474451"/>
                </a:lnTo>
                <a:lnTo>
                  <a:pt x="51146" y="485874"/>
                </a:lnTo>
                <a:lnTo>
                  <a:pt x="43531" y="485921"/>
                </a:lnTo>
                <a:lnTo>
                  <a:pt x="35438" y="485851"/>
                </a:lnTo>
                <a:lnTo>
                  <a:pt x="0" y="472528"/>
                </a:lnTo>
                <a:lnTo>
                  <a:pt x="743" y="467319"/>
                </a:lnTo>
                <a:lnTo>
                  <a:pt x="1487" y="462110"/>
                </a:lnTo>
                <a:lnTo>
                  <a:pt x="154780" y="19345"/>
                </a:lnTo>
                <a:lnTo>
                  <a:pt x="193754" y="313"/>
                </a:lnTo>
                <a:lnTo>
                  <a:pt x="209009" y="34"/>
                </a:lnTo>
                <a:lnTo>
                  <a:pt x="21803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44555" y="3856915"/>
            <a:ext cx="98425" cy="486409"/>
          </a:xfrm>
          <a:custGeom>
            <a:avLst/>
            <a:gdLst/>
            <a:ahLst/>
            <a:cxnLst/>
            <a:rect l="l" t="t" r="r" b="b"/>
            <a:pathLst>
              <a:path w="98425" h="48641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70294"/>
                </a:lnTo>
                <a:lnTo>
                  <a:pt x="98224" y="472775"/>
                </a:lnTo>
                <a:lnTo>
                  <a:pt x="97420" y="475009"/>
                </a:lnTo>
                <a:lnTo>
                  <a:pt x="58786" y="485921"/>
                </a:lnTo>
                <a:lnTo>
                  <a:pt x="49112" y="485921"/>
                </a:lnTo>
                <a:lnTo>
                  <a:pt x="39688" y="485921"/>
                </a:lnTo>
                <a:lnTo>
                  <a:pt x="31811" y="485549"/>
                </a:lnTo>
                <a:lnTo>
                  <a:pt x="25487" y="484805"/>
                </a:lnTo>
                <a:lnTo>
                  <a:pt x="19162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25673" y="1115"/>
                </a:lnTo>
                <a:lnTo>
                  <a:pt x="31872" y="371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55707" y="3856915"/>
            <a:ext cx="98425" cy="486409"/>
          </a:xfrm>
          <a:custGeom>
            <a:avLst/>
            <a:gdLst/>
            <a:ahLst/>
            <a:cxnLst/>
            <a:rect l="l" t="t" r="r" b="b"/>
            <a:pathLst>
              <a:path w="98425" h="486410">
                <a:moveTo>
                  <a:pt x="49113" y="0"/>
                </a:moveTo>
                <a:lnTo>
                  <a:pt x="58787" y="0"/>
                </a:lnTo>
                <a:lnTo>
                  <a:pt x="66724" y="371"/>
                </a:lnTo>
                <a:lnTo>
                  <a:pt x="95808" y="8927"/>
                </a:lnTo>
                <a:lnTo>
                  <a:pt x="97420" y="10911"/>
                </a:lnTo>
                <a:lnTo>
                  <a:pt x="98226" y="13146"/>
                </a:lnTo>
                <a:lnTo>
                  <a:pt x="98226" y="15627"/>
                </a:lnTo>
                <a:lnTo>
                  <a:pt x="98226" y="470294"/>
                </a:lnTo>
                <a:lnTo>
                  <a:pt x="98226" y="472775"/>
                </a:lnTo>
                <a:lnTo>
                  <a:pt x="97420" y="475009"/>
                </a:lnTo>
                <a:lnTo>
                  <a:pt x="95808" y="476993"/>
                </a:lnTo>
                <a:lnTo>
                  <a:pt x="94195" y="478977"/>
                </a:lnTo>
                <a:lnTo>
                  <a:pt x="58787" y="485921"/>
                </a:lnTo>
                <a:lnTo>
                  <a:pt x="49113" y="485921"/>
                </a:lnTo>
                <a:lnTo>
                  <a:pt x="39687" y="485921"/>
                </a:lnTo>
                <a:lnTo>
                  <a:pt x="31811" y="485549"/>
                </a:lnTo>
                <a:lnTo>
                  <a:pt x="25486" y="484805"/>
                </a:lnTo>
                <a:lnTo>
                  <a:pt x="19161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6" y="10911"/>
                </a:lnTo>
                <a:lnTo>
                  <a:pt x="2418" y="8927"/>
                </a:lnTo>
                <a:lnTo>
                  <a:pt x="4030" y="6943"/>
                </a:lnTo>
                <a:lnTo>
                  <a:pt x="39687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1575" y="3850959"/>
            <a:ext cx="412115" cy="497840"/>
          </a:xfrm>
          <a:custGeom>
            <a:avLst/>
            <a:gdLst/>
            <a:ahLst/>
            <a:cxnLst/>
            <a:rect l="l" t="t" r="r" b="b"/>
            <a:pathLst>
              <a:path w="412114" h="497839">
                <a:moveTo>
                  <a:pt x="250775" y="0"/>
                </a:moveTo>
                <a:lnTo>
                  <a:pt x="294516" y="2407"/>
                </a:lnTo>
                <a:lnTo>
                  <a:pt x="342549" y="11743"/>
                </a:lnTo>
                <a:lnTo>
                  <a:pt x="384349" y="27907"/>
                </a:lnTo>
                <a:lnTo>
                  <a:pt x="410253" y="60195"/>
                </a:lnTo>
                <a:lnTo>
                  <a:pt x="411510" y="82972"/>
                </a:lnTo>
                <a:lnTo>
                  <a:pt x="411510" y="90165"/>
                </a:lnTo>
                <a:lnTo>
                  <a:pt x="407974" y="114040"/>
                </a:lnTo>
                <a:lnTo>
                  <a:pt x="406858" y="117140"/>
                </a:lnTo>
                <a:lnTo>
                  <a:pt x="405493" y="119310"/>
                </a:lnTo>
                <a:lnTo>
                  <a:pt x="403881" y="120551"/>
                </a:lnTo>
                <a:lnTo>
                  <a:pt x="402271" y="121791"/>
                </a:lnTo>
                <a:lnTo>
                  <a:pt x="400348" y="122413"/>
                </a:lnTo>
                <a:lnTo>
                  <a:pt x="398114" y="122413"/>
                </a:lnTo>
                <a:lnTo>
                  <a:pt x="394889" y="122413"/>
                </a:lnTo>
                <a:lnTo>
                  <a:pt x="389680" y="120179"/>
                </a:lnTo>
                <a:lnTo>
                  <a:pt x="382487" y="115714"/>
                </a:lnTo>
                <a:lnTo>
                  <a:pt x="376650" y="112296"/>
                </a:lnTo>
                <a:lnTo>
                  <a:pt x="334258" y="93671"/>
                </a:lnTo>
                <a:lnTo>
                  <a:pt x="284494" y="81671"/>
                </a:lnTo>
                <a:lnTo>
                  <a:pt x="253752" y="79997"/>
                </a:lnTo>
                <a:lnTo>
                  <a:pt x="236683" y="80753"/>
                </a:lnTo>
                <a:lnTo>
                  <a:pt x="190499" y="92089"/>
                </a:lnTo>
                <a:lnTo>
                  <a:pt x="152688" y="115877"/>
                </a:lnTo>
                <a:lnTo>
                  <a:pt x="124364" y="150690"/>
                </a:lnTo>
                <a:lnTo>
                  <a:pt x="106528" y="195466"/>
                </a:lnTo>
                <a:lnTo>
                  <a:pt x="100459" y="248171"/>
                </a:lnTo>
                <a:lnTo>
                  <a:pt x="101145" y="268206"/>
                </a:lnTo>
                <a:lnTo>
                  <a:pt x="111435" y="320911"/>
                </a:lnTo>
                <a:lnTo>
                  <a:pt x="132817" y="362316"/>
                </a:lnTo>
                <a:lnTo>
                  <a:pt x="163850" y="392163"/>
                </a:lnTo>
                <a:lnTo>
                  <a:pt x="203790" y="410278"/>
                </a:lnTo>
                <a:lnTo>
                  <a:pt x="250775" y="416347"/>
                </a:lnTo>
                <a:lnTo>
                  <a:pt x="258937" y="416115"/>
                </a:lnTo>
                <a:lnTo>
                  <a:pt x="298586" y="407976"/>
                </a:lnTo>
                <a:lnTo>
                  <a:pt x="312911" y="289843"/>
                </a:lnTo>
                <a:lnTo>
                  <a:pt x="221753" y="289843"/>
                </a:lnTo>
                <a:lnTo>
                  <a:pt x="217289" y="289843"/>
                </a:lnTo>
                <a:lnTo>
                  <a:pt x="207615" y="253008"/>
                </a:lnTo>
                <a:lnTo>
                  <a:pt x="207615" y="246065"/>
                </a:lnTo>
                <a:lnTo>
                  <a:pt x="211336" y="224174"/>
                </a:lnTo>
                <a:lnTo>
                  <a:pt x="212576" y="221321"/>
                </a:lnTo>
                <a:lnTo>
                  <a:pt x="214064" y="219212"/>
                </a:lnTo>
                <a:lnTo>
                  <a:pt x="215800" y="217849"/>
                </a:lnTo>
                <a:lnTo>
                  <a:pt x="217537" y="216484"/>
                </a:lnTo>
                <a:lnTo>
                  <a:pt x="219521" y="215801"/>
                </a:lnTo>
                <a:lnTo>
                  <a:pt x="221753" y="215801"/>
                </a:lnTo>
                <a:lnTo>
                  <a:pt x="384349" y="215801"/>
                </a:lnTo>
                <a:lnTo>
                  <a:pt x="388317" y="215801"/>
                </a:lnTo>
                <a:lnTo>
                  <a:pt x="391853" y="216484"/>
                </a:lnTo>
                <a:lnTo>
                  <a:pt x="394953" y="217849"/>
                </a:lnTo>
                <a:lnTo>
                  <a:pt x="398053" y="219212"/>
                </a:lnTo>
                <a:lnTo>
                  <a:pt x="400781" y="221260"/>
                </a:lnTo>
                <a:lnTo>
                  <a:pt x="403137" y="223988"/>
                </a:lnTo>
                <a:lnTo>
                  <a:pt x="405493" y="226716"/>
                </a:lnTo>
                <a:lnTo>
                  <a:pt x="407291" y="230002"/>
                </a:lnTo>
                <a:lnTo>
                  <a:pt x="408532" y="233848"/>
                </a:lnTo>
                <a:lnTo>
                  <a:pt x="409772" y="237692"/>
                </a:lnTo>
                <a:lnTo>
                  <a:pt x="410394" y="242096"/>
                </a:lnTo>
                <a:lnTo>
                  <a:pt x="410394" y="247055"/>
                </a:lnTo>
                <a:lnTo>
                  <a:pt x="410394" y="438671"/>
                </a:lnTo>
                <a:lnTo>
                  <a:pt x="410394" y="446114"/>
                </a:lnTo>
                <a:lnTo>
                  <a:pt x="409090" y="452624"/>
                </a:lnTo>
                <a:lnTo>
                  <a:pt x="376953" y="476344"/>
                </a:lnTo>
                <a:lnTo>
                  <a:pt x="333014" y="488436"/>
                </a:lnTo>
                <a:lnTo>
                  <a:pt x="294563" y="494924"/>
                </a:lnTo>
                <a:lnTo>
                  <a:pt x="255414" y="497716"/>
                </a:lnTo>
                <a:lnTo>
                  <a:pt x="245566" y="497832"/>
                </a:lnTo>
                <a:lnTo>
                  <a:pt x="217486" y="496797"/>
                </a:lnTo>
                <a:lnTo>
                  <a:pt x="165862" y="488517"/>
                </a:lnTo>
                <a:lnTo>
                  <a:pt x="120399" y="472065"/>
                </a:lnTo>
                <a:lnTo>
                  <a:pt x="81797" y="448066"/>
                </a:lnTo>
                <a:lnTo>
                  <a:pt x="50229" y="416697"/>
                </a:lnTo>
                <a:lnTo>
                  <a:pt x="26045" y="378374"/>
                </a:lnTo>
                <a:lnTo>
                  <a:pt x="9418" y="333271"/>
                </a:lnTo>
                <a:lnTo>
                  <a:pt x="1046" y="282018"/>
                </a:lnTo>
                <a:lnTo>
                  <a:pt x="0" y="254123"/>
                </a:lnTo>
                <a:lnTo>
                  <a:pt x="1116" y="225300"/>
                </a:lnTo>
                <a:lnTo>
                  <a:pt x="10046" y="172187"/>
                </a:lnTo>
                <a:lnTo>
                  <a:pt x="27719" y="125249"/>
                </a:lnTo>
                <a:lnTo>
                  <a:pt x="53020" y="85251"/>
                </a:lnTo>
                <a:lnTo>
                  <a:pt x="85681" y="52404"/>
                </a:lnTo>
                <a:lnTo>
                  <a:pt x="125213" y="27198"/>
                </a:lnTo>
                <a:lnTo>
                  <a:pt x="171350" y="9838"/>
                </a:lnTo>
                <a:lnTo>
                  <a:pt x="222974" y="1093"/>
                </a:lnTo>
                <a:lnTo>
                  <a:pt x="25077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81109" y="3850588"/>
            <a:ext cx="314960" cy="499109"/>
          </a:xfrm>
          <a:custGeom>
            <a:avLst/>
            <a:gdLst/>
            <a:ahLst/>
            <a:cxnLst/>
            <a:rect l="l" t="t" r="r" b="b"/>
            <a:pathLst>
              <a:path w="314959" h="499110">
                <a:moveTo>
                  <a:pt x="169663" y="0"/>
                </a:moveTo>
                <a:lnTo>
                  <a:pt x="212313" y="4025"/>
                </a:lnTo>
                <a:lnTo>
                  <a:pt x="249939" y="14418"/>
                </a:lnTo>
                <a:lnTo>
                  <a:pt x="282589" y="35347"/>
                </a:lnTo>
                <a:lnTo>
                  <a:pt x="286121" y="53019"/>
                </a:lnTo>
                <a:lnTo>
                  <a:pt x="286371" y="57363"/>
                </a:lnTo>
                <a:lnTo>
                  <a:pt x="286493" y="62758"/>
                </a:lnTo>
                <a:lnTo>
                  <a:pt x="286496" y="69204"/>
                </a:lnTo>
                <a:lnTo>
                  <a:pt x="286493" y="76401"/>
                </a:lnTo>
                <a:lnTo>
                  <a:pt x="284076" y="99715"/>
                </a:lnTo>
                <a:lnTo>
                  <a:pt x="283207" y="102940"/>
                </a:lnTo>
                <a:lnTo>
                  <a:pt x="281967" y="105296"/>
                </a:lnTo>
                <a:lnTo>
                  <a:pt x="280355" y="106786"/>
                </a:lnTo>
                <a:lnTo>
                  <a:pt x="278742" y="108274"/>
                </a:lnTo>
                <a:lnTo>
                  <a:pt x="276572" y="109017"/>
                </a:lnTo>
                <a:lnTo>
                  <a:pt x="273844" y="109017"/>
                </a:lnTo>
                <a:lnTo>
                  <a:pt x="271116" y="109017"/>
                </a:lnTo>
                <a:lnTo>
                  <a:pt x="266776" y="107280"/>
                </a:lnTo>
                <a:lnTo>
                  <a:pt x="260823" y="103808"/>
                </a:lnTo>
                <a:lnTo>
                  <a:pt x="254867" y="100337"/>
                </a:lnTo>
                <a:lnTo>
                  <a:pt x="217034" y="83879"/>
                </a:lnTo>
                <a:lnTo>
                  <a:pt x="171154" y="76276"/>
                </a:lnTo>
                <a:lnTo>
                  <a:pt x="163409" y="76520"/>
                </a:lnTo>
                <a:lnTo>
                  <a:pt x="123343" y="90973"/>
                </a:lnTo>
                <a:lnTo>
                  <a:pt x="118009" y="95560"/>
                </a:lnTo>
                <a:lnTo>
                  <a:pt x="114040" y="101080"/>
                </a:lnTo>
                <a:lnTo>
                  <a:pt x="111434" y="107530"/>
                </a:lnTo>
                <a:lnTo>
                  <a:pt x="108831" y="113979"/>
                </a:lnTo>
                <a:lnTo>
                  <a:pt x="107530" y="120801"/>
                </a:lnTo>
                <a:lnTo>
                  <a:pt x="107530" y="127994"/>
                </a:lnTo>
                <a:lnTo>
                  <a:pt x="126504" y="166781"/>
                </a:lnTo>
                <a:lnTo>
                  <a:pt x="163955" y="189594"/>
                </a:lnTo>
                <a:lnTo>
                  <a:pt x="182361" y="197722"/>
                </a:lnTo>
                <a:lnTo>
                  <a:pt x="191802" y="201896"/>
                </a:lnTo>
                <a:lnTo>
                  <a:pt x="230125" y="220126"/>
                </a:lnTo>
                <a:lnTo>
                  <a:pt x="266496" y="243335"/>
                </a:lnTo>
                <a:lnTo>
                  <a:pt x="295145" y="275240"/>
                </a:lnTo>
                <a:lnTo>
                  <a:pt x="312168" y="318540"/>
                </a:lnTo>
                <a:lnTo>
                  <a:pt x="314401" y="345655"/>
                </a:lnTo>
                <a:lnTo>
                  <a:pt x="313517" y="364048"/>
                </a:lnTo>
                <a:lnTo>
                  <a:pt x="300261" y="412254"/>
                </a:lnTo>
                <a:lnTo>
                  <a:pt x="273402" y="449891"/>
                </a:lnTo>
                <a:lnTo>
                  <a:pt x="235707" y="476855"/>
                </a:lnTo>
                <a:lnTo>
                  <a:pt x="188919" y="493134"/>
                </a:lnTo>
                <a:lnTo>
                  <a:pt x="136178" y="498576"/>
                </a:lnTo>
                <a:lnTo>
                  <a:pt x="123935" y="498320"/>
                </a:lnTo>
                <a:lnTo>
                  <a:pt x="79472" y="492332"/>
                </a:lnTo>
                <a:lnTo>
                  <a:pt x="37067" y="478716"/>
                </a:lnTo>
                <a:lnTo>
                  <a:pt x="3410" y="453493"/>
                </a:lnTo>
                <a:lnTo>
                  <a:pt x="0" y="421184"/>
                </a:lnTo>
                <a:lnTo>
                  <a:pt x="0" y="413494"/>
                </a:lnTo>
                <a:lnTo>
                  <a:pt x="246" y="407045"/>
                </a:lnTo>
                <a:lnTo>
                  <a:pt x="746" y="401836"/>
                </a:lnTo>
                <a:lnTo>
                  <a:pt x="1240" y="396627"/>
                </a:lnTo>
                <a:lnTo>
                  <a:pt x="2048" y="392411"/>
                </a:lnTo>
                <a:lnTo>
                  <a:pt x="3163" y="389186"/>
                </a:lnTo>
                <a:lnTo>
                  <a:pt x="4279" y="385962"/>
                </a:lnTo>
                <a:lnTo>
                  <a:pt x="5769" y="383666"/>
                </a:lnTo>
                <a:lnTo>
                  <a:pt x="7629" y="382304"/>
                </a:lnTo>
                <a:lnTo>
                  <a:pt x="9488" y="380939"/>
                </a:lnTo>
                <a:lnTo>
                  <a:pt x="11658" y="380256"/>
                </a:lnTo>
                <a:lnTo>
                  <a:pt x="14139" y="380256"/>
                </a:lnTo>
                <a:lnTo>
                  <a:pt x="17611" y="380256"/>
                </a:lnTo>
                <a:lnTo>
                  <a:pt x="22512" y="382304"/>
                </a:lnTo>
                <a:lnTo>
                  <a:pt x="28837" y="386394"/>
                </a:lnTo>
                <a:lnTo>
                  <a:pt x="33917" y="389546"/>
                </a:lnTo>
                <a:lnTo>
                  <a:pt x="69530" y="407093"/>
                </a:lnTo>
                <a:lnTo>
                  <a:pt x="111017" y="418161"/>
                </a:lnTo>
                <a:lnTo>
                  <a:pt x="136550" y="419697"/>
                </a:lnTo>
                <a:lnTo>
                  <a:pt x="145247" y="419429"/>
                </a:lnTo>
                <a:lnTo>
                  <a:pt x="187350" y="407012"/>
                </a:lnTo>
                <a:lnTo>
                  <a:pt x="211522" y="371792"/>
                </a:lnTo>
                <a:lnTo>
                  <a:pt x="212826" y="358304"/>
                </a:lnTo>
                <a:lnTo>
                  <a:pt x="212267" y="350409"/>
                </a:lnTo>
                <a:lnTo>
                  <a:pt x="187466" y="314098"/>
                </a:lnTo>
                <a:lnTo>
                  <a:pt x="148084" y="292263"/>
                </a:lnTo>
                <a:lnTo>
                  <a:pt x="138899" y="288205"/>
                </a:lnTo>
                <a:lnTo>
                  <a:pt x="129574" y="284030"/>
                </a:lnTo>
                <a:lnTo>
                  <a:pt x="91436" y="265798"/>
                </a:lnTo>
                <a:lnTo>
                  <a:pt x="55671" y="242591"/>
                </a:lnTo>
                <a:lnTo>
                  <a:pt x="27395" y="210638"/>
                </a:lnTo>
                <a:lnTo>
                  <a:pt x="10419" y="166780"/>
                </a:lnTo>
                <a:lnTo>
                  <a:pt x="8186" y="138784"/>
                </a:lnTo>
                <a:lnTo>
                  <a:pt x="8989" y="122005"/>
                </a:lnTo>
                <a:lnTo>
                  <a:pt x="21022" y="77949"/>
                </a:lnTo>
                <a:lnTo>
                  <a:pt x="45300" y="43626"/>
                </a:lnTo>
                <a:lnTo>
                  <a:pt x="79345" y="19302"/>
                </a:lnTo>
                <a:lnTo>
                  <a:pt x="121982" y="4814"/>
                </a:lnTo>
                <a:lnTo>
                  <a:pt x="153328" y="534"/>
                </a:lnTo>
                <a:lnTo>
                  <a:pt x="16966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11973" y="3850588"/>
            <a:ext cx="674370" cy="499109"/>
          </a:xfrm>
          <a:custGeom>
            <a:avLst/>
            <a:gdLst/>
            <a:ahLst/>
            <a:cxnLst/>
            <a:rect l="l" t="t" r="r" b="b"/>
            <a:pathLst>
              <a:path w="674370" h="499110">
                <a:moveTo>
                  <a:pt x="529327" y="0"/>
                </a:moveTo>
                <a:lnTo>
                  <a:pt x="571977" y="4025"/>
                </a:lnTo>
                <a:lnTo>
                  <a:pt x="609603" y="14418"/>
                </a:lnTo>
                <a:lnTo>
                  <a:pt x="637230" y="29023"/>
                </a:lnTo>
                <a:lnTo>
                  <a:pt x="639711" y="31504"/>
                </a:lnTo>
                <a:lnTo>
                  <a:pt x="641384" y="33610"/>
                </a:lnTo>
                <a:lnTo>
                  <a:pt x="642253" y="35347"/>
                </a:lnTo>
                <a:lnTo>
                  <a:pt x="643121" y="37085"/>
                </a:lnTo>
                <a:lnTo>
                  <a:pt x="643865" y="39380"/>
                </a:lnTo>
                <a:lnTo>
                  <a:pt x="644484" y="42230"/>
                </a:lnTo>
                <a:lnTo>
                  <a:pt x="645106" y="45082"/>
                </a:lnTo>
                <a:lnTo>
                  <a:pt x="645538" y="48679"/>
                </a:lnTo>
                <a:lnTo>
                  <a:pt x="645785" y="53019"/>
                </a:lnTo>
                <a:lnTo>
                  <a:pt x="646035" y="57363"/>
                </a:lnTo>
                <a:lnTo>
                  <a:pt x="646160" y="62758"/>
                </a:lnTo>
                <a:lnTo>
                  <a:pt x="646160" y="69204"/>
                </a:lnTo>
                <a:lnTo>
                  <a:pt x="646160" y="76401"/>
                </a:lnTo>
                <a:lnTo>
                  <a:pt x="645974" y="82475"/>
                </a:lnTo>
                <a:lnTo>
                  <a:pt x="645599" y="87437"/>
                </a:lnTo>
                <a:lnTo>
                  <a:pt x="645228" y="92400"/>
                </a:lnTo>
                <a:lnTo>
                  <a:pt x="636236" y="109017"/>
                </a:lnTo>
                <a:lnTo>
                  <a:pt x="633508" y="109017"/>
                </a:lnTo>
                <a:lnTo>
                  <a:pt x="630780" y="109017"/>
                </a:lnTo>
                <a:lnTo>
                  <a:pt x="626440" y="107280"/>
                </a:lnTo>
                <a:lnTo>
                  <a:pt x="620487" y="103808"/>
                </a:lnTo>
                <a:lnTo>
                  <a:pt x="614534" y="100337"/>
                </a:lnTo>
                <a:lnTo>
                  <a:pt x="607216" y="96554"/>
                </a:lnTo>
                <a:lnTo>
                  <a:pt x="568397" y="81299"/>
                </a:lnTo>
                <a:lnTo>
                  <a:pt x="530818" y="76276"/>
                </a:lnTo>
                <a:lnTo>
                  <a:pt x="523073" y="76520"/>
                </a:lnTo>
                <a:lnTo>
                  <a:pt x="483007" y="90973"/>
                </a:lnTo>
                <a:lnTo>
                  <a:pt x="477673" y="95560"/>
                </a:lnTo>
                <a:lnTo>
                  <a:pt x="473704" y="101080"/>
                </a:lnTo>
                <a:lnTo>
                  <a:pt x="471098" y="107530"/>
                </a:lnTo>
                <a:lnTo>
                  <a:pt x="468495" y="113979"/>
                </a:lnTo>
                <a:lnTo>
                  <a:pt x="467194" y="120801"/>
                </a:lnTo>
                <a:lnTo>
                  <a:pt x="467194" y="127994"/>
                </a:lnTo>
                <a:lnTo>
                  <a:pt x="486168" y="166781"/>
                </a:lnTo>
                <a:lnTo>
                  <a:pt x="523619" y="189594"/>
                </a:lnTo>
                <a:lnTo>
                  <a:pt x="542025" y="197722"/>
                </a:lnTo>
                <a:lnTo>
                  <a:pt x="551466" y="201896"/>
                </a:lnTo>
                <a:lnTo>
                  <a:pt x="589789" y="220126"/>
                </a:lnTo>
                <a:lnTo>
                  <a:pt x="626160" y="243335"/>
                </a:lnTo>
                <a:lnTo>
                  <a:pt x="654810" y="275240"/>
                </a:lnTo>
                <a:lnTo>
                  <a:pt x="671832" y="318540"/>
                </a:lnTo>
                <a:lnTo>
                  <a:pt x="674065" y="345655"/>
                </a:lnTo>
                <a:lnTo>
                  <a:pt x="673181" y="364048"/>
                </a:lnTo>
                <a:lnTo>
                  <a:pt x="659925" y="412254"/>
                </a:lnTo>
                <a:lnTo>
                  <a:pt x="633067" y="449891"/>
                </a:lnTo>
                <a:lnTo>
                  <a:pt x="595371" y="476855"/>
                </a:lnTo>
                <a:lnTo>
                  <a:pt x="548583" y="493134"/>
                </a:lnTo>
                <a:lnTo>
                  <a:pt x="495842" y="498576"/>
                </a:lnTo>
                <a:lnTo>
                  <a:pt x="483599" y="498320"/>
                </a:lnTo>
                <a:lnTo>
                  <a:pt x="439136" y="492332"/>
                </a:lnTo>
                <a:lnTo>
                  <a:pt x="396732" y="478716"/>
                </a:lnTo>
                <a:lnTo>
                  <a:pt x="363074" y="453493"/>
                </a:lnTo>
                <a:lnTo>
                  <a:pt x="359663" y="421184"/>
                </a:lnTo>
                <a:lnTo>
                  <a:pt x="359663" y="413494"/>
                </a:lnTo>
                <a:lnTo>
                  <a:pt x="359913" y="407045"/>
                </a:lnTo>
                <a:lnTo>
                  <a:pt x="360410" y="401836"/>
                </a:lnTo>
                <a:lnTo>
                  <a:pt x="360904" y="396627"/>
                </a:lnTo>
                <a:lnTo>
                  <a:pt x="361712" y="392411"/>
                </a:lnTo>
                <a:lnTo>
                  <a:pt x="362827" y="389186"/>
                </a:lnTo>
                <a:lnTo>
                  <a:pt x="363943" y="385962"/>
                </a:lnTo>
                <a:lnTo>
                  <a:pt x="365433" y="383666"/>
                </a:lnTo>
                <a:lnTo>
                  <a:pt x="367293" y="382304"/>
                </a:lnTo>
                <a:lnTo>
                  <a:pt x="369152" y="380939"/>
                </a:lnTo>
                <a:lnTo>
                  <a:pt x="371322" y="380256"/>
                </a:lnTo>
                <a:lnTo>
                  <a:pt x="373803" y="380256"/>
                </a:lnTo>
                <a:lnTo>
                  <a:pt x="377275" y="380256"/>
                </a:lnTo>
                <a:lnTo>
                  <a:pt x="382176" y="382304"/>
                </a:lnTo>
                <a:lnTo>
                  <a:pt x="388501" y="386394"/>
                </a:lnTo>
                <a:lnTo>
                  <a:pt x="393581" y="389546"/>
                </a:lnTo>
                <a:lnTo>
                  <a:pt x="429196" y="407093"/>
                </a:lnTo>
                <a:lnTo>
                  <a:pt x="470681" y="418161"/>
                </a:lnTo>
                <a:lnTo>
                  <a:pt x="496214" y="419697"/>
                </a:lnTo>
                <a:lnTo>
                  <a:pt x="504911" y="419429"/>
                </a:lnTo>
                <a:lnTo>
                  <a:pt x="547014" y="407012"/>
                </a:lnTo>
                <a:lnTo>
                  <a:pt x="571187" y="371792"/>
                </a:lnTo>
                <a:lnTo>
                  <a:pt x="572490" y="358304"/>
                </a:lnTo>
                <a:lnTo>
                  <a:pt x="571932" y="350409"/>
                </a:lnTo>
                <a:lnTo>
                  <a:pt x="547131" y="314098"/>
                </a:lnTo>
                <a:lnTo>
                  <a:pt x="507748" y="292263"/>
                </a:lnTo>
                <a:lnTo>
                  <a:pt x="498563" y="288205"/>
                </a:lnTo>
                <a:lnTo>
                  <a:pt x="489238" y="284030"/>
                </a:lnTo>
                <a:lnTo>
                  <a:pt x="451102" y="265798"/>
                </a:lnTo>
                <a:lnTo>
                  <a:pt x="415336" y="242591"/>
                </a:lnTo>
                <a:lnTo>
                  <a:pt x="387059" y="210638"/>
                </a:lnTo>
                <a:lnTo>
                  <a:pt x="370083" y="166780"/>
                </a:lnTo>
                <a:lnTo>
                  <a:pt x="367850" y="138784"/>
                </a:lnTo>
                <a:lnTo>
                  <a:pt x="368653" y="122005"/>
                </a:lnTo>
                <a:lnTo>
                  <a:pt x="380686" y="77949"/>
                </a:lnTo>
                <a:lnTo>
                  <a:pt x="404964" y="43626"/>
                </a:lnTo>
                <a:lnTo>
                  <a:pt x="439009" y="19302"/>
                </a:lnTo>
                <a:lnTo>
                  <a:pt x="481646" y="4814"/>
                </a:lnTo>
                <a:lnTo>
                  <a:pt x="512992" y="534"/>
                </a:lnTo>
                <a:lnTo>
                  <a:pt x="529327" y="0"/>
                </a:lnTo>
                <a:close/>
              </a:path>
              <a:path w="674370" h="499110">
                <a:moveTo>
                  <a:pt x="169663" y="0"/>
                </a:moveTo>
                <a:lnTo>
                  <a:pt x="212313" y="4025"/>
                </a:lnTo>
                <a:lnTo>
                  <a:pt x="249939" y="14418"/>
                </a:lnTo>
                <a:lnTo>
                  <a:pt x="277566" y="29023"/>
                </a:lnTo>
                <a:lnTo>
                  <a:pt x="280047" y="31504"/>
                </a:lnTo>
                <a:lnTo>
                  <a:pt x="281720" y="33610"/>
                </a:lnTo>
                <a:lnTo>
                  <a:pt x="282589" y="35347"/>
                </a:lnTo>
                <a:lnTo>
                  <a:pt x="283457" y="37085"/>
                </a:lnTo>
                <a:lnTo>
                  <a:pt x="284201" y="39380"/>
                </a:lnTo>
                <a:lnTo>
                  <a:pt x="284820" y="42230"/>
                </a:lnTo>
                <a:lnTo>
                  <a:pt x="285442" y="45082"/>
                </a:lnTo>
                <a:lnTo>
                  <a:pt x="285874" y="48679"/>
                </a:lnTo>
                <a:lnTo>
                  <a:pt x="286121" y="53019"/>
                </a:lnTo>
                <a:lnTo>
                  <a:pt x="286371" y="57363"/>
                </a:lnTo>
                <a:lnTo>
                  <a:pt x="286496" y="62758"/>
                </a:lnTo>
                <a:lnTo>
                  <a:pt x="286496" y="69204"/>
                </a:lnTo>
                <a:lnTo>
                  <a:pt x="286496" y="76401"/>
                </a:lnTo>
                <a:lnTo>
                  <a:pt x="286310" y="82475"/>
                </a:lnTo>
                <a:lnTo>
                  <a:pt x="285935" y="87437"/>
                </a:lnTo>
                <a:lnTo>
                  <a:pt x="285564" y="92400"/>
                </a:lnTo>
                <a:lnTo>
                  <a:pt x="276572" y="109017"/>
                </a:lnTo>
                <a:lnTo>
                  <a:pt x="273844" y="109017"/>
                </a:lnTo>
                <a:lnTo>
                  <a:pt x="271116" y="109017"/>
                </a:lnTo>
                <a:lnTo>
                  <a:pt x="266776" y="107280"/>
                </a:lnTo>
                <a:lnTo>
                  <a:pt x="260823" y="103808"/>
                </a:lnTo>
                <a:lnTo>
                  <a:pt x="254870" y="100337"/>
                </a:lnTo>
                <a:lnTo>
                  <a:pt x="247552" y="96554"/>
                </a:lnTo>
                <a:lnTo>
                  <a:pt x="208733" y="81299"/>
                </a:lnTo>
                <a:lnTo>
                  <a:pt x="171154" y="76276"/>
                </a:lnTo>
                <a:lnTo>
                  <a:pt x="163409" y="76520"/>
                </a:lnTo>
                <a:lnTo>
                  <a:pt x="123343" y="90973"/>
                </a:lnTo>
                <a:lnTo>
                  <a:pt x="118009" y="95560"/>
                </a:lnTo>
                <a:lnTo>
                  <a:pt x="114040" y="101080"/>
                </a:lnTo>
                <a:lnTo>
                  <a:pt x="111434" y="107530"/>
                </a:lnTo>
                <a:lnTo>
                  <a:pt x="108831" y="113979"/>
                </a:lnTo>
                <a:lnTo>
                  <a:pt x="107530" y="120801"/>
                </a:lnTo>
                <a:lnTo>
                  <a:pt x="107530" y="127994"/>
                </a:lnTo>
                <a:lnTo>
                  <a:pt x="126504" y="166781"/>
                </a:lnTo>
                <a:lnTo>
                  <a:pt x="163955" y="189594"/>
                </a:lnTo>
                <a:lnTo>
                  <a:pt x="182361" y="197722"/>
                </a:lnTo>
                <a:lnTo>
                  <a:pt x="191802" y="201896"/>
                </a:lnTo>
                <a:lnTo>
                  <a:pt x="230125" y="220126"/>
                </a:lnTo>
                <a:lnTo>
                  <a:pt x="266496" y="243335"/>
                </a:lnTo>
                <a:lnTo>
                  <a:pt x="295146" y="275240"/>
                </a:lnTo>
                <a:lnTo>
                  <a:pt x="312168" y="318540"/>
                </a:lnTo>
                <a:lnTo>
                  <a:pt x="314401" y="345655"/>
                </a:lnTo>
                <a:lnTo>
                  <a:pt x="313517" y="364048"/>
                </a:lnTo>
                <a:lnTo>
                  <a:pt x="300261" y="412254"/>
                </a:lnTo>
                <a:lnTo>
                  <a:pt x="273403" y="449891"/>
                </a:lnTo>
                <a:lnTo>
                  <a:pt x="235707" y="476855"/>
                </a:lnTo>
                <a:lnTo>
                  <a:pt x="188919" y="493134"/>
                </a:lnTo>
                <a:lnTo>
                  <a:pt x="136178" y="498576"/>
                </a:lnTo>
                <a:lnTo>
                  <a:pt x="123935" y="498320"/>
                </a:lnTo>
                <a:lnTo>
                  <a:pt x="79472" y="492332"/>
                </a:lnTo>
                <a:lnTo>
                  <a:pt x="37068" y="478716"/>
                </a:lnTo>
                <a:lnTo>
                  <a:pt x="3410" y="453493"/>
                </a:lnTo>
                <a:lnTo>
                  <a:pt x="0" y="421184"/>
                </a:lnTo>
                <a:lnTo>
                  <a:pt x="0" y="413494"/>
                </a:lnTo>
                <a:lnTo>
                  <a:pt x="249" y="407045"/>
                </a:lnTo>
                <a:lnTo>
                  <a:pt x="746" y="401836"/>
                </a:lnTo>
                <a:lnTo>
                  <a:pt x="1240" y="396627"/>
                </a:lnTo>
                <a:lnTo>
                  <a:pt x="2048" y="392411"/>
                </a:lnTo>
                <a:lnTo>
                  <a:pt x="3163" y="389186"/>
                </a:lnTo>
                <a:lnTo>
                  <a:pt x="4279" y="385962"/>
                </a:lnTo>
                <a:lnTo>
                  <a:pt x="5769" y="383666"/>
                </a:lnTo>
                <a:lnTo>
                  <a:pt x="7629" y="382304"/>
                </a:lnTo>
                <a:lnTo>
                  <a:pt x="9488" y="380939"/>
                </a:lnTo>
                <a:lnTo>
                  <a:pt x="11658" y="380256"/>
                </a:lnTo>
                <a:lnTo>
                  <a:pt x="14139" y="380256"/>
                </a:lnTo>
                <a:lnTo>
                  <a:pt x="17611" y="380256"/>
                </a:lnTo>
                <a:lnTo>
                  <a:pt x="22512" y="382304"/>
                </a:lnTo>
                <a:lnTo>
                  <a:pt x="28837" y="386394"/>
                </a:lnTo>
                <a:lnTo>
                  <a:pt x="33917" y="389546"/>
                </a:lnTo>
                <a:lnTo>
                  <a:pt x="69532" y="407093"/>
                </a:lnTo>
                <a:lnTo>
                  <a:pt x="111017" y="418161"/>
                </a:lnTo>
                <a:lnTo>
                  <a:pt x="136550" y="419697"/>
                </a:lnTo>
                <a:lnTo>
                  <a:pt x="145247" y="419429"/>
                </a:lnTo>
                <a:lnTo>
                  <a:pt x="187350" y="407012"/>
                </a:lnTo>
                <a:lnTo>
                  <a:pt x="211523" y="371792"/>
                </a:lnTo>
                <a:lnTo>
                  <a:pt x="212826" y="358304"/>
                </a:lnTo>
                <a:lnTo>
                  <a:pt x="212268" y="350409"/>
                </a:lnTo>
                <a:lnTo>
                  <a:pt x="187467" y="314098"/>
                </a:lnTo>
                <a:lnTo>
                  <a:pt x="148084" y="292263"/>
                </a:lnTo>
                <a:lnTo>
                  <a:pt x="138899" y="288205"/>
                </a:lnTo>
                <a:lnTo>
                  <a:pt x="129574" y="284030"/>
                </a:lnTo>
                <a:lnTo>
                  <a:pt x="91438" y="265798"/>
                </a:lnTo>
                <a:lnTo>
                  <a:pt x="55672" y="242591"/>
                </a:lnTo>
                <a:lnTo>
                  <a:pt x="27395" y="210638"/>
                </a:lnTo>
                <a:lnTo>
                  <a:pt x="10419" y="166780"/>
                </a:lnTo>
                <a:lnTo>
                  <a:pt x="8186" y="138784"/>
                </a:lnTo>
                <a:lnTo>
                  <a:pt x="8989" y="122005"/>
                </a:lnTo>
                <a:lnTo>
                  <a:pt x="21022" y="77949"/>
                </a:lnTo>
                <a:lnTo>
                  <a:pt x="45300" y="43626"/>
                </a:lnTo>
                <a:lnTo>
                  <a:pt x="79345" y="19302"/>
                </a:lnTo>
                <a:lnTo>
                  <a:pt x="121982" y="4814"/>
                </a:lnTo>
                <a:lnTo>
                  <a:pt x="153328" y="534"/>
                </a:lnTo>
                <a:lnTo>
                  <a:pt x="16966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66900" y="3949343"/>
            <a:ext cx="252729" cy="392430"/>
          </a:xfrm>
          <a:custGeom>
            <a:avLst/>
            <a:gdLst/>
            <a:ahLst/>
            <a:cxnLst/>
            <a:rect l="l" t="t" r="r" b="b"/>
            <a:pathLst>
              <a:path w="252730" h="392429">
                <a:moveTo>
                  <a:pt x="34528" y="0"/>
                </a:moveTo>
                <a:lnTo>
                  <a:pt x="216991" y="0"/>
                </a:lnTo>
                <a:lnTo>
                  <a:pt x="218777" y="0"/>
                </a:lnTo>
                <a:lnTo>
                  <a:pt x="220463" y="594"/>
                </a:lnTo>
                <a:lnTo>
                  <a:pt x="222051" y="1786"/>
                </a:lnTo>
                <a:lnTo>
                  <a:pt x="223639" y="2974"/>
                </a:lnTo>
                <a:lnTo>
                  <a:pt x="224978" y="4861"/>
                </a:lnTo>
                <a:lnTo>
                  <a:pt x="229195" y="27087"/>
                </a:lnTo>
                <a:lnTo>
                  <a:pt x="229195" y="33040"/>
                </a:lnTo>
                <a:lnTo>
                  <a:pt x="220960" y="66970"/>
                </a:lnTo>
                <a:lnTo>
                  <a:pt x="216991" y="66970"/>
                </a:lnTo>
                <a:lnTo>
                  <a:pt x="80069" y="66970"/>
                </a:lnTo>
                <a:lnTo>
                  <a:pt x="80069" y="149422"/>
                </a:lnTo>
                <a:lnTo>
                  <a:pt x="87014" y="148629"/>
                </a:lnTo>
                <a:lnTo>
                  <a:pt x="93910" y="148132"/>
                </a:lnTo>
                <a:lnTo>
                  <a:pt x="100756" y="147934"/>
                </a:lnTo>
                <a:lnTo>
                  <a:pt x="107602" y="147736"/>
                </a:lnTo>
                <a:lnTo>
                  <a:pt x="114796" y="147635"/>
                </a:lnTo>
                <a:lnTo>
                  <a:pt x="122336" y="147635"/>
                </a:lnTo>
                <a:lnTo>
                  <a:pt x="165282" y="151739"/>
                </a:lnTo>
                <a:lnTo>
                  <a:pt x="209884" y="169719"/>
                </a:lnTo>
                <a:lnTo>
                  <a:pt x="238971" y="201420"/>
                </a:lnTo>
                <a:lnTo>
                  <a:pt x="251872" y="246728"/>
                </a:lnTo>
                <a:lnTo>
                  <a:pt x="252412" y="260149"/>
                </a:lnTo>
                <a:lnTo>
                  <a:pt x="251733" y="275358"/>
                </a:lnTo>
                <a:lnTo>
                  <a:pt x="241547" y="315961"/>
                </a:lnTo>
                <a:lnTo>
                  <a:pt x="220228" y="348443"/>
                </a:lnTo>
                <a:lnTo>
                  <a:pt x="189086" y="372180"/>
                </a:lnTo>
                <a:lnTo>
                  <a:pt x="148967" y="386989"/>
                </a:lnTo>
                <a:lnTo>
                  <a:pt x="101500" y="392012"/>
                </a:lnTo>
                <a:lnTo>
                  <a:pt x="92682" y="391872"/>
                </a:lnTo>
                <a:lnTo>
                  <a:pt x="52313" y="387249"/>
                </a:lnTo>
                <a:lnTo>
                  <a:pt x="12253" y="374995"/>
                </a:lnTo>
                <a:lnTo>
                  <a:pt x="3274" y="366710"/>
                </a:lnTo>
                <a:lnTo>
                  <a:pt x="2480" y="364924"/>
                </a:lnTo>
                <a:lnTo>
                  <a:pt x="1835" y="362794"/>
                </a:lnTo>
                <a:lnTo>
                  <a:pt x="1339" y="360313"/>
                </a:lnTo>
                <a:lnTo>
                  <a:pt x="843" y="357832"/>
                </a:lnTo>
                <a:lnTo>
                  <a:pt x="496" y="354704"/>
                </a:lnTo>
                <a:lnTo>
                  <a:pt x="297" y="350937"/>
                </a:lnTo>
                <a:lnTo>
                  <a:pt x="99" y="347167"/>
                </a:lnTo>
                <a:lnTo>
                  <a:pt x="0" y="342701"/>
                </a:lnTo>
                <a:lnTo>
                  <a:pt x="0" y="337541"/>
                </a:lnTo>
                <a:lnTo>
                  <a:pt x="0" y="331985"/>
                </a:lnTo>
                <a:lnTo>
                  <a:pt x="2530" y="314026"/>
                </a:lnTo>
                <a:lnTo>
                  <a:pt x="3422" y="311645"/>
                </a:lnTo>
                <a:lnTo>
                  <a:pt x="4464" y="309960"/>
                </a:lnTo>
                <a:lnTo>
                  <a:pt x="5655" y="308966"/>
                </a:lnTo>
                <a:lnTo>
                  <a:pt x="6846" y="307972"/>
                </a:lnTo>
                <a:lnTo>
                  <a:pt x="8235" y="307479"/>
                </a:lnTo>
                <a:lnTo>
                  <a:pt x="9822" y="307479"/>
                </a:lnTo>
                <a:lnTo>
                  <a:pt x="11807" y="307479"/>
                </a:lnTo>
                <a:lnTo>
                  <a:pt x="14833" y="308619"/>
                </a:lnTo>
                <a:lnTo>
                  <a:pt x="18901" y="310902"/>
                </a:lnTo>
                <a:lnTo>
                  <a:pt x="22969" y="313181"/>
                </a:lnTo>
                <a:lnTo>
                  <a:pt x="59233" y="326081"/>
                </a:lnTo>
                <a:lnTo>
                  <a:pt x="93464" y="329504"/>
                </a:lnTo>
                <a:lnTo>
                  <a:pt x="101900" y="329281"/>
                </a:lnTo>
                <a:lnTo>
                  <a:pt x="143647" y="318147"/>
                </a:lnTo>
                <a:lnTo>
                  <a:pt x="168026" y="281581"/>
                </a:lnTo>
                <a:lnTo>
                  <a:pt x="169366" y="266102"/>
                </a:lnTo>
                <a:lnTo>
                  <a:pt x="169087" y="259154"/>
                </a:lnTo>
                <a:lnTo>
                  <a:pt x="150911" y="221754"/>
                </a:lnTo>
                <a:lnTo>
                  <a:pt x="109388" y="207243"/>
                </a:lnTo>
                <a:lnTo>
                  <a:pt x="89296" y="206276"/>
                </a:lnTo>
                <a:lnTo>
                  <a:pt x="80860" y="206387"/>
                </a:lnTo>
                <a:lnTo>
                  <a:pt x="72814" y="206722"/>
                </a:lnTo>
                <a:lnTo>
                  <a:pt x="65158" y="207280"/>
                </a:lnTo>
                <a:lnTo>
                  <a:pt x="57894" y="208062"/>
                </a:lnTo>
                <a:lnTo>
                  <a:pt x="50927" y="208842"/>
                </a:lnTo>
                <a:lnTo>
                  <a:pt x="44164" y="209399"/>
                </a:lnTo>
                <a:lnTo>
                  <a:pt x="37607" y="209734"/>
                </a:lnTo>
                <a:lnTo>
                  <a:pt x="31253" y="209845"/>
                </a:lnTo>
                <a:lnTo>
                  <a:pt x="25499" y="209845"/>
                </a:lnTo>
                <a:lnTo>
                  <a:pt x="21381" y="208406"/>
                </a:lnTo>
                <a:lnTo>
                  <a:pt x="18901" y="205529"/>
                </a:lnTo>
                <a:lnTo>
                  <a:pt x="16420" y="202652"/>
                </a:lnTo>
                <a:lnTo>
                  <a:pt x="15180" y="197345"/>
                </a:lnTo>
                <a:lnTo>
                  <a:pt x="15180" y="189606"/>
                </a:lnTo>
                <a:lnTo>
                  <a:pt x="15180" y="22323"/>
                </a:lnTo>
                <a:lnTo>
                  <a:pt x="15180" y="14386"/>
                </a:lnTo>
                <a:lnTo>
                  <a:pt x="16718" y="8680"/>
                </a:lnTo>
                <a:lnTo>
                  <a:pt x="19794" y="5209"/>
                </a:lnTo>
                <a:lnTo>
                  <a:pt x="22870" y="1737"/>
                </a:lnTo>
                <a:lnTo>
                  <a:pt x="27781" y="0"/>
                </a:lnTo>
                <a:lnTo>
                  <a:pt x="3452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0738" y="865378"/>
            <a:ext cx="3670300" cy="17964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503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191919"/>
                </a:solidFill>
                <a:latin typeface="Calibri"/>
                <a:cs typeface="Calibri"/>
              </a:rPr>
              <a:t>EDGE-X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22800"/>
              </a:lnSpc>
              <a:spcBef>
                <a:spcPts val="2550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5">
                <a:latin typeface="Arial"/>
                <a:cs typeface="Arial"/>
              </a:rPr>
              <a:t>asset, </a:t>
            </a:r>
            <a:r>
              <a:rPr dirty="0" sz="1200" spc="40">
                <a:latin typeface="Arial"/>
                <a:cs typeface="Arial"/>
              </a:rPr>
              <a:t>structured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‘bridge’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transfer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value </a:t>
            </a:r>
            <a:r>
              <a:rPr dirty="0" sz="1200" spc="30">
                <a:latin typeface="Arial"/>
                <a:cs typeface="Arial"/>
              </a:rPr>
              <a:t>between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participants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Ethereum </a:t>
            </a:r>
            <a:r>
              <a:rPr dirty="0" sz="1200" spc="20">
                <a:latin typeface="Arial"/>
                <a:cs typeface="Arial"/>
              </a:rPr>
              <a:t>network,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25">
                <a:latin typeface="Arial"/>
                <a:cs typeface="Arial"/>
              </a:rPr>
              <a:t>blockchains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secondary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markets.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25338" y="2858769"/>
            <a:ext cx="3898900" cy="702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3300"/>
              </a:lnSpc>
              <a:spcBef>
                <a:spcPts val="100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45">
                <a:latin typeface="Arial"/>
                <a:cs typeface="Arial"/>
              </a:rPr>
              <a:t>within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>
                <a:latin typeface="Arial"/>
                <a:cs typeface="Arial"/>
              </a:rPr>
              <a:t>Ecosystem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render </a:t>
            </a:r>
            <a:r>
              <a:rPr dirty="0" sz="1200" spc="-25">
                <a:latin typeface="Arial"/>
                <a:cs typeface="Arial"/>
              </a:rPr>
              <a:t>services,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enable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 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995" y="4441741"/>
            <a:ext cx="239700" cy="2405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6631" y="4466426"/>
            <a:ext cx="253024" cy="1937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33400" y="4671822"/>
            <a:ext cx="292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 marR="5080" indent="-16510">
              <a:lnSpc>
                <a:spcPct val="122200"/>
              </a:lnSpc>
              <a:spcBef>
                <a:spcPts val="100"/>
              </a:spcBef>
            </a:pPr>
            <a:r>
              <a:rPr dirty="0" sz="900" spc="95">
                <a:solidFill>
                  <a:srgbClr val="F05139"/>
                </a:solidFill>
                <a:latin typeface="Trebuchet MS"/>
                <a:cs typeface="Trebuchet MS"/>
              </a:rPr>
              <a:t>Da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i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l</a:t>
            </a:r>
            <a:r>
              <a:rPr dirty="0" sz="900" spc="-5">
                <a:solidFill>
                  <a:srgbClr val="F05139"/>
                </a:solidFill>
                <a:latin typeface="Trebuchet MS"/>
                <a:cs typeface="Trebuchet MS"/>
              </a:rPr>
              <a:t>y  </a:t>
            </a:r>
            <a:r>
              <a:rPr dirty="0" sz="900" spc="25">
                <a:solidFill>
                  <a:srgbClr val="F05139"/>
                </a:solidFill>
                <a:latin typeface="Trebuchet MS"/>
                <a:cs typeface="Trebuchet MS"/>
              </a:rPr>
              <a:t>Pool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4062" y="4656582"/>
            <a:ext cx="5162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395" marR="5080" indent="-100330">
              <a:lnSpc>
                <a:spcPct val="122200"/>
              </a:lnSpc>
              <a:spcBef>
                <a:spcPts val="100"/>
              </a:spcBef>
            </a:pPr>
            <a:r>
              <a:rPr dirty="0" sz="900" spc="60">
                <a:solidFill>
                  <a:srgbClr val="F05139"/>
                </a:solidFill>
                <a:latin typeface="Trebuchet MS"/>
                <a:cs typeface="Trebuchet MS"/>
              </a:rPr>
              <a:t>Un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i</a:t>
            </a:r>
            <a:r>
              <a:rPr dirty="0" sz="900" spc="-30">
                <a:solidFill>
                  <a:srgbClr val="F05139"/>
                </a:solidFill>
                <a:latin typeface="Trebuchet MS"/>
                <a:cs typeface="Trebuchet MS"/>
              </a:rPr>
              <a:t>v</a:t>
            </a:r>
            <a:r>
              <a:rPr dirty="0" sz="900">
                <a:solidFill>
                  <a:srgbClr val="F05139"/>
                </a:solidFill>
                <a:latin typeface="Trebuchet MS"/>
                <a:cs typeface="Trebuchet MS"/>
              </a:rPr>
              <a:t>e</a:t>
            </a:r>
            <a:r>
              <a:rPr dirty="0" sz="900" spc="-15">
                <a:solidFill>
                  <a:srgbClr val="F05139"/>
                </a:solidFill>
                <a:latin typeface="Trebuchet MS"/>
                <a:cs typeface="Trebuchet MS"/>
              </a:rPr>
              <a:t>r</a:t>
            </a:r>
            <a:r>
              <a:rPr dirty="0" sz="900" spc="40">
                <a:solidFill>
                  <a:srgbClr val="F05139"/>
                </a:solidFill>
                <a:latin typeface="Trebuchet MS"/>
                <a:cs typeface="Trebuchet MS"/>
              </a:rPr>
              <a:t>s</a:t>
            </a:r>
            <a:r>
              <a:rPr dirty="0" sz="900" spc="75">
                <a:solidFill>
                  <a:srgbClr val="F05139"/>
                </a:solidFill>
                <a:latin typeface="Trebuchet MS"/>
                <a:cs typeface="Trebuchet MS"/>
              </a:rPr>
              <a:t>a</a:t>
            </a:r>
            <a:r>
              <a:rPr dirty="0" sz="900" spc="-40">
                <a:solidFill>
                  <a:srgbClr val="F05139"/>
                </a:solidFill>
                <a:latin typeface="Trebuchet MS"/>
                <a:cs typeface="Trebuchet MS"/>
              </a:rPr>
              <a:t>l  </a:t>
            </a:r>
            <a:r>
              <a:rPr dirty="0" sz="900" spc="50">
                <a:solidFill>
                  <a:srgbClr val="F05139"/>
                </a:solidFill>
                <a:latin typeface="Trebuchet MS"/>
                <a:cs typeface="Trebuchet MS"/>
              </a:rPr>
              <a:t>Swap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4624" y="4145772"/>
            <a:ext cx="198310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>
                <a:latin typeface="Arial"/>
                <a:cs typeface="Arial"/>
              </a:rPr>
              <a:t>BUY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 spc="50">
                <a:latin typeface="Arial"/>
                <a:cs typeface="Arial"/>
              </a:rPr>
              <a:t>AND</a:t>
            </a:r>
            <a:r>
              <a:rPr dirty="0" sz="1150" spc="25">
                <a:latin typeface="Arial"/>
                <a:cs typeface="Arial"/>
              </a:rPr>
              <a:t> </a:t>
            </a:r>
            <a:r>
              <a:rPr dirty="0" sz="1150" spc="-55">
                <a:latin typeface="Arial"/>
                <a:cs typeface="Arial"/>
              </a:rPr>
              <a:t>SELL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 spc="-15">
                <a:latin typeface="Arial"/>
                <a:cs typeface="Arial"/>
              </a:rPr>
              <a:t>EDGE-Q</a:t>
            </a:r>
            <a:r>
              <a:rPr dirty="0" sz="1150" spc="25">
                <a:latin typeface="Arial"/>
                <a:cs typeface="Arial"/>
              </a:rPr>
              <a:t> VIA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762" y="5239257"/>
            <a:ext cx="8857615" cy="924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purchase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edge196.com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website.</a:t>
            </a:r>
            <a:r>
              <a:rPr dirty="0" sz="1200" spc="7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purchasing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are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required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undergo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KYC/AML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review,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fulfil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applicable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regulatory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requirements.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Once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completed,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users</a:t>
            </a:r>
            <a:r>
              <a:rPr dirty="0" sz="1200" spc="25">
                <a:latin typeface="Arial"/>
                <a:cs typeface="Arial"/>
              </a:rPr>
              <a:t> wallets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whitelisted.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wishing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purchase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20">
                <a:latin typeface="Arial"/>
                <a:cs typeface="Arial"/>
              </a:rPr>
              <a:t> have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vesting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period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1 </a:t>
            </a:r>
            <a:r>
              <a:rPr dirty="0" sz="1200" spc="15">
                <a:latin typeface="Arial"/>
                <a:cs typeface="Arial"/>
              </a:rPr>
              <a:t>year.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2136" y="804546"/>
            <a:ext cx="779145" cy="7854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67585" y="865378"/>
            <a:ext cx="1503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191919"/>
                </a:solidFill>
              </a:rPr>
              <a:t>E</a:t>
            </a:r>
            <a:r>
              <a:rPr dirty="0" sz="3600" spc="10">
                <a:solidFill>
                  <a:srgbClr val="191919"/>
                </a:solidFill>
              </a:rPr>
              <a:t>D</a:t>
            </a:r>
            <a:r>
              <a:rPr dirty="0" sz="3600" spc="-15">
                <a:solidFill>
                  <a:srgbClr val="191919"/>
                </a:solidFill>
              </a:rPr>
              <a:t>G</a:t>
            </a:r>
            <a:r>
              <a:rPr dirty="0" sz="3600" spc="-10">
                <a:solidFill>
                  <a:srgbClr val="191919"/>
                </a:solidFill>
              </a:rPr>
              <a:t>E</a:t>
            </a:r>
            <a:r>
              <a:rPr dirty="0" sz="3600">
                <a:solidFill>
                  <a:srgbClr val="191919"/>
                </a:solidFill>
              </a:rPr>
              <a:t>-Q</a:t>
            </a:r>
            <a:endParaRPr sz="3600"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213" y="806450"/>
            <a:ext cx="779144" cy="77914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31924" y="1791969"/>
            <a:ext cx="3868420" cy="699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 marR="17780">
              <a:lnSpc>
                <a:spcPct val="122500"/>
              </a:lnSpc>
              <a:spcBef>
                <a:spcPts val="110"/>
              </a:spcBef>
            </a:pP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asset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which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tracks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performance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5">
                <a:latin typeface="Arial"/>
                <a:cs typeface="Arial"/>
              </a:rPr>
              <a:t>EDGE</a:t>
            </a:r>
            <a:r>
              <a:rPr dirty="0" sz="1200" spc="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7">
                <a:latin typeface="Calibri"/>
                <a:cs typeface="Calibri"/>
              </a:rPr>
              <a:t>™</a:t>
            </a:r>
            <a:r>
              <a:rPr dirty="0" sz="1200" spc="5">
                <a:latin typeface="Arial"/>
                <a:cs typeface="Arial"/>
              </a:rPr>
              <a:t>'s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40">
                <a:latin typeface="Arial"/>
                <a:cs typeface="Arial"/>
              </a:rPr>
              <a:t>portfolio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will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gain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value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based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portfolio's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valuation.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9224" y="2694178"/>
            <a:ext cx="3175635" cy="470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217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Essentially,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15">
                <a:latin typeface="Arial"/>
                <a:cs typeface="Arial"/>
              </a:rPr>
              <a:t> represents </a:t>
            </a:r>
            <a:r>
              <a:rPr dirty="0" sz="1200" spc="30">
                <a:latin typeface="Arial"/>
                <a:cs typeface="Arial"/>
              </a:rPr>
              <a:t>equity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47">
                <a:latin typeface="Calibri"/>
                <a:cs typeface="Calibri"/>
              </a:rPr>
              <a:t> </a:t>
            </a:r>
            <a:r>
              <a:rPr dirty="0" sz="1200" spc="45">
                <a:latin typeface="Arial"/>
                <a:cs typeface="Arial"/>
              </a:rPr>
              <a:t>company.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2413" y="4411259"/>
            <a:ext cx="239700" cy="2405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81053" y="4435948"/>
            <a:ext cx="253024" cy="1937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216297" y="4641342"/>
            <a:ext cx="2921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 marR="5080" indent="-16510">
              <a:lnSpc>
                <a:spcPct val="122200"/>
              </a:lnSpc>
              <a:spcBef>
                <a:spcPts val="100"/>
              </a:spcBef>
            </a:pPr>
            <a:r>
              <a:rPr dirty="0" sz="900" spc="95">
                <a:solidFill>
                  <a:srgbClr val="F05139"/>
                </a:solidFill>
                <a:latin typeface="Trebuchet MS"/>
                <a:cs typeface="Trebuchet MS"/>
              </a:rPr>
              <a:t>Da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i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l</a:t>
            </a:r>
            <a:r>
              <a:rPr dirty="0" sz="900" spc="-5">
                <a:solidFill>
                  <a:srgbClr val="F05139"/>
                </a:solidFill>
                <a:latin typeface="Trebuchet MS"/>
                <a:cs typeface="Trebuchet MS"/>
              </a:rPr>
              <a:t>y  </a:t>
            </a:r>
            <a:r>
              <a:rPr dirty="0" sz="900" spc="25">
                <a:solidFill>
                  <a:srgbClr val="F05139"/>
                </a:solidFill>
                <a:latin typeface="Trebuchet MS"/>
                <a:cs typeface="Trebuchet MS"/>
              </a:rPr>
              <a:t>Pool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6960006" y="4626102"/>
            <a:ext cx="5162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395" marR="5080" indent="-100330">
              <a:lnSpc>
                <a:spcPct val="122200"/>
              </a:lnSpc>
              <a:spcBef>
                <a:spcPts val="100"/>
              </a:spcBef>
            </a:pPr>
            <a:r>
              <a:rPr dirty="0" sz="900" spc="60">
                <a:solidFill>
                  <a:srgbClr val="F05139"/>
                </a:solidFill>
                <a:latin typeface="Trebuchet MS"/>
                <a:cs typeface="Trebuchet MS"/>
              </a:rPr>
              <a:t>Un</a:t>
            </a:r>
            <a:r>
              <a:rPr dirty="0" sz="900" spc="-45">
                <a:solidFill>
                  <a:srgbClr val="F05139"/>
                </a:solidFill>
                <a:latin typeface="Trebuchet MS"/>
                <a:cs typeface="Trebuchet MS"/>
              </a:rPr>
              <a:t>i</a:t>
            </a:r>
            <a:r>
              <a:rPr dirty="0" sz="900" spc="-30">
                <a:solidFill>
                  <a:srgbClr val="F05139"/>
                </a:solidFill>
                <a:latin typeface="Trebuchet MS"/>
                <a:cs typeface="Trebuchet MS"/>
              </a:rPr>
              <a:t>v</a:t>
            </a:r>
            <a:r>
              <a:rPr dirty="0" sz="900">
                <a:solidFill>
                  <a:srgbClr val="F05139"/>
                </a:solidFill>
                <a:latin typeface="Trebuchet MS"/>
                <a:cs typeface="Trebuchet MS"/>
              </a:rPr>
              <a:t>e</a:t>
            </a:r>
            <a:r>
              <a:rPr dirty="0" sz="900" spc="-15">
                <a:solidFill>
                  <a:srgbClr val="F05139"/>
                </a:solidFill>
                <a:latin typeface="Trebuchet MS"/>
                <a:cs typeface="Trebuchet MS"/>
              </a:rPr>
              <a:t>r</a:t>
            </a:r>
            <a:r>
              <a:rPr dirty="0" sz="900" spc="40">
                <a:solidFill>
                  <a:srgbClr val="F05139"/>
                </a:solidFill>
                <a:latin typeface="Trebuchet MS"/>
                <a:cs typeface="Trebuchet MS"/>
              </a:rPr>
              <a:t>s</a:t>
            </a:r>
            <a:r>
              <a:rPr dirty="0" sz="900" spc="75">
                <a:solidFill>
                  <a:srgbClr val="F05139"/>
                </a:solidFill>
                <a:latin typeface="Trebuchet MS"/>
                <a:cs typeface="Trebuchet MS"/>
              </a:rPr>
              <a:t>a</a:t>
            </a:r>
            <a:r>
              <a:rPr dirty="0" sz="900" spc="-40">
                <a:solidFill>
                  <a:srgbClr val="F05139"/>
                </a:solidFill>
                <a:latin typeface="Trebuchet MS"/>
                <a:cs typeface="Trebuchet MS"/>
              </a:rPr>
              <a:t>l  </a:t>
            </a:r>
            <a:r>
              <a:rPr dirty="0" sz="900" spc="50">
                <a:solidFill>
                  <a:srgbClr val="F05139"/>
                </a:solidFill>
                <a:latin typeface="Trebuchet MS"/>
                <a:cs typeface="Trebuchet MS"/>
              </a:rPr>
              <a:t>Swap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27521" y="4115292"/>
            <a:ext cx="1964055" cy="2051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>
                <a:latin typeface="Arial"/>
                <a:cs typeface="Arial"/>
              </a:rPr>
              <a:t>BUY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 spc="50">
                <a:latin typeface="Arial"/>
                <a:cs typeface="Arial"/>
              </a:rPr>
              <a:t>AND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 spc="-55">
                <a:latin typeface="Arial"/>
                <a:cs typeface="Arial"/>
              </a:rPr>
              <a:t>SELL</a:t>
            </a:r>
            <a:r>
              <a:rPr dirty="0" sz="1150" spc="15">
                <a:latin typeface="Arial"/>
                <a:cs typeface="Arial"/>
              </a:rPr>
              <a:t> </a:t>
            </a:r>
            <a:r>
              <a:rPr dirty="0" sz="1150" spc="-15">
                <a:latin typeface="Arial"/>
                <a:cs typeface="Arial"/>
              </a:rPr>
              <a:t>EDGE-X</a:t>
            </a:r>
            <a:r>
              <a:rPr dirty="0" sz="1150" spc="20">
                <a:latin typeface="Arial"/>
                <a:cs typeface="Arial"/>
              </a:rPr>
              <a:t> </a:t>
            </a:r>
            <a:r>
              <a:rPr dirty="0" sz="1150" spc="25">
                <a:latin typeface="Arial"/>
                <a:cs typeface="Arial"/>
              </a:rPr>
              <a:t>VIA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6923" y="780033"/>
            <a:ext cx="8831580" cy="20345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5" b="1">
                <a:latin typeface="Arial"/>
                <a:cs typeface="Arial"/>
              </a:rPr>
              <a:t>EDGE-X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DIGITAL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70" b="1">
                <a:latin typeface="Arial"/>
                <a:cs typeface="Arial"/>
              </a:rPr>
              <a:t>ASSET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EDGE-X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BRIDGE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1839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55">
                <a:latin typeface="Arial"/>
                <a:cs typeface="Arial"/>
              </a:rPr>
              <a:t>payment </a:t>
            </a:r>
            <a:r>
              <a:rPr dirty="0" sz="1200" spc="35">
                <a:latin typeface="Arial"/>
                <a:cs typeface="Arial"/>
              </a:rPr>
              <a:t>token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20">
                <a:latin typeface="Arial"/>
                <a:cs typeface="Arial"/>
              </a:rPr>
              <a:t>acts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liquidity </a:t>
            </a:r>
            <a:r>
              <a:rPr dirty="0" sz="1200" spc="45">
                <a:latin typeface="Arial"/>
                <a:cs typeface="Arial"/>
              </a:rPr>
              <a:t>bridge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transfer </a:t>
            </a:r>
            <a:r>
              <a:rPr dirty="0" sz="1200" spc="25">
                <a:latin typeface="Arial"/>
                <a:cs typeface="Arial"/>
              </a:rPr>
              <a:t>value </a:t>
            </a:r>
            <a:r>
              <a:rPr dirty="0" sz="1200" spc="30">
                <a:latin typeface="Arial"/>
                <a:cs typeface="Arial"/>
              </a:rPr>
              <a:t>between </a:t>
            </a:r>
            <a:r>
              <a:rPr dirty="0" sz="1200" spc="-10">
                <a:latin typeface="Arial"/>
                <a:cs typeface="Arial"/>
              </a:rPr>
              <a:t>assets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Ethereum </a:t>
            </a:r>
            <a:r>
              <a:rPr dirty="0" sz="1200" spc="20">
                <a:latin typeface="Arial"/>
                <a:cs typeface="Arial"/>
              </a:rPr>
              <a:t>network,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</a:t>
            </a:r>
            <a:r>
              <a:rPr dirty="0" sz="1200" spc="15">
                <a:latin typeface="Arial"/>
                <a:cs typeface="Arial"/>
              </a:rPr>
              <a:t> blockchains,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secondary </a:t>
            </a:r>
            <a:r>
              <a:rPr dirty="0" sz="1200" spc="30">
                <a:latin typeface="Arial"/>
                <a:cs typeface="Arial"/>
              </a:rPr>
              <a:t>markets.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convert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vice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versa.</a:t>
            </a:r>
            <a:endParaRPr sz="1200">
              <a:latin typeface="Arial"/>
              <a:cs typeface="Arial"/>
            </a:endParaRPr>
          </a:p>
          <a:p>
            <a:pPr marL="12700" marR="800735">
              <a:lnSpc>
                <a:spcPct val="123300"/>
              </a:lnSpc>
            </a:pPr>
            <a:r>
              <a:rPr dirty="0" sz="1200" spc="-20">
                <a:latin typeface="Arial"/>
                <a:cs typeface="Arial"/>
              </a:rPr>
              <a:t>By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acting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bridge,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provides </a:t>
            </a:r>
            <a:r>
              <a:rPr dirty="0" sz="1200" spc="40">
                <a:latin typeface="Arial"/>
                <a:cs typeface="Arial"/>
              </a:rPr>
              <a:t>enhanced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liquidity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20">
                <a:latin typeface="Arial"/>
                <a:cs typeface="Arial"/>
              </a:rPr>
              <a:t> also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45">
                <a:latin typeface="Arial"/>
                <a:cs typeface="Arial"/>
              </a:rPr>
              <a:t>within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Global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Marketplace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accessing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ecosystem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mentors.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42162" y="3288538"/>
            <a:ext cx="8724265" cy="9525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EDGE-X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 VALUE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spcBef>
                <a:spcPts val="1820"/>
              </a:spcBef>
            </a:pP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open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purchase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via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Genesis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Offer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fixed </a:t>
            </a:r>
            <a:r>
              <a:rPr dirty="0" sz="1200" spc="15">
                <a:latin typeface="Arial"/>
                <a:cs typeface="Arial"/>
              </a:rPr>
              <a:t>base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price.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purchased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Genesis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Offer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subject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holding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period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366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days.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762" y="4711954"/>
            <a:ext cx="8776335" cy="949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REGULATION</a:t>
            </a:r>
            <a:endParaRPr sz="1600">
              <a:latin typeface="Arial"/>
              <a:cs typeface="Arial"/>
            </a:endParaRPr>
          </a:p>
          <a:p>
            <a:pPr marL="38100" marR="30480">
              <a:lnSpc>
                <a:spcPct val="121700"/>
              </a:lnSpc>
              <a:spcBef>
                <a:spcPts val="1839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10">
                <a:latin typeface="Arial"/>
                <a:cs typeface="Arial"/>
              </a:rPr>
              <a:t>holders, </a:t>
            </a:r>
            <a:r>
              <a:rPr dirty="0" sz="1200" spc="40">
                <a:latin typeface="Arial"/>
                <a:cs typeface="Arial"/>
              </a:rPr>
              <a:t>whether </a:t>
            </a:r>
            <a:r>
              <a:rPr dirty="0" sz="1200" spc="30">
                <a:latin typeface="Arial"/>
                <a:cs typeface="Arial"/>
              </a:rPr>
              <a:t>direct </a:t>
            </a:r>
            <a:r>
              <a:rPr dirty="0" sz="1200" spc="25">
                <a:latin typeface="Arial"/>
                <a:cs typeface="Arial"/>
              </a:rPr>
              <a:t>purchasers </a:t>
            </a:r>
            <a:r>
              <a:rPr dirty="0" sz="1200" spc="5">
                <a:latin typeface="Arial"/>
                <a:cs typeface="Arial"/>
              </a:rPr>
              <a:t>EDGE</a:t>
            </a:r>
            <a:r>
              <a:rPr dirty="0" sz="1200" spc="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7">
                <a:latin typeface="Calibri"/>
                <a:cs typeface="Calibri"/>
              </a:rPr>
              <a:t>™</a:t>
            </a:r>
            <a:r>
              <a:rPr dirty="0" baseline="29411" sz="1275" spc="15">
                <a:latin typeface="Calibri"/>
                <a:cs typeface="Calibri"/>
              </a:rPr>
              <a:t> </a:t>
            </a:r>
            <a:r>
              <a:rPr dirty="0" sz="1200" spc="50">
                <a:latin typeface="Arial"/>
                <a:cs typeface="Arial"/>
              </a:rPr>
              <a:t>or </a:t>
            </a:r>
            <a:r>
              <a:rPr dirty="0" sz="1200" spc="20">
                <a:latin typeface="Arial"/>
                <a:cs typeface="Arial"/>
              </a:rPr>
              <a:t>recipients </a:t>
            </a:r>
            <a:r>
              <a:rPr dirty="0" sz="1200" spc="65">
                <a:latin typeface="Arial"/>
                <a:cs typeface="Arial"/>
              </a:rPr>
              <a:t>from a </a:t>
            </a:r>
            <a:r>
              <a:rPr dirty="0" sz="1200" spc="25">
                <a:latin typeface="Arial"/>
                <a:cs typeface="Arial"/>
              </a:rPr>
              <a:t>holder, </a:t>
            </a:r>
            <a:r>
              <a:rPr dirty="0" sz="1200" spc="55">
                <a:latin typeface="Arial"/>
                <a:cs typeface="Arial"/>
              </a:rPr>
              <a:t>must </a:t>
            </a:r>
            <a:r>
              <a:rPr dirty="0" sz="1200" spc="5">
                <a:latin typeface="Arial"/>
                <a:cs typeface="Arial"/>
              </a:rPr>
              <a:t>pass </a:t>
            </a:r>
            <a:r>
              <a:rPr dirty="0" sz="1200" spc="-70">
                <a:latin typeface="Arial"/>
                <a:cs typeface="Arial"/>
              </a:rPr>
              <a:t>KYC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>
                <a:latin typeface="Arial"/>
                <a:cs typeface="Arial"/>
              </a:rPr>
              <a:t>AML </a:t>
            </a:r>
            <a:r>
              <a:rPr dirty="0" sz="1200" spc="5">
                <a:latin typeface="Arial"/>
                <a:cs typeface="Arial"/>
              </a:rPr>
              <a:t>review </a:t>
            </a:r>
            <a:r>
              <a:rPr dirty="0" sz="1200" spc="45">
                <a:latin typeface="Arial"/>
                <a:cs typeface="Arial"/>
              </a:rPr>
              <a:t>prior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release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trading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restrictions.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6128" y="1318310"/>
            <a:ext cx="3256915" cy="2312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01675">
              <a:lnSpc>
                <a:spcPct val="123000"/>
              </a:lnSpc>
              <a:spcBef>
                <a:spcPts val="95"/>
              </a:spcBef>
            </a:pPr>
            <a:r>
              <a:rPr dirty="0" sz="2700" spc="120">
                <a:solidFill>
                  <a:srgbClr val="191919"/>
                </a:solidFill>
                <a:latin typeface="Trebuchet MS"/>
                <a:cs typeface="Trebuchet MS"/>
              </a:rPr>
              <a:t>Purchasing</a:t>
            </a:r>
            <a:r>
              <a:rPr dirty="0" sz="2700" spc="-10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190">
                <a:solidFill>
                  <a:srgbClr val="191919"/>
                </a:solidFill>
                <a:latin typeface="Trebuchet MS"/>
                <a:cs typeface="Trebuchet MS"/>
              </a:rPr>
              <a:t>and </a:t>
            </a:r>
            <a:r>
              <a:rPr dirty="0" sz="2700" spc="-80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191919"/>
                </a:solidFill>
                <a:latin typeface="Trebuchet MS"/>
                <a:cs typeface="Trebuchet MS"/>
              </a:rPr>
              <a:t>Selling</a:t>
            </a:r>
            <a:r>
              <a:rPr dirty="0" sz="2700" spc="-6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140">
                <a:solidFill>
                  <a:srgbClr val="191919"/>
                </a:solidFill>
                <a:latin typeface="Trebuchet MS"/>
                <a:cs typeface="Trebuchet MS"/>
              </a:rPr>
              <a:t>EDGE-X</a:t>
            </a:r>
            <a:endParaRPr sz="2700">
              <a:latin typeface="Trebuchet MS"/>
              <a:cs typeface="Trebuchet MS"/>
            </a:endParaRPr>
          </a:p>
          <a:p>
            <a:pPr algn="just" marL="12700" marR="5080">
              <a:lnSpc>
                <a:spcPct val="122800"/>
              </a:lnSpc>
              <a:spcBef>
                <a:spcPts val="2970"/>
              </a:spcBef>
            </a:pPr>
            <a:r>
              <a:rPr dirty="0" sz="1200" spc="55">
                <a:latin typeface="Arial"/>
                <a:cs typeface="Arial"/>
              </a:rPr>
              <a:t>Maintaining </a:t>
            </a:r>
            <a:r>
              <a:rPr dirty="0" sz="1200" spc="35">
                <a:latin typeface="Arial"/>
                <a:cs typeface="Arial"/>
              </a:rPr>
              <a:t>liquidity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ensuring </a:t>
            </a:r>
            <a:r>
              <a:rPr dirty="0" sz="1200" spc="55">
                <a:latin typeface="Arial"/>
                <a:cs typeface="Arial"/>
              </a:rPr>
              <a:t>long </a:t>
            </a:r>
            <a:r>
              <a:rPr dirty="0" sz="1200" spc="60">
                <a:latin typeface="Arial"/>
                <a:cs typeface="Arial"/>
              </a:rPr>
              <a:t>term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viability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25">
                <a:latin typeface="Arial"/>
                <a:cs typeface="Arial"/>
              </a:rPr>
              <a:t>value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0">
                <a:latin typeface="Arial"/>
                <a:cs typeface="Arial"/>
              </a:rPr>
              <a:t>assets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successful </a:t>
            </a:r>
            <a:r>
              <a:rPr dirty="0" sz="1200" spc="30">
                <a:latin typeface="Arial"/>
                <a:cs typeface="Arial"/>
              </a:rPr>
              <a:t>partnerships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primary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focus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74724" y="2457915"/>
            <a:ext cx="393065" cy="396240"/>
            <a:chOff x="4874724" y="2457915"/>
            <a:chExt cx="393065" cy="396240"/>
          </a:xfrm>
        </p:grpSpPr>
        <p:sp>
          <p:nvSpPr>
            <p:cNvPr id="4" name="object 4"/>
            <p:cNvSpPr/>
            <p:nvPr/>
          </p:nvSpPr>
          <p:spPr>
            <a:xfrm>
              <a:off x="4935826" y="2460359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4" h="329564">
                  <a:moveTo>
                    <a:pt x="178003" y="191836"/>
                  </a:moveTo>
                  <a:lnTo>
                    <a:pt x="164184" y="191836"/>
                  </a:lnTo>
                  <a:lnTo>
                    <a:pt x="295871" y="323523"/>
                  </a:lnTo>
                  <a:lnTo>
                    <a:pt x="302185" y="327713"/>
                  </a:lnTo>
                  <a:lnTo>
                    <a:pt x="309351" y="329108"/>
                  </a:lnTo>
                  <a:lnTo>
                    <a:pt x="316527" y="327712"/>
                  </a:lnTo>
                  <a:lnTo>
                    <a:pt x="322835" y="323523"/>
                  </a:lnTo>
                  <a:lnTo>
                    <a:pt x="323524" y="322833"/>
                  </a:lnTo>
                  <a:lnTo>
                    <a:pt x="325248" y="320239"/>
                  </a:lnTo>
                  <a:lnTo>
                    <a:pt x="306420" y="320239"/>
                  </a:lnTo>
                  <a:lnTo>
                    <a:pt x="178003" y="191836"/>
                  </a:lnTo>
                  <a:close/>
                </a:path>
                <a:path w="329564" h="329564">
                  <a:moveTo>
                    <a:pt x="198733" y="171085"/>
                  </a:moveTo>
                  <a:lnTo>
                    <a:pt x="184919" y="171085"/>
                  </a:lnTo>
                  <a:lnTo>
                    <a:pt x="320240" y="306414"/>
                  </a:lnTo>
                  <a:lnTo>
                    <a:pt x="320243" y="312294"/>
                  </a:lnTo>
                  <a:lnTo>
                    <a:pt x="312300" y="320239"/>
                  </a:lnTo>
                  <a:lnTo>
                    <a:pt x="325248" y="320239"/>
                  </a:lnTo>
                  <a:lnTo>
                    <a:pt x="327712" y="316528"/>
                  </a:lnTo>
                  <a:lnTo>
                    <a:pt x="329109" y="309355"/>
                  </a:lnTo>
                  <a:lnTo>
                    <a:pt x="327714" y="302181"/>
                  </a:lnTo>
                  <a:lnTo>
                    <a:pt x="323524" y="295871"/>
                  </a:lnTo>
                  <a:lnTo>
                    <a:pt x="198733" y="171085"/>
                  </a:lnTo>
                  <a:close/>
                </a:path>
                <a:path w="329564" h="329564">
                  <a:moveTo>
                    <a:pt x="35750" y="149816"/>
                  </a:moveTo>
                  <a:lnTo>
                    <a:pt x="26466" y="149816"/>
                  </a:lnTo>
                  <a:lnTo>
                    <a:pt x="0" y="176282"/>
                  </a:lnTo>
                  <a:lnTo>
                    <a:pt x="100237" y="276519"/>
                  </a:lnTo>
                  <a:lnTo>
                    <a:pt x="114066" y="262690"/>
                  </a:lnTo>
                  <a:lnTo>
                    <a:pt x="100237" y="262690"/>
                  </a:lnTo>
                  <a:lnTo>
                    <a:pt x="13823" y="176282"/>
                  </a:lnTo>
                  <a:lnTo>
                    <a:pt x="29561" y="160544"/>
                  </a:lnTo>
                  <a:lnTo>
                    <a:pt x="50302" y="160544"/>
                  </a:lnTo>
                  <a:lnTo>
                    <a:pt x="55304" y="155541"/>
                  </a:lnTo>
                  <a:lnTo>
                    <a:pt x="41476" y="155541"/>
                  </a:lnTo>
                  <a:lnTo>
                    <a:pt x="35750" y="149816"/>
                  </a:lnTo>
                  <a:close/>
                </a:path>
                <a:path w="329564" h="329564">
                  <a:moveTo>
                    <a:pt x="50302" y="160544"/>
                  </a:moveTo>
                  <a:lnTo>
                    <a:pt x="32655" y="160544"/>
                  </a:lnTo>
                  <a:lnTo>
                    <a:pt x="115967" y="243871"/>
                  </a:lnTo>
                  <a:lnTo>
                    <a:pt x="115967" y="246959"/>
                  </a:lnTo>
                  <a:lnTo>
                    <a:pt x="100237" y="262690"/>
                  </a:lnTo>
                  <a:lnTo>
                    <a:pt x="114066" y="262690"/>
                  </a:lnTo>
                  <a:lnTo>
                    <a:pt x="126705" y="250051"/>
                  </a:lnTo>
                  <a:lnTo>
                    <a:pt x="126705" y="240766"/>
                  </a:lnTo>
                  <a:lnTo>
                    <a:pt x="120977" y="235037"/>
                  </a:lnTo>
                  <a:lnTo>
                    <a:pt x="127889" y="228126"/>
                  </a:lnTo>
                  <a:lnTo>
                    <a:pt x="114061" y="228126"/>
                  </a:lnTo>
                  <a:lnTo>
                    <a:pt x="48393" y="162453"/>
                  </a:lnTo>
                  <a:lnTo>
                    <a:pt x="50302" y="160544"/>
                  </a:lnTo>
                  <a:close/>
                </a:path>
                <a:path w="329564" h="329564">
                  <a:moveTo>
                    <a:pt x="176282" y="48392"/>
                  </a:moveTo>
                  <a:lnTo>
                    <a:pt x="162454" y="48392"/>
                  </a:lnTo>
                  <a:lnTo>
                    <a:pt x="228126" y="114059"/>
                  </a:lnTo>
                  <a:lnTo>
                    <a:pt x="114061" y="228126"/>
                  </a:lnTo>
                  <a:lnTo>
                    <a:pt x="127889" y="228126"/>
                  </a:lnTo>
                  <a:lnTo>
                    <a:pt x="164184" y="191836"/>
                  </a:lnTo>
                  <a:lnTo>
                    <a:pt x="178003" y="191836"/>
                  </a:lnTo>
                  <a:lnTo>
                    <a:pt x="171086" y="184919"/>
                  </a:lnTo>
                  <a:lnTo>
                    <a:pt x="184919" y="171085"/>
                  </a:lnTo>
                  <a:lnTo>
                    <a:pt x="198733" y="171085"/>
                  </a:lnTo>
                  <a:lnTo>
                    <a:pt x="191832" y="164184"/>
                  </a:lnTo>
                  <a:lnTo>
                    <a:pt x="235038" y="120977"/>
                  </a:lnTo>
                  <a:lnTo>
                    <a:pt x="255778" y="120977"/>
                  </a:lnTo>
                  <a:lnTo>
                    <a:pt x="260783" y="115972"/>
                  </a:lnTo>
                  <a:lnTo>
                    <a:pt x="243861" y="115970"/>
                  </a:lnTo>
                  <a:lnTo>
                    <a:pt x="176282" y="48392"/>
                  </a:lnTo>
                  <a:close/>
                </a:path>
                <a:path w="329564" h="329564">
                  <a:moveTo>
                    <a:pt x="176282" y="0"/>
                  </a:moveTo>
                  <a:lnTo>
                    <a:pt x="149818" y="26466"/>
                  </a:lnTo>
                  <a:lnTo>
                    <a:pt x="149818" y="35749"/>
                  </a:lnTo>
                  <a:lnTo>
                    <a:pt x="155541" y="41475"/>
                  </a:lnTo>
                  <a:lnTo>
                    <a:pt x="41476" y="155541"/>
                  </a:lnTo>
                  <a:lnTo>
                    <a:pt x="55304" y="155541"/>
                  </a:lnTo>
                  <a:lnTo>
                    <a:pt x="162454" y="48392"/>
                  </a:lnTo>
                  <a:lnTo>
                    <a:pt x="176282" y="48392"/>
                  </a:lnTo>
                  <a:lnTo>
                    <a:pt x="160545" y="32655"/>
                  </a:lnTo>
                  <a:lnTo>
                    <a:pt x="160545" y="29560"/>
                  </a:lnTo>
                  <a:lnTo>
                    <a:pt x="176282" y="13823"/>
                  </a:lnTo>
                  <a:lnTo>
                    <a:pt x="190106" y="13823"/>
                  </a:lnTo>
                  <a:lnTo>
                    <a:pt x="176282" y="0"/>
                  </a:lnTo>
                  <a:close/>
                </a:path>
                <a:path w="329564" h="329564">
                  <a:moveTo>
                    <a:pt x="255778" y="120977"/>
                  </a:moveTo>
                  <a:lnTo>
                    <a:pt x="235038" y="120977"/>
                  </a:lnTo>
                  <a:lnTo>
                    <a:pt x="240765" y="126704"/>
                  </a:lnTo>
                  <a:lnTo>
                    <a:pt x="250051" y="126704"/>
                  </a:lnTo>
                  <a:lnTo>
                    <a:pt x="255778" y="120977"/>
                  </a:lnTo>
                  <a:close/>
                </a:path>
                <a:path w="329564" h="329564">
                  <a:moveTo>
                    <a:pt x="190106" y="13823"/>
                  </a:moveTo>
                  <a:lnTo>
                    <a:pt x="176282" y="13823"/>
                  </a:lnTo>
                  <a:lnTo>
                    <a:pt x="262690" y="100237"/>
                  </a:lnTo>
                  <a:lnTo>
                    <a:pt x="246959" y="115970"/>
                  </a:lnTo>
                  <a:lnTo>
                    <a:pt x="243864" y="115972"/>
                  </a:lnTo>
                  <a:lnTo>
                    <a:pt x="260786" y="115970"/>
                  </a:lnTo>
                  <a:lnTo>
                    <a:pt x="276519" y="100237"/>
                  </a:lnTo>
                  <a:lnTo>
                    <a:pt x="190106" y="13823"/>
                  </a:lnTo>
                  <a:close/>
                </a:path>
              </a:pathLst>
            </a:custGeom>
            <a:solidFill>
              <a:srgbClr val="F05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35827" y="2460359"/>
              <a:ext cx="329565" cy="329565"/>
            </a:xfrm>
            <a:custGeom>
              <a:avLst/>
              <a:gdLst/>
              <a:ahLst/>
              <a:cxnLst/>
              <a:rect l="l" t="t" r="r" b="b"/>
              <a:pathLst>
                <a:path w="329564" h="329564">
                  <a:moveTo>
                    <a:pt x="235038" y="120977"/>
                  </a:moveTo>
                  <a:lnTo>
                    <a:pt x="240764" y="126704"/>
                  </a:lnTo>
                  <a:lnTo>
                    <a:pt x="250049" y="126705"/>
                  </a:lnTo>
                  <a:lnTo>
                    <a:pt x="255776" y="120979"/>
                  </a:lnTo>
                  <a:lnTo>
                    <a:pt x="276519" y="100236"/>
                  </a:lnTo>
                  <a:lnTo>
                    <a:pt x="176282" y="0"/>
                  </a:lnTo>
                  <a:lnTo>
                    <a:pt x="155541" y="20740"/>
                  </a:lnTo>
                  <a:lnTo>
                    <a:pt x="149817" y="26467"/>
                  </a:lnTo>
                  <a:lnTo>
                    <a:pt x="149817" y="35749"/>
                  </a:lnTo>
                  <a:lnTo>
                    <a:pt x="155541" y="41476"/>
                  </a:lnTo>
                  <a:lnTo>
                    <a:pt x="41476" y="155541"/>
                  </a:lnTo>
                  <a:lnTo>
                    <a:pt x="35749" y="149817"/>
                  </a:lnTo>
                  <a:lnTo>
                    <a:pt x="26467" y="149817"/>
                  </a:lnTo>
                  <a:lnTo>
                    <a:pt x="20740" y="155541"/>
                  </a:lnTo>
                  <a:lnTo>
                    <a:pt x="0" y="176282"/>
                  </a:lnTo>
                  <a:lnTo>
                    <a:pt x="100236" y="276519"/>
                  </a:lnTo>
                  <a:lnTo>
                    <a:pt x="120977" y="255778"/>
                  </a:lnTo>
                  <a:lnTo>
                    <a:pt x="126704" y="250052"/>
                  </a:lnTo>
                  <a:lnTo>
                    <a:pt x="126705" y="240767"/>
                  </a:lnTo>
                  <a:lnTo>
                    <a:pt x="120979" y="235040"/>
                  </a:lnTo>
                  <a:lnTo>
                    <a:pt x="164184" y="191836"/>
                  </a:lnTo>
                  <a:lnTo>
                    <a:pt x="295871" y="323523"/>
                  </a:lnTo>
                  <a:lnTo>
                    <a:pt x="302177" y="327712"/>
                  </a:lnTo>
                  <a:lnTo>
                    <a:pt x="309351" y="329109"/>
                  </a:lnTo>
                  <a:lnTo>
                    <a:pt x="316524" y="327714"/>
                  </a:lnTo>
                  <a:lnTo>
                    <a:pt x="322831" y="323526"/>
                  </a:lnTo>
                  <a:lnTo>
                    <a:pt x="323523" y="322834"/>
                  </a:lnTo>
                  <a:lnTo>
                    <a:pt x="327712" y="316528"/>
                  </a:lnTo>
                  <a:lnTo>
                    <a:pt x="329109" y="309355"/>
                  </a:lnTo>
                  <a:lnTo>
                    <a:pt x="327714" y="302181"/>
                  </a:lnTo>
                  <a:lnTo>
                    <a:pt x="323526" y="295874"/>
                  </a:lnTo>
                  <a:lnTo>
                    <a:pt x="191831" y="164184"/>
                  </a:lnTo>
                  <a:lnTo>
                    <a:pt x="235038" y="120977"/>
                  </a:lnTo>
                  <a:close/>
                </a:path>
              </a:pathLst>
            </a:custGeom>
            <a:ln w="4888">
              <a:solidFill>
                <a:srgbClr val="F0513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4724" y="2471738"/>
              <a:ext cx="383788" cy="38211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8564" y="837841"/>
            <a:ext cx="351948" cy="43920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864467" y="4741048"/>
            <a:ext cx="416559" cy="319405"/>
            <a:chOff x="4864467" y="4741048"/>
            <a:chExt cx="416559" cy="319405"/>
          </a:xfrm>
        </p:grpSpPr>
        <p:sp>
          <p:nvSpPr>
            <p:cNvPr id="9" name="object 9"/>
            <p:cNvSpPr/>
            <p:nvPr/>
          </p:nvSpPr>
          <p:spPr>
            <a:xfrm>
              <a:off x="4866911" y="4743491"/>
              <a:ext cx="411480" cy="158115"/>
            </a:xfrm>
            <a:custGeom>
              <a:avLst/>
              <a:gdLst/>
              <a:ahLst/>
              <a:cxnLst/>
              <a:rect l="l" t="t" r="r" b="b"/>
              <a:pathLst>
                <a:path w="411479" h="158114">
                  <a:moveTo>
                    <a:pt x="80387" y="53"/>
                  </a:moveTo>
                  <a:lnTo>
                    <a:pt x="77293" y="0"/>
                  </a:lnTo>
                  <a:lnTo>
                    <a:pt x="0" y="77227"/>
                  </a:lnTo>
                  <a:lnTo>
                    <a:pt x="0" y="80321"/>
                  </a:lnTo>
                  <a:lnTo>
                    <a:pt x="77106" y="157495"/>
                  </a:lnTo>
                  <a:lnTo>
                    <a:pt x="80200" y="157548"/>
                  </a:lnTo>
                  <a:lnTo>
                    <a:pt x="84085" y="153798"/>
                  </a:lnTo>
                  <a:lnTo>
                    <a:pt x="84138" y="150703"/>
                  </a:lnTo>
                  <a:lnTo>
                    <a:pt x="17247" y="83746"/>
                  </a:lnTo>
                  <a:lnTo>
                    <a:pt x="408899" y="83662"/>
                  </a:lnTo>
                  <a:lnTo>
                    <a:pt x="411087" y="81474"/>
                  </a:lnTo>
                  <a:lnTo>
                    <a:pt x="411087" y="76074"/>
                  </a:lnTo>
                  <a:lnTo>
                    <a:pt x="408899" y="73886"/>
                  </a:lnTo>
                  <a:lnTo>
                    <a:pt x="406199" y="73886"/>
                  </a:lnTo>
                  <a:lnTo>
                    <a:pt x="17282" y="73886"/>
                  </a:lnTo>
                  <a:lnTo>
                    <a:pt x="84085" y="7031"/>
                  </a:lnTo>
                  <a:lnTo>
                    <a:pt x="84138" y="3938"/>
                  </a:lnTo>
                  <a:lnTo>
                    <a:pt x="80387" y="53"/>
                  </a:lnTo>
                  <a:close/>
                </a:path>
              </a:pathLst>
            </a:custGeom>
            <a:solidFill>
              <a:srgbClr val="F05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66911" y="4743492"/>
              <a:ext cx="411480" cy="158115"/>
            </a:xfrm>
            <a:custGeom>
              <a:avLst/>
              <a:gdLst/>
              <a:ahLst/>
              <a:cxnLst/>
              <a:rect l="l" t="t" r="r" b="b"/>
              <a:pathLst>
                <a:path w="411479" h="158114">
                  <a:moveTo>
                    <a:pt x="406199" y="73886"/>
                  </a:moveTo>
                  <a:lnTo>
                    <a:pt x="17281" y="73886"/>
                  </a:lnTo>
                  <a:lnTo>
                    <a:pt x="82142" y="8907"/>
                  </a:lnTo>
                  <a:lnTo>
                    <a:pt x="84084" y="7032"/>
                  </a:lnTo>
                  <a:lnTo>
                    <a:pt x="84138" y="3937"/>
                  </a:lnTo>
                  <a:lnTo>
                    <a:pt x="82263" y="1995"/>
                  </a:lnTo>
                  <a:lnTo>
                    <a:pt x="80387" y="53"/>
                  </a:lnTo>
                  <a:lnTo>
                    <a:pt x="77292" y="0"/>
                  </a:lnTo>
                  <a:lnTo>
                    <a:pt x="75351" y="1875"/>
                  </a:lnTo>
                  <a:lnTo>
                    <a:pt x="1908" y="75318"/>
                  </a:lnTo>
                  <a:lnTo>
                    <a:pt x="0" y="77227"/>
                  </a:lnTo>
                  <a:lnTo>
                    <a:pt x="0" y="80321"/>
                  </a:lnTo>
                  <a:lnTo>
                    <a:pt x="1908" y="82230"/>
                  </a:lnTo>
                  <a:lnTo>
                    <a:pt x="75230" y="155553"/>
                  </a:lnTo>
                  <a:lnTo>
                    <a:pt x="77106" y="157495"/>
                  </a:lnTo>
                  <a:lnTo>
                    <a:pt x="80200" y="157548"/>
                  </a:lnTo>
                  <a:lnTo>
                    <a:pt x="82142" y="155673"/>
                  </a:lnTo>
                  <a:lnTo>
                    <a:pt x="84084" y="153797"/>
                  </a:lnTo>
                  <a:lnTo>
                    <a:pt x="84138" y="150702"/>
                  </a:lnTo>
                  <a:lnTo>
                    <a:pt x="82263" y="148761"/>
                  </a:lnTo>
                  <a:lnTo>
                    <a:pt x="17247" y="83745"/>
                  </a:lnTo>
                  <a:lnTo>
                    <a:pt x="406199" y="83662"/>
                  </a:lnTo>
                  <a:lnTo>
                    <a:pt x="408899" y="83662"/>
                  </a:lnTo>
                  <a:lnTo>
                    <a:pt x="411087" y="81474"/>
                  </a:lnTo>
                  <a:lnTo>
                    <a:pt x="411087" y="78774"/>
                  </a:lnTo>
                  <a:lnTo>
                    <a:pt x="411087" y="76074"/>
                  </a:lnTo>
                  <a:lnTo>
                    <a:pt x="408899" y="73886"/>
                  </a:lnTo>
                  <a:lnTo>
                    <a:pt x="406199" y="73886"/>
                  </a:lnTo>
                  <a:close/>
                </a:path>
              </a:pathLst>
            </a:custGeom>
            <a:ln w="4888">
              <a:solidFill>
                <a:srgbClr val="F051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67393" y="4899914"/>
              <a:ext cx="411480" cy="158115"/>
            </a:xfrm>
            <a:custGeom>
              <a:avLst/>
              <a:gdLst/>
              <a:ahLst/>
              <a:cxnLst/>
              <a:rect l="l" t="t" r="r" b="b"/>
              <a:pathLst>
                <a:path w="411479" h="158114">
                  <a:moveTo>
                    <a:pt x="333971" y="53"/>
                  </a:moveTo>
                  <a:lnTo>
                    <a:pt x="330876" y="0"/>
                  </a:lnTo>
                  <a:lnTo>
                    <a:pt x="326993" y="3750"/>
                  </a:lnTo>
                  <a:lnTo>
                    <a:pt x="326938" y="6845"/>
                  </a:lnTo>
                  <a:lnTo>
                    <a:pt x="393830" y="73803"/>
                  </a:lnTo>
                  <a:lnTo>
                    <a:pt x="2188" y="73886"/>
                  </a:lnTo>
                  <a:lnTo>
                    <a:pt x="0" y="76074"/>
                  </a:lnTo>
                  <a:lnTo>
                    <a:pt x="0" y="81474"/>
                  </a:lnTo>
                  <a:lnTo>
                    <a:pt x="2188" y="83662"/>
                  </a:lnTo>
                  <a:lnTo>
                    <a:pt x="393796" y="83662"/>
                  </a:lnTo>
                  <a:lnTo>
                    <a:pt x="326993" y="150516"/>
                  </a:lnTo>
                  <a:lnTo>
                    <a:pt x="326938" y="153610"/>
                  </a:lnTo>
                  <a:lnTo>
                    <a:pt x="330690" y="157495"/>
                  </a:lnTo>
                  <a:lnTo>
                    <a:pt x="333785" y="157548"/>
                  </a:lnTo>
                  <a:lnTo>
                    <a:pt x="411077" y="80321"/>
                  </a:lnTo>
                  <a:lnTo>
                    <a:pt x="411077" y="77227"/>
                  </a:lnTo>
                  <a:lnTo>
                    <a:pt x="409169" y="75318"/>
                  </a:lnTo>
                  <a:lnTo>
                    <a:pt x="333971" y="53"/>
                  </a:lnTo>
                  <a:close/>
                </a:path>
              </a:pathLst>
            </a:custGeom>
            <a:solidFill>
              <a:srgbClr val="F05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67392" y="4899914"/>
              <a:ext cx="411480" cy="158115"/>
            </a:xfrm>
            <a:custGeom>
              <a:avLst/>
              <a:gdLst/>
              <a:ahLst/>
              <a:cxnLst/>
              <a:rect l="l" t="t" r="r" b="b"/>
              <a:pathLst>
                <a:path w="411479" h="158114">
                  <a:moveTo>
                    <a:pt x="409169" y="75318"/>
                  </a:moveTo>
                  <a:lnTo>
                    <a:pt x="335847" y="1995"/>
                  </a:lnTo>
                  <a:lnTo>
                    <a:pt x="333971" y="53"/>
                  </a:lnTo>
                  <a:lnTo>
                    <a:pt x="330877" y="0"/>
                  </a:lnTo>
                  <a:lnTo>
                    <a:pt x="328935" y="1875"/>
                  </a:lnTo>
                  <a:lnTo>
                    <a:pt x="326993" y="3751"/>
                  </a:lnTo>
                  <a:lnTo>
                    <a:pt x="326939" y="6845"/>
                  </a:lnTo>
                  <a:lnTo>
                    <a:pt x="328814" y="8787"/>
                  </a:lnTo>
                  <a:lnTo>
                    <a:pt x="393830" y="73803"/>
                  </a:lnTo>
                  <a:lnTo>
                    <a:pt x="4888" y="73886"/>
                  </a:lnTo>
                  <a:lnTo>
                    <a:pt x="2188" y="73886"/>
                  </a:lnTo>
                  <a:lnTo>
                    <a:pt x="0" y="76074"/>
                  </a:lnTo>
                  <a:lnTo>
                    <a:pt x="0" y="78774"/>
                  </a:lnTo>
                  <a:lnTo>
                    <a:pt x="0" y="81474"/>
                  </a:lnTo>
                  <a:lnTo>
                    <a:pt x="2188" y="83662"/>
                  </a:lnTo>
                  <a:lnTo>
                    <a:pt x="4888" y="83662"/>
                  </a:lnTo>
                  <a:lnTo>
                    <a:pt x="393796" y="83662"/>
                  </a:lnTo>
                  <a:lnTo>
                    <a:pt x="328935" y="148641"/>
                  </a:lnTo>
                  <a:lnTo>
                    <a:pt x="326993" y="150516"/>
                  </a:lnTo>
                  <a:lnTo>
                    <a:pt x="326939" y="153610"/>
                  </a:lnTo>
                  <a:lnTo>
                    <a:pt x="328814" y="155553"/>
                  </a:lnTo>
                  <a:lnTo>
                    <a:pt x="330690" y="157495"/>
                  </a:lnTo>
                  <a:lnTo>
                    <a:pt x="333785" y="157548"/>
                  </a:lnTo>
                  <a:lnTo>
                    <a:pt x="335726" y="155673"/>
                  </a:lnTo>
                  <a:lnTo>
                    <a:pt x="409169" y="82230"/>
                  </a:lnTo>
                  <a:lnTo>
                    <a:pt x="411078" y="80321"/>
                  </a:lnTo>
                  <a:lnTo>
                    <a:pt x="411078" y="77227"/>
                  </a:lnTo>
                  <a:lnTo>
                    <a:pt x="409169" y="75318"/>
                  </a:lnTo>
                  <a:close/>
                </a:path>
              </a:pathLst>
            </a:custGeom>
            <a:ln w="4888">
              <a:solidFill>
                <a:srgbClr val="F051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580634" y="2442982"/>
            <a:ext cx="4584065" cy="182245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150" spc="50">
                <a:solidFill>
                  <a:srgbClr val="F05139"/>
                </a:solidFill>
                <a:latin typeface="Arial"/>
                <a:cs typeface="Arial"/>
              </a:rPr>
              <a:t>MOMENTUM</a:t>
            </a:r>
            <a:r>
              <a:rPr dirty="0" sz="1150" spc="-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60">
                <a:solidFill>
                  <a:srgbClr val="F05139"/>
                </a:solidFill>
                <a:latin typeface="Arial"/>
                <a:cs typeface="Arial"/>
              </a:rPr>
              <a:t>SALES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  <a:spcBef>
                <a:spcPts val="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60">
                <a:latin typeface="Arial"/>
                <a:cs typeface="Arial"/>
              </a:rPr>
              <a:t>may </a:t>
            </a:r>
            <a:r>
              <a:rPr dirty="0" sz="1200" spc="30">
                <a:latin typeface="Arial"/>
                <a:cs typeface="Arial"/>
              </a:rPr>
              <a:t>periodically </a:t>
            </a:r>
            <a:r>
              <a:rPr dirty="0" sz="1200" spc="45">
                <a:latin typeface="Arial"/>
                <a:cs typeface="Arial"/>
              </a:rPr>
              <a:t>conduct </a:t>
            </a:r>
            <a:r>
              <a:rPr dirty="0" sz="1200" spc="85">
                <a:latin typeface="Arial"/>
                <a:cs typeface="Arial"/>
              </a:rPr>
              <a:t>momentum </a:t>
            </a:r>
            <a:r>
              <a:rPr dirty="0" sz="1200" spc="-5">
                <a:latin typeface="Arial"/>
                <a:cs typeface="Arial"/>
              </a:rPr>
              <a:t>sales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allow </a:t>
            </a:r>
            <a:r>
              <a:rPr dirty="0" sz="1200" spc="-3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purchase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additional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tokens. </a:t>
            </a:r>
            <a:r>
              <a:rPr dirty="0" sz="1200" spc="-2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momentum </a:t>
            </a:r>
            <a:r>
              <a:rPr dirty="0" sz="1200" spc="8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sale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measured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controlled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release,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bonuses </a:t>
            </a:r>
            <a:r>
              <a:rPr dirty="0" sz="1200" spc="60">
                <a:latin typeface="Arial"/>
                <a:cs typeface="Arial"/>
              </a:rPr>
              <a:t>may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awarded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45">
                <a:latin typeface="Arial"/>
                <a:cs typeface="Arial"/>
              </a:rPr>
              <a:t>participation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0">
                <a:latin typeface="Arial"/>
                <a:cs typeface="Arial"/>
              </a:rPr>
              <a:t>willingness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accept </a:t>
            </a:r>
            <a:r>
              <a:rPr dirty="0" sz="1200" spc="25">
                <a:latin typeface="Arial"/>
                <a:cs typeface="Arial"/>
              </a:rPr>
              <a:t>lock-up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periods. </a:t>
            </a: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EDGE-X </a:t>
            </a:r>
            <a:r>
              <a:rPr dirty="0" sz="1200" spc="25">
                <a:latin typeface="Arial"/>
                <a:cs typeface="Arial"/>
              </a:rPr>
              <a:t>will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50">
                <a:latin typeface="Arial"/>
                <a:cs typeface="Arial"/>
              </a:rPr>
              <a:t>traded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25">
                <a:latin typeface="Arial"/>
                <a:cs typeface="Arial"/>
              </a:rPr>
              <a:t>exchanges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market </a:t>
            </a:r>
            <a:r>
              <a:rPr dirty="0" sz="1200" spc="6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40">
                <a:latin typeface="Arial"/>
                <a:cs typeface="Arial"/>
              </a:rPr>
              <a:t>determine the </a:t>
            </a:r>
            <a:r>
              <a:rPr dirty="0" sz="1200" spc="20">
                <a:latin typeface="Arial"/>
                <a:cs typeface="Arial"/>
              </a:rPr>
              <a:t>price. </a:t>
            </a: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50">
                <a:latin typeface="Arial"/>
                <a:cs typeface="Arial"/>
              </a:rPr>
              <a:t>company </a:t>
            </a:r>
            <a:r>
              <a:rPr dirty="0" sz="1200" spc="-10">
                <a:latin typeface="Arial"/>
                <a:cs typeface="Arial"/>
              </a:rPr>
              <a:t>reserves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right to </a:t>
            </a:r>
            <a:r>
              <a:rPr dirty="0" sz="1200" spc="6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suspend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sales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any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time.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6729" y="4616266"/>
            <a:ext cx="3496945" cy="70040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150" spc="-5">
                <a:solidFill>
                  <a:srgbClr val="F05139"/>
                </a:solidFill>
                <a:latin typeface="Arial"/>
                <a:cs typeface="Arial"/>
              </a:rPr>
              <a:t>UNIVERSAL</a:t>
            </a:r>
            <a:r>
              <a:rPr dirty="0" sz="1150" spc="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05139"/>
                </a:solidFill>
                <a:latin typeface="Arial"/>
                <a:cs typeface="Arial"/>
              </a:rPr>
              <a:t>SWAP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50"/>
              </a:spcBef>
            </a:pPr>
            <a:r>
              <a:rPr dirty="0" sz="1200" spc="5">
                <a:latin typeface="Arial"/>
                <a:cs typeface="Arial"/>
              </a:rPr>
              <a:t>Investors </a:t>
            </a:r>
            <a:r>
              <a:rPr dirty="0" sz="1200" spc="60">
                <a:latin typeface="Arial"/>
                <a:cs typeface="Arial"/>
              </a:rPr>
              <a:t>may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40">
                <a:latin typeface="Arial"/>
                <a:cs typeface="Arial"/>
              </a:rPr>
              <a:t>able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swap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35">
                <a:latin typeface="Arial"/>
                <a:cs typeface="Arial"/>
              </a:rPr>
              <a:t>using 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decentralized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Universal </a:t>
            </a:r>
            <a:r>
              <a:rPr dirty="0" sz="1200" spc="5">
                <a:latin typeface="Arial"/>
                <a:cs typeface="Arial"/>
              </a:rPr>
              <a:t>Swap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feature.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80634" y="781882"/>
            <a:ext cx="4292600" cy="137414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150" spc="-30">
                <a:solidFill>
                  <a:srgbClr val="F05139"/>
                </a:solidFill>
                <a:latin typeface="Arial"/>
                <a:cs typeface="Arial"/>
              </a:rPr>
              <a:t>GENESIS</a:t>
            </a:r>
            <a:r>
              <a:rPr dirty="0" sz="1150" spc="-1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40">
                <a:solidFill>
                  <a:srgbClr val="F05139"/>
                </a:solidFill>
                <a:latin typeface="Arial"/>
                <a:cs typeface="Arial"/>
              </a:rPr>
              <a:t>OFFER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2500"/>
              </a:lnSpc>
              <a:spcBef>
                <a:spcPts val="40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Genesis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Offer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will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begin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prior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listing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on </a:t>
            </a:r>
            <a:r>
              <a:rPr dirty="0" sz="1200" spc="6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exchanges,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500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Million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(500,000,000)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tokens 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available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early </a:t>
            </a: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crypto</a:t>
            </a:r>
            <a:r>
              <a:rPr dirty="0" sz="1200" spc="20">
                <a:latin typeface="Arial"/>
                <a:cs typeface="Arial"/>
              </a:rPr>
              <a:t> enthusiasts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fixed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10">
                <a:latin typeface="Arial"/>
                <a:cs typeface="Arial"/>
              </a:rPr>
              <a:t>$0.10 </a:t>
            </a:r>
            <a:r>
              <a:rPr dirty="0" sz="1200" spc="40">
                <a:latin typeface="Arial"/>
                <a:cs typeface="Arial"/>
              </a:rPr>
              <a:t>per </a:t>
            </a:r>
            <a:r>
              <a:rPr dirty="0" sz="1200" spc="-45">
                <a:latin typeface="Arial"/>
                <a:cs typeface="Arial"/>
              </a:rPr>
              <a:t>EDGE-X.</a:t>
            </a:r>
            <a:r>
              <a:rPr dirty="0" sz="1200" spc="53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Genesis </a:t>
            </a:r>
            <a:r>
              <a:rPr dirty="0" sz="1200" spc="10">
                <a:latin typeface="Arial"/>
                <a:cs typeface="Arial"/>
              </a:rPr>
              <a:t>Offer </a:t>
            </a:r>
            <a:r>
              <a:rPr dirty="0" sz="1200" spc="-50">
                <a:solidFill>
                  <a:srgbClr val="191919"/>
                </a:solidFill>
                <a:latin typeface="Arial"/>
                <a:cs typeface="Arial"/>
              </a:rPr>
              <a:t>EDGE-X 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will </a:t>
            </a:r>
            <a:r>
              <a:rPr dirty="0" sz="1200" spc="-10">
                <a:latin typeface="Arial"/>
                <a:cs typeface="Arial"/>
              </a:rPr>
              <a:t>vest 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schedule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between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1 </a:t>
            </a:r>
            <a:r>
              <a:rPr dirty="0" sz="1200" spc="-45">
                <a:latin typeface="Arial"/>
                <a:cs typeface="Arial"/>
              </a:rPr>
              <a:t>–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4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years.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6128" y="3834129"/>
            <a:ext cx="3249930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20">
                <a:latin typeface="Arial"/>
                <a:cs typeface="Arial"/>
              </a:rPr>
              <a:t>To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end,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has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made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it</a:t>
            </a:r>
            <a:r>
              <a:rPr dirty="0" sz="1200" spc="15">
                <a:latin typeface="Arial"/>
                <a:cs typeface="Arial"/>
              </a:rPr>
              <a:t> possible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purchase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redeem </a:t>
            </a:r>
            <a:r>
              <a:rPr dirty="0" sz="1200" spc="60">
                <a:latin typeface="Arial"/>
                <a:cs typeface="Arial"/>
              </a:rPr>
              <a:t>our </a:t>
            </a:r>
            <a:r>
              <a:rPr dirty="0" sz="1200" spc="-5">
                <a:latin typeface="Arial"/>
                <a:cs typeface="Arial"/>
              </a:rPr>
              <a:t>class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variety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means.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128" y="4727194"/>
            <a:ext cx="270192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45">
                <a:latin typeface="Arial"/>
                <a:cs typeface="Arial"/>
              </a:rPr>
              <a:t>Multiple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oracles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may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used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determine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base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191919"/>
                </a:solidFill>
                <a:latin typeface="Arial"/>
                <a:cs typeface="Arial"/>
              </a:rPr>
              <a:t>EDGE-X</a:t>
            </a:r>
            <a:r>
              <a:rPr dirty="0" sz="1200" spc="-45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36430" y="5780857"/>
            <a:ext cx="337820" cy="337820"/>
            <a:chOff x="4936430" y="5780857"/>
            <a:chExt cx="337820" cy="337820"/>
          </a:xfrm>
        </p:grpSpPr>
        <p:sp>
          <p:nvSpPr>
            <p:cNvPr id="19" name="object 19"/>
            <p:cNvSpPr/>
            <p:nvPr/>
          </p:nvSpPr>
          <p:spPr>
            <a:xfrm>
              <a:off x="4938864" y="5783580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39">
                  <a:moveTo>
                    <a:pt x="332244" y="322580"/>
                  </a:moveTo>
                  <a:lnTo>
                    <a:pt x="9779" y="322580"/>
                  </a:lnTo>
                  <a:lnTo>
                    <a:pt x="9779" y="0"/>
                  </a:lnTo>
                  <a:lnTo>
                    <a:pt x="0" y="0"/>
                  </a:lnTo>
                  <a:lnTo>
                    <a:pt x="0" y="322580"/>
                  </a:lnTo>
                  <a:lnTo>
                    <a:pt x="0" y="332740"/>
                  </a:lnTo>
                  <a:lnTo>
                    <a:pt x="332244" y="332740"/>
                  </a:lnTo>
                  <a:lnTo>
                    <a:pt x="332244" y="322580"/>
                  </a:lnTo>
                  <a:close/>
                </a:path>
              </a:pathLst>
            </a:custGeom>
            <a:solidFill>
              <a:srgbClr val="F05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38874" y="5783301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39">
                  <a:moveTo>
                    <a:pt x="9776" y="0"/>
                  </a:moveTo>
                  <a:lnTo>
                    <a:pt x="0" y="0"/>
                  </a:lnTo>
                  <a:lnTo>
                    <a:pt x="0" y="332396"/>
                  </a:lnTo>
                  <a:lnTo>
                    <a:pt x="332244" y="332396"/>
                  </a:lnTo>
                  <a:lnTo>
                    <a:pt x="332244" y="322619"/>
                  </a:lnTo>
                  <a:lnTo>
                    <a:pt x="9776" y="322619"/>
                  </a:lnTo>
                  <a:lnTo>
                    <a:pt x="9776" y="0"/>
                  </a:lnTo>
                  <a:close/>
                </a:path>
              </a:pathLst>
            </a:custGeom>
            <a:ln w="4888">
              <a:solidFill>
                <a:srgbClr val="F0513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5545" y="5883538"/>
              <a:ext cx="139313" cy="1955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56200" y="5783580"/>
              <a:ext cx="59055" cy="283845"/>
            </a:xfrm>
            <a:custGeom>
              <a:avLst/>
              <a:gdLst/>
              <a:ahLst/>
              <a:cxnLst/>
              <a:rect l="l" t="t" r="r" b="b"/>
              <a:pathLst>
                <a:path w="59054" h="283845">
                  <a:moveTo>
                    <a:pt x="58648" y="9499"/>
                  </a:moveTo>
                  <a:lnTo>
                    <a:pt x="48882" y="9499"/>
                  </a:lnTo>
                  <a:lnTo>
                    <a:pt x="48882" y="283324"/>
                  </a:lnTo>
                  <a:lnTo>
                    <a:pt x="58648" y="283324"/>
                  </a:lnTo>
                  <a:lnTo>
                    <a:pt x="58648" y="9499"/>
                  </a:lnTo>
                  <a:close/>
                </a:path>
                <a:path w="59054" h="283845">
                  <a:moveTo>
                    <a:pt x="58648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283210"/>
                  </a:lnTo>
                  <a:lnTo>
                    <a:pt x="9766" y="283210"/>
                  </a:lnTo>
                  <a:lnTo>
                    <a:pt x="9766" y="8890"/>
                  </a:lnTo>
                  <a:lnTo>
                    <a:pt x="58648" y="8890"/>
                  </a:lnTo>
                  <a:lnTo>
                    <a:pt x="58648" y="0"/>
                  </a:lnTo>
                  <a:close/>
                </a:path>
              </a:pathLst>
            </a:custGeom>
            <a:solidFill>
              <a:srgbClr val="F05B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56200" y="5783301"/>
              <a:ext cx="59055" cy="293370"/>
            </a:xfrm>
            <a:custGeom>
              <a:avLst/>
              <a:gdLst/>
              <a:ahLst/>
              <a:cxnLst/>
              <a:rect l="l" t="t" r="r" b="b"/>
              <a:pathLst>
                <a:path w="59054" h="293370">
                  <a:moveTo>
                    <a:pt x="58658" y="293368"/>
                  </a:moveTo>
                  <a:lnTo>
                    <a:pt x="58658" y="0"/>
                  </a:lnTo>
                  <a:lnTo>
                    <a:pt x="0" y="0"/>
                  </a:lnTo>
                  <a:lnTo>
                    <a:pt x="0" y="293368"/>
                  </a:lnTo>
                  <a:lnTo>
                    <a:pt x="58658" y="293368"/>
                  </a:lnTo>
                  <a:close/>
                </a:path>
                <a:path w="59054" h="293370">
                  <a:moveTo>
                    <a:pt x="9776" y="9776"/>
                  </a:moveTo>
                  <a:lnTo>
                    <a:pt x="48881" y="9776"/>
                  </a:lnTo>
                  <a:lnTo>
                    <a:pt x="48881" y="283592"/>
                  </a:lnTo>
                  <a:lnTo>
                    <a:pt x="9776" y="283592"/>
                  </a:lnTo>
                  <a:lnTo>
                    <a:pt x="9776" y="9776"/>
                  </a:lnTo>
                  <a:close/>
                </a:path>
              </a:pathLst>
            </a:custGeom>
            <a:ln w="4888">
              <a:solidFill>
                <a:srgbClr val="F0513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1967" y="5883538"/>
              <a:ext cx="141757" cy="19557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74538" y="5661672"/>
            <a:ext cx="3517900" cy="92329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55"/>
              </a:spcBef>
            </a:pPr>
            <a:r>
              <a:rPr dirty="0" sz="1150" spc="-10">
                <a:solidFill>
                  <a:srgbClr val="F05139"/>
                </a:solidFill>
                <a:latin typeface="Arial"/>
                <a:cs typeface="Arial"/>
              </a:rPr>
              <a:t>SECONDARY</a:t>
            </a:r>
            <a:r>
              <a:rPr dirty="0" sz="11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F05139"/>
                </a:solidFill>
                <a:latin typeface="Arial"/>
                <a:cs typeface="Arial"/>
              </a:rPr>
              <a:t>EXCHANGES</a:t>
            </a:r>
            <a:endParaRPr sz="1150">
              <a:latin typeface="Arial"/>
              <a:cs typeface="Arial"/>
            </a:endParaRPr>
          </a:p>
          <a:p>
            <a:pPr algn="just" marL="12700" marR="5080">
              <a:lnSpc>
                <a:spcPct val="123300"/>
              </a:lnSpc>
            </a:pP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0">
                <a:latin typeface="Arial"/>
                <a:cs typeface="Arial"/>
              </a:rPr>
              <a:t>may </a:t>
            </a:r>
            <a:r>
              <a:rPr dirty="0" sz="1200" spc="30">
                <a:latin typeface="Arial"/>
                <a:cs typeface="Arial"/>
              </a:rPr>
              <a:t>purchase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20">
                <a:latin typeface="Arial"/>
                <a:cs typeface="Arial"/>
              </a:rPr>
              <a:t>secondary </a:t>
            </a:r>
            <a:r>
              <a:rPr dirty="0" sz="1200" spc="25">
                <a:latin typeface="Arial"/>
                <a:cs typeface="Arial"/>
              </a:rPr>
              <a:t> exchanges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20">
                <a:latin typeface="Arial"/>
                <a:cs typeface="Arial"/>
              </a:rPr>
              <a:t> by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direct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trade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-3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liquid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</a:t>
            </a:r>
            <a:r>
              <a:rPr dirty="0" sz="1200" spc="20">
                <a:latin typeface="Arial"/>
                <a:cs typeface="Arial"/>
              </a:rPr>
              <a:t> such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cash,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Bitcoin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Ethereum.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3650" y="1530350"/>
            <a:ext cx="5079320" cy="282638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6066" y="740702"/>
            <a:ext cx="7635875" cy="56515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RAISING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INVESTMENT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CAPITAL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200" spc="15">
                <a:latin typeface="Arial"/>
                <a:cs typeface="Arial"/>
              </a:rPr>
              <a:t>Funds</a:t>
            </a:r>
            <a:r>
              <a:rPr dirty="0" sz="1200" spc="20">
                <a:latin typeface="Arial"/>
                <a:cs typeface="Arial"/>
              </a:rPr>
              <a:t> raised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sale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of </a:t>
            </a: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fund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approved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startups,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drive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1045210" y="1744531"/>
            <a:ext cx="3544570" cy="258191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USE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FUNDS</a:t>
            </a:r>
            <a:endParaRPr sz="1600">
              <a:latin typeface="Arial"/>
              <a:cs typeface="Arial"/>
            </a:endParaRPr>
          </a:p>
          <a:p>
            <a:pPr marL="12700" marR="43815">
              <a:lnSpc>
                <a:spcPct val="123300"/>
              </a:lnSpc>
              <a:spcBef>
                <a:spcPts val="20"/>
              </a:spcBef>
            </a:pPr>
            <a:r>
              <a:rPr dirty="0" sz="1200" spc="15">
                <a:latin typeface="Arial"/>
                <a:cs typeface="Arial"/>
              </a:rPr>
              <a:t>Funds </a:t>
            </a:r>
            <a:r>
              <a:rPr dirty="0" sz="1200" spc="10">
                <a:latin typeface="Arial"/>
                <a:cs typeface="Arial"/>
              </a:rPr>
              <a:t>received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digital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asset </a:t>
            </a:r>
            <a:r>
              <a:rPr dirty="0" sz="1200" spc="-5">
                <a:solidFill>
                  <a:srgbClr val="191919"/>
                </a:solidFill>
                <a:latin typeface="Arial"/>
                <a:cs typeface="Arial"/>
              </a:rPr>
              <a:t>sale</a:t>
            </a:r>
            <a:r>
              <a:rPr dirty="0" sz="1200" spc="-5">
                <a:latin typeface="Arial"/>
                <a:cs typeface="Arial"/>
              </a:rPr>
              <a:t>s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25">
                <a:latin typeface="Arial"/>
                <a:cs typeface="Arial"/>
              </a:rPr>
              <a:t>be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15">
                <a:latin typeface="Arial"/>
                <a:cs typeface="Arial"/>
              </a:rPr>
              <a:t>drive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robust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thriving </a:t>
            </a:r>
            <a:r>
              <a:rPr dirty="0" sz="1200" spc="10">
                <a:latin typeface="Arial"/>
                <a:cs typeface="Arial"/>
              </a:rPr>
              <a:t>ecosystem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benefit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35">
                <a:latin typeface="Arial"/>
                <a:cs typeface="Arial"/>
              </a:rPr>
              <a:t>infusing </a:t>
            </a:r>
            <a:r>
              <a:rPr dirty="0" sz="1200" spc="60">
                <a:latin typeface="Arial"/>
                <a:cs typeface="Arial"/>
              </a:rPr>
              <a:t>100%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Liquidity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Reserve.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2900"/>
              </a:lnSpc>
            </a:pPr>
            <a:r>
              <a:rPr dirty="0" sz="1200" spc="3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10">
                <a:latin typeface="Arial"/>
                <a:cs typeface="Arial"/>
              </a:rPr>
              <a:t>received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-5">
                <a:latin typeface="Arial"/>
                <a:cs typeface="Arial"/>
              </a:rPr>
              <a:t>exits, </a:t>
            </a:r>
            <a:r>
              <a:rPr dirty="0" sz="1200" spc="70">
                <a:latin typeface="Arial"/>
                <a:cs typeface="Arial"/>
              </a:rPr>
              <a:t>70%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reinvested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30">
                <a:latin typeface="Arial"/>
                <a:cs typeface="Arial"/>
              </a:rPr>
              <a:t>new </a:t>
            </a:r>
            <a:r>
              <a:rPr dirty="0" sz="1200" spc="45">
                <a:latin typeface="Arial"/>
                <a:cs typeface="Arial"/>
              </a:rPr>
              <a:t>or </a:t>
            </a:r>
            <a:r>
              <a:rPr dirty="0" sz="1200" spc="25">
                <a:latin typeface="Arial"/>
                <a:cs typeface="Arial"/>
              </a:rPr>
              <a:t>existing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30">
                <a:latin typeface="Arial"/>
                <a:cs typeface="Arial"/>
              </a:rPr>
              <a:t>opportunities,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15%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40">
                <a:latin typeface="Arial"/>
                <a:cs typeface="Arial"/>
              </a:rPr>
              <a:t>allocated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35">
                <a:latin typeface="Arial"/>
                <a:cs typeface="Arial"/>
              </a:rPr>
              <a:t>Reserve, 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further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15%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used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promotion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3530" y="4409792"/>
            <a:ext cx="1291590" cy="172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290">
                <a:latin typeface="Trebuchet MS"/>
                <a:cs typeface="Trebuchet MS"/>
              </a:rPr>
              <a:t>^</a:t>
            </a:r>
            <a:r>
              <a:rPr dirty="0" sz="900" spc="-20">
                <a:latin typeface="Trebuchet MS"/>
                <a:cs typeface="Trebuchet MS"/>
              </a:rPr>
              <a:t> </a:t>
            </a:r>
            <a:r>
              <a:rPr dirty="0" sz="950" spc="-65" i="1">
                <a:latin typeface="Trebuchet MS"/>
                <a:cs typeface="Trebuchet MS"/>
              </a:rPr>
              <a:t>F</a:t>
            </a:r>
            <a:r>
              <a:rPr dirty="0" sz="950" spc="-40" i="1">
                <a:latin typeface="Trebuchet MS"/>
                <a:cs typeface="Trebuchet MS"/>
              </a:rPr>
              <a:t>i</a:t>
            </a:r>
            <a:r>
              <a:rPr dirty="0" sz="950" spc="75" i="1">
                <a:latin typeface="Trebuchet MS"/>
                <a:cs typeface="Trebuchet MS"/>
              </a:rPr>
              <a:t>g</a:t>
            </a:r>
            <a:r>
              <a:rPr dirty="0" sz="950" spc="30" i="1">
                <a:latin typeface="Trebuchet MS"/>
                <a:cs typeface="Trebuchet MS"/>
              </a:rPr>
              <a:t>u</a:t>
            </a:r>
            <a:r>
              <a:rPr dirty="0" sz="950" spc="-60" i="1">
                <a:latin typeface="Trebuchet MS"/>
                <a:cs typeface="Trebuchet MS"/>
              </a:rPr>
              <a:t>r</a:t>
            </a:r>
            <a:r>
              <a:rPr dirty="0" sz="950" spc="-10" i="1">
                <a:latin typeface="Trebuchet MS"/>
                <a:cs typeface="Trebuchet MS"/>
              </a:rPr>
              <a:t>e</a:t>
            </a:r>
            <a:r>
              <a:rPr dirty="0" sz="950" spc="-30" i="1">
                <a:latin typeface="Trebuchet MS"/>
                <a:cs typeface="Trebuchet MS"/>
              </a:rPr>
              <a:t> </a:t>
            </a:r>
            <a:r>
              <a:rPr dirty="0" sz="950" spc="25" i="1">
                <a:latin typeface="Trebuchet MS"/>
                <a:cs typeface="Trebuchet MS"/>
              </a:rPr>
              <a:t>3</a:t>
            </a:r>
            <a:r>
              <a:rPr dirty="0" sz="950" spc="-30" i="1">
                <a:latin typeface="Trebuchet MS"/>
                <a:cs typeface="Trebuchet MS"/>
              </a:rPr>
              <a:t> 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Us</a:t>
            </a:r>
            <a:r>
              <a:rPr dirty="0" sz="950" spc="-10" i="1">
                <a:solidFill>
                  <a:srgbClr val="424143"/>
                </a:solidFill>
                <a:latin typeface="Trebuchet MS"/>
                <a:cs typeface="Trebuchet MS"/>
              </a:rPr>
              <a:t>e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o</a:t>
            </a:r>
            <a:r>
              <a:rPr dirty="0" sz="950" spc="-114" i="1">
                <a:solidFill>
                  <a:srgbClr val="424143"/>
                </a:solidFill>
                <a:latin typeface="Trebuchet MS"/>
                <a:cs typeface="Trebuchet MS"/>
              </a:rPr>
              <a:t>f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120" i="1">
                <a:solidFill>
                  <a:srgbClr val="424143"/>
                </a:solidFill>
                <a:latin typeface="Trebuchet MS"/>
                <a:cs typeface="Trebuchet MS"/>
              </a:rPr>
              <a:t>f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u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n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d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437" y="990345"/>
            <a:ext cx="8468360" cy="37318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LIQUIDITY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75" b="1">
                <a:solidFill>
                  <a:srgbClr val="F05139"/>
                </a:solidFill>
                <a:latin typeface="Arial"/>
                <a:cs typeface="Arial"/>
              </a:rPr>
              <a:t>RESERVE</a:t>
            </a:r>
            <a:endParaRPr sz="1600">
              <a:latin typeface="Arial"/>
              <a:cs typeface="Arial"/>
            </a:endParaRPr>
          </a:p>
          <a:p>
            <a:pPr marL="50800" marR="84455">
              <a:lnSpc>
                <a:spcPct val="121700"/>
              </a:lnSpc>
              <a:spcBef>
                <a:spcPts val="1839"/>
              </a:spcBef>
            </a:pPr>
            <a:r>
              <a:rPr dirty="0" sz="1200" spc="70">
                <a:latin typeface="Arial"/>
                <a:cs typeface="Arial"/>
              </a:rPr>
              <a:t>10% </a:t>
            </a:r>
            <a:r>
              <a:rPr dirty="0" sz="1200" spc="35">
                <a:latin typeface="Arial"/>
                <a:cs typeface="Arial"/>
              </a:rPr>
              <a:t>of funds </a:t>
            </a:r>
            <a:r>
              <a:rPr dirty="0" sz="1200" spc="20">
                <a:latin typeface="Arial"/>
                <a:cs typeface="Arial"/>
              </a:rPr>
              <a:t>raised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0">
                <a:latin typeface="Arial"/>
                <a:cs typeface="Arial"/>
              </a:rPr>
              <a:t>sale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40">
                <a:latin typeface="Arial"/>
                <a:cs typeface="Arial"/>
              </a:rPr>
              <a:t>held in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segregated </a:t>
            </a:r>
            <a:r>
              <a:rPr dirty="0" sz="1200" spc="45">
                <a:latin typeface="Arial"/>
                <a:cs typeface="Arial"/>
              </a:rPr>
              <a:t>account known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0">
                <a:latin typeface="Arial"/>
                <a:cs typeface="Arial"/>
              </a:rPr>
              <a:t>EDGE196™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Reserve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support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long-term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stability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value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growth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EDGE196™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Liquidity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Reserve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three</a:t>
            </a:r>
            <a:r>
              <a:rPr dirty="0" sz="1200" spc="15">
                <a:latin typeface="Arial"/>
                <a:cs typeface="Arial"/>
              </a:rPr>
              <a:t> purposes:</a:t>
            </a:r>
            <a:endParaRPr sz="1200">
              <a:latin typeface="Arial"/>
              <a:cs typeface="Arial"/>
            </a:endParaRPr>
          </a:p>
          <a:p>
            <a:pPr marL="508000" marR="43180" indent="-228600">
              <a:lnSpc>
                <a:spcPct val="122800"/>
              </a:lnSpc>
              <a:spcBef>
                <a:spcPts val="1400"/>
              </a:spcBef>
              <a:buClr>
                <a:srgbClr val="F05139"/>
              </a:buClr>
              <a:buSzPct val="95833"/>
              <a:buAutoNum type="arabicPeriod"/>
              <a:tabLst>
                <a:tab pos="508000" algn="l"/>
              </a:tabLst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20">
                <a:latin typeface="Arial"/>
                <a:cs typeface="Arial"/>
              </a:rPr>
              <a:t>Reserve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0">
                <a:latin typeface="Arial"/>
                <a:cs typeface="Arial"/>
              </a:rPr>
              <a:t>ensure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stability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50">
                <a:latin typeface="Arial"/>
                <a:cs typeface="Arial"/>
              </a:rPr>
              <a:t>startup </a:t>
            </a:r>
            <a:r>
              <a:rPr dirty="0" sz="1200" spc="10">
                <a:latin typeface="Arial"/>
                <a:cs typeface="Arial"/>
              </a:rPr>
              <a:t>ecosystem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0">
                <a:latin typeface="Arial"/>
                <a:cs typeface="Arial"/>
              </a:rPr>
              <a:t>boosting 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liquidity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reducing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extreme</a:t>
            </a:r>
            <a:r>
              <a:rPr dirty="0" sz="1200" spc="25">
                <a:latin typeface="Arial"/>
                <a:cs typeface="Arial"/>
              </a:rPr>
              <a:t> price </a:t>
            </a:r>
            <a:r>
              <a:rPr dirty="0" sz="1200" spc="20">
                <a:latin typeface="Arial"/>
                <a:cs typeface="Arial"/>
              </a:rPr>
              <a:t>volatility.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will,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necessary,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use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funds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20">
                <a:latin typeface="Arial"/>
                <a:cs typeface="Arial"/>
              </a:rPr>
              <a:t>Reserve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5">
                <a:latin typeface="Arial"/>
                <a:cs typeface="Arial"/>
              </a:rPr>
              <a:t>strategically buy-back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0">
                <a:latin typeface="Arial"/>
                <a:cs typeface="Arial"/>
              </a:rPr>
              <a:t>lay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foundation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20">
                <a:latin typeface="Arial"/>
                <a:cs typeface="Arial"/>
              </a:rPr>
              <a:t>consistent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stable </a:t>
            </a:r>
            <a:r>
              <a:rPr dirty="0" sz="1200" spc="55">
                <a:latin typeface="Arial"/>
                <a:cs typeface="Arial"/>
              </a:rPr>
              <a:t>growth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Assets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  <a:p>
            <a:pPr marL="508000" marR="191770" indent="-228600">
              <a:lnSpc>
                <a:spcPct val="123300"/>
              </a:lnSpc>
              <a:spcBef>
                <a:spcPts val="1390"/>
              </a:spcBef>
              <a:buClr>
                <a:srgbClr val="F05139"/>
              </a:buClr>
              <a:buSzPct val="95833"/>
              <a:buAutoNum type="arabicPeriod"/>
              <a:tabLst>
                <a:tab pos="508000" algn="l"/>
              </a:tabLst>
            </a:pPr>
            <a:r>
              <a:rPr dirty="0" sz="1200" spc="20">
                <a:latin typeface="Arial"/>
                <a:cs typeface="Arial"/>
              </a:rPr>
              <a:t>At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discretion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-40">
                <a:latin typeface="Arial"/>
                <a:cs typeface="Arial"/>
              </a:rPr>
              <a:t>EDGE</a:t>
            </a:r>
            <a:r>
              <a:rPr dirty="0" sz="1200" spc="-40">
                <a:solidFill>
                  <a:srgbClr val="FF0000"/>
                </a:solidFill>
                <a:latin typeface="Arial"/>
                <a:cs typeface="Arial"/>
              </a:rPr>
              <a:t>196</a:t>
            </a:r>
            <a:r>
              <a:rPr dirty="0" sz="1200" spc="-40">
                <a:latin typeface="Arial"/>
                <a:cs typeface="Arial"/>
              </a:rPr>
              <a:t>™,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20">
                <a:latin typeface="Arial"/>
                <a:cs typeface="Arial"/>
              </a:rPr>
              <a:t>Reserve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redeem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-10">
                <a:latin typeface="Arial"/>
                <a:cs typeface="Arial"/>
              </a:rPr>
              <a:t>service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providers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should</a:t>
            </a:r>
            <a:r>
              <a:rPr dirty="0" sz="1200" spc="20">
                <a:latin typeface="Arial"/>
                <a:cs typeface="Arial"/>
              </a:rPr>
              <a:t> they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need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liquidate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holdings.</a:t>
            </a:r>
            <a:endParaRPr sz="1200">
              <a:latin typeface="Arial"/>
              <a:cs typeface="Arial"/>
            </a:endParaRPr>
          </a:p>
          <a:p>
            <a:pPr marL="549910" marR="75565" indent="-228600">
              <a:lnSpc>
                <a:spcPct val="123300"/>
              </a:lnSpc>
              <a:spcBef>
                <a:spcPts val="1395"/>
              </a:spcBef>
              <a:buClr>
                <a:srgbClr val="F05139"/>
              </a:buClr>
              <a:buSzPct val="95833"/>
              <a:buAutoNum type="arabicPeriod"/>
              <a:tabLst>
                <a:tab pos="549910" algn="l"/>
              </a:tabLst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Liquidity </a:t>
            </a:r>
            <a:r>
              <a:rPr dirty="0" sz="1200" spc="-20">
                <a:latin typeface="Arial"/>
                <a:cs typeface="Arial"/>
              </a:rPr>
              <a:t>Reserve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safety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net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via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cash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reserves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bolster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value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F0000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support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operations.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537" y="1316481"/>
            <a:ext cx="5118735" cy="43878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145" b="0">
                <a:solidFill>
                  <a:srgbClr val="000000"/>
                </a:solidFill>
                <a:latin typeface="Trebuchet MS"/>
                <a:cs typeface="Trebuchet MS"/>
              </a:rPr>
              <a:t>EDGE-Q</a:t>
            </a:r>
            <a:r>
              <a:rPr dirty="0" sz="2700" spc="-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40" b="0">
                <a:solidFill>
                  <a:srgbClr val="000000"/>
                </a:solidFill>
                <a:latin typeface="Trebuchet MS"/>
                <a:cs typeface="Trebuchet MS"/>
              </a:rPr>
              <a:t>&amp;</a:t>
            </a:r>
            <a:r>
              <a:rPr dirty="0" sz="27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25" b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2700" spc="-40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-10" b="0">
                <a:solidFill>
                  <a:srgbClr val="000000"/>
                </a:solidFill>
                <a:latin typeface="Trebuchet MS"/>
                <a:cs typeface="Trebuchet MS"/>
              </a:rPr>
              <a:t>Liquidity</a:t>
            </a:r>
            <a:r>
              <a:rPr dirty="0" sz="2700" spc="-35" b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700" spc="45" b="0">
                <a:solidFill>
                  <a:srgbClr val="000000"/>
                </a:solidFill>
                <a:latin typeface="Trebuchet MS"/>
                <a:cs typeface="Trebuchet MS"/>
              </a:rPr>
              <a:t>Reserve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2310" y="2547494"/>
            <a:ext cx="9044065" cy="33197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7130" y="5098639"/>
            <a:ext cx="1102360" cy="172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290">
                <a:latin typeface="Trebuchet MS"/>
                <a:cs typeface="Trebuchet MS"/>
              </a:rPr>
              <a:t>^</a:t>
            </a:r>
            <a:r>
              <a:rPr dirty="0" sz="900" spc="15">
                <a:latin typeface="Trebuchet MS"/>
                <a:cs typeface="Trebuchet MS"/>
              </a:rPr>
              <a:t> </a:t>
            </a:r>
            <a:r>
              <a:rPr dirty="0" sz="950" spc="-85" i="1">
                <a:latin typeface="Trebuchet MS"/>
                <a:cs typeface="Trebuchet MS"/>
              </a:rPr>
              <a:t>F</a:t>
            </a:r>
            <a:r>
              <a:rPr dirty="0" sz="950" spc="-40" i="1">
                <a:latin typeface="Trebuchet MS"/>
                <a:cs typeface="Trebuchet MS"/>
              </a:rPr>
              <a:t>i</a:t>
            </a:r>
            <a:r>
              <a:rPr dirty="0" sz="950" spc="70" i="1">
                <a:latin typeface="Trebuchet MS"/>
                <a:cs typeface="Trebuchet MS"/>
              </a:rPr>
              <a:t>g</a:t>
            </a:r>
            <a:r>
              <a:rPr dirty="0" sz="950" spc="40" i="1">
                <a:latin typeface="Trebuchet MS"/>
                <a:cs typeface="Trebuchet MS"/>
              </a:rPr>
              <a:t>u</a:t>
            </a:r>
            <a:r>
              <a:rPr dirty="0" sz="950" spc="-65" i="1">
                <a:latin typeface="Trebuchet MS"/>
                <a:cs typeface="Trebuchet MS"/>
              </a:rPr>
              <a:t>r</a:t>
            </a:r>
            <a:r>
              <a:rPr dirty="0" sz="950" spc="-10" i="1">
                <a:latin typeface="Trebuchet MS"/>
                <a:cs typeface="Trebuchet MS"/>
              </a:rPr>
              <a:t>e</a:t>
            </a:r>
            <a:r>
              <a:rPr dirty="0" sz="950" spc="-25" i="1">
                <a:latin typeface="Trebuchet MS"/>
                <a:cs typeface="Trebuchet MS"/>
              </a:rPr>
              <a:t> </a:t>
            </a:r>
            <a:r>
              <a:rPr dirty="0" sz="950" i="1">
                <a:latin typeface="Trebuchet MS"/>
                <a:cs typeface="Trebuchet MS"/>
              </a:rPr>
              <a:t>4</a:t>
            </a:r>
            <a:r>
              <a:rPr dirty="0" sz="950" spc="-140" i="1">
                <a:latin typeface="Trebuchet MS"/>
                <a:cs typeface="Trebuchet MS"/>
              </a:rPr>
              <a:t>:</a:t>
            </a:r>
            <a:r>
              <a:rPr dirty="0" sz="950" spc="-20" i="1">
                <a:latin typeface="Trebuchet MS"/>
                <a:cs typeface="Trebuchet MS"/>
              </a:rPr>
              <a:t> </a:t>
            </a:r>
            <a:r>
              <a:rPr dirty="0" sz="950" spc="-65" i="1">
                <a:solidFill>
                  <a:srgbClr val="424143"/>
                </a:solidFill>
                <a:latin typeface="Trebuchet MS"/>
                <a:cs typeface="Trebuchet MS"/>
              </a:rPr>
              <a:t>L</a:t>
            </a:r>
            <a:r>
              <a:rPr dirty="0" sz="950" spc="-4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q</a:t>
            </a:r>
            <a:r>
              <a:rPr dirty="0" sz="950" spc="40" i="1">
                <a:solidFill>
                  <a:srgbClr val="424143"/>
                </a:solidFill>
                <a:latin typeface="Trebuchet MS"/>
                <a:cs typeface="Trebuchet MS"/>
              </a:rPr>
              <a:t>u</a:t>
            </a:r>
            <a:r>
              <a:rPr dirty="0" sz="950" spc="-8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d</a:t>
            </a:r>
            <a:r>
              <a:rPr dirty="0" sz="950" spc="-8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-90" i="1">
                <a:solidFill>
                  <a:srgbClr val="424143"/>
                </a:solidFill>
                <a:latin typeface="Trebuchet MS"/>
                <a:cs typeface="Trebuchet MS"/>
              </a:rPr>
              <a:t>t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y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54353" y="6114033"/>
            <a:ext cx="653478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"/>
                <a:cs typeface="Arial"/>
              </a:rPr>
              <a:t>The</a:t>
            </a:r>
            <a:r>
              <a:rPr dirty="0" sz="1200" spc="35">
                <a:latin typeface="Arial"/>
                <a:cs typeface="Arial"/>
              </a:rPr>
              <a:t> liquidity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fund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designed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keep </a:t>
            </a:r>
            <a:r>
              <a:rPr dirty="0" sz="1200" spc="4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price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stable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reassure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45">
                <a:latin typeface="Arial"/>
                <a:cs typeface="Arial"/>
              </a:rPr>
              <a:t> guarantee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stability.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750" y="3333750"/>
              <a:ext cx="914171" cy="89598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0328" y="3659985"/>
            <a:ext cx="116086" cy="11876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272836" y="3662364"/>
            <a:ext cx="200660" cy="270510"/>
          </a:xfrm>
          <a:custGeom>
            <a:avLst/>
            <a:gdLst/>
            <a:ahLst/>
            <a:cxnLst/>
            <a:rect l="l" t="t" r="r" b="b"/>
            <a:pathLst>
              <a:path w="200660" h="270510">
                <a:moveTo>
                  <a:pt x="101202" y="0"/>
                </a:moveTo>
                <a:lnTo>
                  <a:pt x="63250" y="6113"/>
                </a:lnTo>
                <a:lnTo>
                  <a:pt x="28147" y="31263"/>
                </a:lnTo>
                <a:lnTo>
                  <a:pt x="7802" y="70554"/>
                </a:lnTo>
                <a:lnTo>
                  <a:pt x="306" y="120282"/>
                </a:lnTo>
                <a:lnTo>
                  <a:pt x="0" y="133648"/>
                </a:lnTo>
                <a:lnTo>
                  <a:pt x="297" y="149024"/>
                </a:lnTo>
                <a:lnTo>
                  <a:pt x="4760" y="190353"/>
                </a:lnTo>
                <a:lnTo>
                  <a:pt x="20836" y="233364"/>
                </a:lnTo>
                <a:lnTo>
                  <a:pt x="51194" y="260600"/>
                </a:lnTo>
                <a:lnTo>
                  <a:pt x="99117" y="269976"/>
                </a:lnTo>
                <a:lnTo>
                  <a:pt x="112958" y="269306"/>
                </a:lnTo>
                <a:lnTo>
                  <a:pt x="156546" y="253417"/>
                </a:lnTo>
                <a:lnTo>
                  <a:pt x="184108" y="220481"/>
                </a:lnTo>
                <a:lnTo>
                  <a:pt x="197558" y="174603"/>
                </a:lnTo>
                <a:lnTo>
                  <a:pt x="200320" y="134840"/>
                </a:lnTo>
                <a:lnTo>
                  <a:pt x="200022" y="120003"/>
                </a:lnTo>
                <a:lnTo>
                  <a:pt x="195559" y="79625"/>
                </a:lnTo>
                <a:lnTo>
                  <a:pt x="179338" y="37060"/>
                </a:lnTo>
                <a:lnTo>
                  <a:pt x="148827" y="9674"/>
                </a:lnTo>
                <a:lnTo>
                  <a:pt x="10120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6808" y="3604919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16" y="0"/>
                </a:moveTo>
                <a:lnTo>
                  <a:pt x="122931" y="0"/>
                </a:lnTo>
                <a:lnTo>
                  <a:pt x="133051" y="0"/>
                </a:lnTo>
                <a:lnTo>
                  <a:pt x="141384" y="198"/>
                </a:lnTo>
                <a:lnTo>
                  <a:pt x="187856" y="6548"/>
                </a:lnTo>
                <a:lnTo>
                  <a:pt x="224803" y="22658"/>
                </a:lnTo>
                <a:lnTo>
                  <a:pt x="255154" y="56480"/>
                </a:lnTo>
                <a:lnTo>
                  <a:pt x="265377" y="94533"/>
                </a:lnTo>
                <a:lnTo>
                  <a:pt x="265806" y="105668"/>
                </a:lnTo>
                <a:lnTo>
                  <a:pt x="265498" y="115128"/>
                </a:lnTo>
                <a:lnTo>
                  <a:pt x="254829" y="156008"/>
                </a:lnTo>
                <a:lnTo>
                  <a:pt x="229659" y="186276"/>
                </a:lnTo>
                <a:lnTo>
                  <a:pt x="191094" y="205977"/>
                </a:lnTo>
                <a:lnTo>
                  <a:pt x="196848" y="208754"/>
                </a:lnTo>
                <a:lnTo>
                  <a:pt x="226067" y="236189"/>
                </a:lnTo>
                <a:lnTo>
                  <a:pt x="245863" y="274438"/>
                </a:lnTo>
                <a:lnTo>
                  <a:pt x="278306" y="350340"/>
                </a:lnTo>
                <a:lnTo>
                  <a:pt x="281284" y="357880"/>
                </a:lnTo>
                <a:lnTo>
                  <a:pt x="283268" y="363388"/>
                </a:lnTo>
                <a:lnTo>
                  <a:pt x="284259" y="366860"/>
                </a:lnTo>
                <a:lnTo>
                  <a:pt x="285253" y="370331"/>
                </a:lnTo>
                <a:lnTo>
                  <a:pt x="285749" y="373062"/>
                </a:lnTo>
                <a:lnTo>
                  <a:pt x="285749" y="375047"/>
                </a:lnTo>
                <a:lnTo>
                  <a:pt x="285749" y="377229"/>
                </a:lnTo>
                <a:lnTo>
                  <a:pt x="278901" y="384273"/>
                </a:lnTo>
                <a:lnTo>
                  <a:pt x="275926" y="385267"/>
                </a:lnTo>
                <a:lnTo>
                  <a:pt x="271561" y="385959"/>
                </a:lnTo>
                <a:lnTo>
                  <a:pt x="265806" y="386358"/>
                </a:lnTo>
                <a:lnTo>
                  <a:pt x="260052" y="386754"/>
                </a:lnTo>
                <a:lnTo>
                  <a:pt x="252212" y="386952"/>
                </a:lnTo>
                <a:lnTo>
                  <a:pt x="242291" y="386952"/>
                </a:lnTo>
                <a:lnTo>
                  <a:pt x="233955" y="386952"/>
                </a:lnTo>
                <a:lnTo>
                  <a:pt x="210589" y="384124"/>
                </a:lnTo>
                <a:lnTo>
                  <a:pt x="207712" y="383033"/>
                </a:lnTo>
                <a:lnTo>
                  <a:pt x="201512" y="373855"/>
                </a:lnTo>
                <a:lnTo>
                  <a:pt x="166984" y="287831"/>
                </a:lnTo>
                <a:lnTo>
                  <a:pt x="146395" y="248095"/>
                </a:lnTo>
                <a:lnTo>
                  <a:pt x="111023" y="227706"/>
                </a:lnTo>
                <a:lnTo>
                  <a:pt x="102690" y="227706"/>
                </a:lnTo>
                <a:lnTo>
                  <a:pt x="78281" y="227706"/>
                </a:lnTo>
                <a:lnTo>
                  <a:pt x="78281" y="374449"/>
                </a:lnTo>
                <a:lnTo>
                  <a:pt x="78281" y="376434"/>
                </a:lnTo>
                <a:lnTo>
                  <a:pt x="77635" y="378220"/>
                </a:lnTo>
                <a:lnTo>
                  <a:pt x="58040" y="386059"/>
                </a:lnTo>
                <a:lnTo>
                  <a:pt x="53080" y="386654"/>
                </a:lnTo>
                <a:lnTo>
                  <a:pt x="46731" y="386952"/>
                </a:lnTo>
                <a:lnTo>
                  <a:pt x="38990" y="386952"/>
                </a:lnTo>
                <a:lnTo>
                  <a:pt x="31452" y="386952"/>
                </a:lnTo>
                <a:lnTo>
                  <a:pt x="25149" y="386654"/>
                </a:lnTo>
                <a:lnTo>
                  <a:pt x="20089" y="386059"/>
                </a:lnTo>
                <a:lnTo>
                  <a:pt x="15029" y="385465"/>
                </a:lnTo>
                <a:lnTo>
                  <a:pt x="0" y="376434"/>
                </a:lnTo>
                <a:lnTo>
                  <a:pt x="0" y="374449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81152" y="3604919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6" y="0"/>
                </a:moveTo>
                <a:lnTo>
                  <a:pt x="215502" y="0"/>
                </a:lnTo>
                <a:lnTo>
                  <a:pt x="217285" y="0"/>
                </a:lnTo>
                <a:lnTo>
                  <a:pt x="218873" y="496"/>
                </a:lnTo>
                <a:lnTo>
                  <a:pt x="226067" y="16221"/>
                </a:lnTo>
                <a:lnTo>
                  <a:pt x="226563" y="20092"/>
                </a:lnTo>
                <a:lnTo>
                  <a:pt x="226813" y="25002"/>
                </a:lnTo>
                <a:lnTo>
                  <a:pt x="226813" y="30955"/>
                </a:lnTo>
                <a:lnTo>
                  <a:pt x="226813" y="36511"/>
                </a:lnTo>
                <a:lnTo>
                  <a:pt x="226563" y="41224"/>
                </a:lnTo>
                <a:lnTo>
                  <a:pt x="226067" y="45095"/>
                </a:lnTo>
                <a:lnTo>
                  <a:pt x="225573" y="48963"/>
                </a:lnTo>
                <a:lnTo>
                  <a:pt x="220263" y="59679"/>
                </a:lnTo>
                <a:lnTo>
                  <a:pt x="218873" y="60771"/>
                </a:lnTo>
                <a:lnTo>
                  <a:pt x="217285" y="61316"/>
                </a:lnTo>
                <a:lnTo>
                  <a:pt x="215502" y="61316"/>
                </a:lnTo>
                <a:lnTo>
                  <a:pt x="77983" y="61316"/>
                </a:lnTo>
                <a:lnTo>
                  <a:pt x="77983" y="155374"/>
                </a:lnTo>
                <a:lnTo>
                  <a:pt x="194367" y="155374"/>
                </a:lnTo>
                <a:lnTo>
                  <a:pt x="196154" y="155374"/>
                </a:lnTo>
                <a:lnTo>
                  <a:pt x="202999" y="162074"/>
                </a:lnTo>
                <a:lnTo>
                  <a:pt x="203993" y="164354"/>
                </a:lnTo>
                <a:lnTo>
                  <a:pt x="204737" y="167429"/>
                </a:lnTo>
                <a:lnTo>
                  <a:pt x="205234" y="171300"/>
                </a:lnTo>
                <a:lnTo>
                  <a:pt x="205727" y="175171"/>
                </a:lnTo>
                <a:lnTo>
                  <a:pt x="205977" y="179883"/>
                </a:lnTo>
                <a:lnTo>
                  <a:pt x="205977" y="185440"/>
                </a:lnTo>
                <a:lnTo>
                  <a:pt x="205977" y="191194"/>
                </a:lnTo>
                <a:lnTo>
                  <a:pt x="202999" y="208806"/>
                </a:lnTo>
                <a:lnTo>
                  <a:pt x="202009" y="211086"/>
                </a:lnTo>
                <a:lnTo>
                  <a:pt x="200768" y="212722"/>
                </a:lnTo>
                <a:lnTo>
                  <a:pt x="199278" y="213716"/>
                </a:lnTo>
                <a:lnTo>
                  <a:pt x="197790" y="214710"/>
                </a:lnTo>
                <a:lnTo>
                  <a:pt x="196154" y="215204"/>
                </a:lnTo>
                <a:lnTo>
                  <a:pt x="194367" y="215204"/>
                </a:lnTo>
                <a:lnTo>
                  <a:pt x="77983" y="215204"/>
                </a:lnTo>
                <a:lnTo>
                  <a:pt x="77983" y="323849"/>
                </a:lnTo>
                <a:lnTo>
                  <a:pt x="216691" y="323849"/>
                </a:lnTo>
                <a:lnTo>
                  <a:pt x="218477" y="323849"/>
                </a:lnTo>
                <a:lnTo>
                  <a:pt x="225323" y="330695"/>
                </a:lnTo>
                <a:lnTo>
                  <a:pt x="226317" y="333076"/>
                </a:lnTo>
                <a:lnTo>
                  <a:pt x="227060" y="336203"/>
                </a:lnTo>
                <a:lnTo>
                  <a:pt x="227557" y="340071"/>
                </a:lnTo>
                <a:lnTo>
                  <a:pt x="228051" y="343942"/>
                </a:lnTo>
                <a:lnTo>
                  <a:pt x="228301" y="348752"/>
                </a:lnTo>
                <a:lnTo>
                  <a:pt x="228301" y="354506"/>
                </a:lnTo>
                <a:lnTo>
                  <a:pt x="228301" y="360261"/>
                </a:lnTo>
                <a:lnTo>
                  <a:pt x="225323" y="378320"/>
                </a:lnTo>
                <a:lnTo>
                  <a:pt x="224332" y="380701"/>
                </a:lnTo>
                <a:lnTo>
                  <a:pt x="223092" y="382438"/>
                </a:lnTo>
                <a:lnTo>
                  <a:pt x="221604" y="383529"/>
                </a:lnTo>
                <a:lnTo>
                  <a:pt x="220114" y="384621"/>
                </a:lnTo>
                <a:lnTo>
                  <a:pt x="218477" y="385166"/>
                </a:lnTo>
                <a:lnTo>
                  <a:pt x="216691" y="385166"/>
                </a:lnTo>
                <a:lnTo>
                  <a:pt x="23216" y="385166"/>
                </a:lnTo>
                <a:lnTo>
                  <a:pt x="16666" y="385166"/>
                </a:lnTo>
                <a:lnTo>
                  <a:pt x="11161" y="383231"/>
                </a:lnTo>
                <a:lnTo>
                  <a:pt x="6696" y="379363"/>
                </a:lnTo>
                <a:lnTo>
                  <a:pt x="2231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0736" y="3604919"/>
            <a:ext cx="216535" cy="387350"/>
          </a:xfrm>
          <a:custGeom>
            <a:avLst/>
            <a:gdLst/>
            <a:ahLst/>
            <a:cxnLst/>
            <a:rect l="l" t="t" r="r" b="b"/>
            <a:pathLst>
              <a:path w="216535" h="387350">
                <a:moveTo>
                  <a:pt x="23216" y="0"/>
                </a:moveTo>
                <a:lnTo>
                  <a:pt x="204487" y="0"/>
                </a:lnTo>
                <a:lnTo>
                  <a:pt x="206273" y="0"/>
                </a:lnTo>
                <a:lnTo>
                  <a:pt x="207861" y="545"/>
                </a:lnTo>
                <a:lnTo>
                  <a:pt x="216097" y="26194"/>
                </a:lnTo>
                <a:lnTo>
                  <a:pt x="216097" y="32147"/>
                </a:lnTo>
                <a:lnTo>
                  <a:pt x="216097" y="38099"/>
                </a:lnTo>
                <a:lnTo>
                  <a:pt x="206273" y="63995"/>
                </a:lnTo>
                <a:lnTo>
                  <a:pt x="204487" y="63995"/>
                </a:lnTo>
                <a:lnTo>
                  <a:pt x="78580" y="63995"/>
                </a:lnTo>
                <a:lnTo>
                  <a:pt x="78580" y="167579"/>
                </a:lnTo>
                <a:lnTo>
                  <a:pt x="196748" y="167579"/>
                </a:lnTo>
                <a:lnTo>
                  <a:pt x="198534" y="167579"/>
                </a:lnTo>
                <a:lnTo>
                  <a:pt x="200122" y="168075"/>
                </a:lnTo>
                <a:lnTo>
                  <a:pt x="201512" y="169069"/>
                </a:lnTo>
                <a:lnTo>
                  <a:pt x="202899" y="170060"/>
                </a:lnTo>
                <a:lnTo>
                  <a:pt x="208358" y="192581"/>
                </a:lnTo>
                <a:lnTo>
                  <a:pt x="208358" y="198537"/>
                </a:lnTo>
                <a:lnTo>
                  <a:pt x="208358" y="204490"/>
                </a:lnTo>
                <a:lnTo>
                  <a:pt x="198534" y="230386"/>
                </a:lnTo>
                <a:lnTo>
                  <a:pt x="196748" y="230386"/>
                </a:lnTo>
                <a:lnTo>
                  <a:pt x="78580" y="230386"/>
                </a:lnTo>
                <a:lnTo>
                  <a:pt x="78580" y="373855"/>
                </a:lnTo>
                <a:lnTo>
                  <a:pt x="78580" y="376037"/>
                </a:lnTo>
                <a:lnTo>
                  <a:pt x="77983" y="377924"/>
                </a:lnTo>
                <a:lnTo>
                  <a:pt x="76794" y="379512"/>
                </a:lnTo>
                <a:lnTo>
                  <a:pt x="75602" y="381097"/>
                </a:lnTo>
                <a:lnTo>
                  <a:pt x="73468" y="382438"/>
                </a:lnTo>
                <a:lnTo>
                  <a:pt x="70393" y="383529"/>
                </a:lnTo>
                <a:lnTo>
                  <a:pt x="67318" y="384621"/>
                </a:lnTo>
                <a:lnTo>
                  <a:pt x="63300" y="385465"/>
                </a:lnTo>
                <a:lnTo>
                  <a:pt x="58338" y="386059"/>
                </a:lnTo>
                <a:lnTo>
                  <a:pt x="53376" y="386654"/>
                </a:lnTo>
                <a:lnTo>
                  <a:pt x="47027" y="386952"/>
                </a:lnTo>
                <a:lnTo>
                  <a:pt x="39288" y="386952"/>
                </a:lnTo>
                <a:lnTo>
                  <a:pt x="31747" y="386952"/>
                </a:lnTo>
                <a:lnTo>
                  <a:pt x="25447" y="386654"/>
                </a:lnTo>
                <a:lnTo>
                  <a:pt x="20388" y="386059"/>
                </a:lnTo>
                <a:lnTo>
                  <a:pt x="15328" y="385465"/>
                </a:lnTo>
                <a:lnTo>
                  <a:pt x="11308" y="384621"/>
                </a:lnTo>
                <a:lnTo>
                  <a:pt x="8333" y="383529"/>
                </a:lnTo>
                <a:lnTo>
                  <a:pt x="5355" y="382438"/>
                </a:lnTo>
                <a:lnTo>
                  <a:pt x="3221" y="381097"/>
                </a:lnTo>
                <a:lnTo>
                  <a:pt x="1932" y="379512"/>
                </a:lnTo>
                <a:lnTo>
                  <a:pt x="643" y="377924"/>
                </a:lnTo>
                <a:lnTo>
                  <a:pt x="0" y="376037"/>
                </a:lnTo>
                <a:lnTo>
                  <a:pt x="0" y="373855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20317" y="3604919"/>
            <a:ext cx="216535" cy="387350"/>
          </a:xfrm>
          <a:custGeom>
            <a:avLst/>
            <a:gdLst/>
            <a:ahLst/>
            <a:cxnLst/>
            <a:rect l="l" t="t" r="r" b="b"/>
            <a:pathLst>
              <a:path w="216535" h="387350">
                <a:moveTo>
                  <a:pt x="23219" y="0"/>
                </a:moveTo>
                <a:lnTo>
                  <a:pt x="204490" y="0"/>
                </a:lnTo>
                <a:lnTo>
                  <a:pt x="206276" y="0"/>
                </a:lnTo>
                <a:lnTo>
                  <a:pt x="207864" y="545"/>
                </a:lnTo>
                <a:lnTo>
                  <a:pt x="209254" y="1636"/>
                </a:lnTo>
                <a:lnTo>
                  <a:pt x="210644" y="2727"/>
                </a:lnTo>
                <a:lnTo>
                  <a:pt x="211881" y="4514"/>
                </a:lnTo>
                <a:lnTo>
                  <a:pt x="216100" y="26194"/>
                </a:lnTo>
                <a:lnTo>
                  <a:pt x="216100" y="32147"/>
                </a:lnTo>
                <a:lnTo>
                  <a:pt x="216100" y="38099"/>
                </a:lnTo>
                <a:lnTo>
                  <a:pt x="209254" y="62209"/>
                </a:lnTo>
                <a:lnTo>
                  <a:pt x="207864" y="63401"/>
                </a:lnTo>
                <a:lnTo>
                  <a:pt x="206276" y="63995"/>
                </a:lnTo>
                <a:lnTo>
                  <a:pt x="204490" y="63995"/>
                </a:lnTo>
                <a:lnTo>
                  <a:pt x="78583" y="63995"/>
                </a:lnTo>
                <a:lnTo>
                  <a:pt x="78583" y="167579"/>
                </a:lnTo>
                <a:lnTo>
                  <a:pt x="196751" y="167579"/>
                </a:lnTo>
                <a:lnTo>
                  <a:pt x="198537" y="167579"/>
                </a:lnTo>
                <a:lnTo>
                  <a:pt x="200125" y="168075"/>
                </a:lnTo>
                <a:lnTo>
                  <a:pt x="201515" y="169069"/>
                </a:lnTo>
                <a:lnTo>
                  <a:pt x="202902" y="170060"/>
                </a:lnTo>
                <a:lnTo>
                  <a:pt x="208361" y="192581"/>
                </a:lnTo>
                <a:lnTo>
                  <a:pt x="208361" y="198537"/>
                </a:lnTo>
                <a:lnTo>
                  <a:pt x="208361" y="204490"/>
                </a:lnTo>
                <a:lnTo>
                  <a:pt x="198537" y="230386"/>
                </a:lnTo>
                <a:lnTo>
                  <a:pt x="196751" y="230386"/>
                </a:lnTo>
                <a:lnTo>
                  <a:pt x="78583" y="230386"/>
                </a:lnTo>
                <a:lnTo>
                  <a:pt x="78583" y="373855"/>
                </a:lnTo>
                <a:lnTo>
                  <a:pt x="78583" y="376037"/>
                </a:lnTo>
                <a:lnTo>
                  <a:pt x="77986" y="377924"/>
                </a:lnTo>
                <a:lnTo>
                  <a:pt x="76797" y="379512"/>
                </a:lnTo>
                <a:lnTo>
                  <a:pt x="75605" y="381097"/>
                </a:lnTo>
                <a:lnTo>
                  <a:pt x="73472" y="382438"/>
                </a:lnTo>
                <a:lnTo>
                  <a:pt x="70396" y="383529"/>
                </a:lnTo>
                <a:lnTo>
                  <a:pt x="67321" y="384621"/>
                </a:lnTo>
                <a:lnTo>
                  <a:pt x="63303" y="385465"/>
                </a:lnTo>
                <a:lnTo>
                  <a:pt x="58341" y="386059"/>
                </a:lnTo>
                <a:lnTo>
                  <a:pt x="53379" y="386654"/>
                </a:lnTo>
                <a:lnTo>
                  <a:pt x="47030" y="386952"/>
                </a:lnTo>
                <a:lnTo>
                  <a:pt x="39291" y="386952"/>
                </a:lnTo>
                <a:lnTo>
                  <a:pt x="31751" y="386952"/>
                </a:lnTo>
                <a:lnTo>
                  <a:pt x="25450" y="386654"/>
                </a:lnTo>
                <a:lnTo>
                  <a:pt x="20391" y="386059"/>
                </a:lnTo>
                <a:lnTo>
                  <a:pt x="15331" y="385465"/>
                </a:lnTo>
                <a:lnTo>
                  <a:pt x="11311" y="384621"/>
                </a:lnTo>
                <a:lnTo>
                  <a:pt x="8336" y="383529"/>
                </a:lnTo>
                <a:lnTo>
                  <a:pt x="5358" y="382438"/>
                </a:lnTo>
                <a:lnTo>
                  <a:pt x="3224" y="381097"/>
                </a:lnTo>
                <a:lnTo>
                  <a:pt x="1935" y="379512"/>
                </a:lnTo>
                <a:lnTo>
                  <a:pt x="646" y="377924"/>
                </a:lnTo>
                <a:lnTo>
                  <a:pt x="0" y="376037"/>
                </a:lnTo>
                <a:lnTo>
                  <a:pt x="3" y="373855"/>
                </a:lnTo>
                <a:lnTo>
                  <a:pt x="3" y="24704"/>
                </a:lnTo>
                <a:lnTo>
                  <a:pt x="16669" y="0"/>
                </a:lnTo>
                <a:lnTo>
                  <a:pt x="2321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35359" y="3604919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7" y="0"/>
                </a:moveTo>
                <a:lnTo>
                  <a:pt x="215504" y="0"/>
                </a:lnTo>
                <a:lnTo>
                  <a:pt x="217290" y="0"/>
                </a:lnTo>
                <a:lnTo>
                  <a:pt x="218875" y="496"/>
                </a:lnTo>
                <a:lnTo>
                  <a:pt x="220265" y="1487"/>
                </a:lnTo>
                <a:lnTo>
                  <a:pt x="221655" y="2481"/>
                </a:lnTo>
                <a:lnTo>
                  <a:pt x="222843" y="4215"/>
                </a:lnTo>
                <a:lnTo>
                  <a:pt x="223837" y="6696"/>
                </a:lnTo>
                <a:lnTo>
                  <a:pt x="224831" y="9177"/>
                </a:lnTo>
                <a:lnTo>
                  <a:pt x="225574" y="12353"/>
                </a:lnTo>
                <a:lnTo>
                  <a:pt x="226068" y="16221"/>
                </a:lnTo>
                <a:lnTo>
                  <a:pt x="226565" y="20092"/>
                </a:lnTo>
                <a:lnTo>
                  <a:pt x="226815" y="25002"/>
                </a:lnTo>
                <a:lnTo>
                  <a:pt x="226815" y="30955"/>
                </a:lnTo>
                <a:lnTo>
                  <a:pt x="226815" y="36511"/>
                </a:lnTo>
                <a:lnTo>
                  <a:pt x="226565" y="41224"/>
                </a:lnTo>
                <a:lnTo>
                  <a:pt x="226068" y="45095"/>
                </a:lnTo>
                <a:lnTo>
                  <a:pt x="225574" y="48963"/>
                </a:lnTo>
                <a:lnTo>
                  <a:pt x="224831" y="52090"/>
                </a:lnTo>
                <a:lnTo>
                  <a:pt x="223837" y="54470"/>
                </a:lnTo>
                <a:lnTo>
                  <a:pt x="222843" y="56851"/>
                </a:lnTo>
                <a:lnTo>
                  <a:pt x="221655" y="58588"/>
                </a:lnTo>
                <a:lnTo>
                  <a:pt x="220265" y="59679"/>
                </a:lnTo>
                <a:lnTo>
                  <a:pt x="218875" y="60771"/>
                </a:lnTo>
                <a:lnTo>
                  <a:pt x="217290" y="61316"/>
                </a:lnTo>
                <a:lnTo>
                  <a:pt x="215504" y="61316"/>
                </a:lnTo>
                <a:lnTo>
                  <a:pt x="77986" y="61316"/>
                </a:lnTo>
                <a:lnTo>
                  <a:pt x="77986" y="155374"/>
                </a:lnTo>
                <a:lnTo>
                  <a:pt x="194369" y="155374"/>
                </a:lnTo>
                <a:lnTo>
                  <a:pt x="196155" y="155374"/>
                </a:lnTo>
                <a:lnTo>
                  <a:pt x="203001" y="162074"/>
                </a:lnTo>
                <a:lnTo>
                  <a:pt x="203995" y="164354"/>
                </a:lnTo>
                <a:lnTo>
                  <a:pt x="204738" y="167429"/>
                </a:lnTo>
                <a:lnTo>
                  <a:pt x="205235" y="171300"/>
                </a:lnTo>
                <a:lnTo>
                  <a:pt x="205729" y="175171"/>
                </a:lnTo>
                <a:lnTo>
                  <a:pt x="205979" y="179883"/>
                </a:lnTo>
                <a:lnTo>
                  <a:pt x="205979" y="185440"/>
                </a:lnTo>
                <a:lnTo>
                  <a:pt x="205979" y="191194"/>
                </a:lnTo>
                <a:lnTo>
                  <a:pt x="203001" y="208806"/>
                </a:lnTo>
                <a:lnTo>
                  <a:pt x="202010" y="211086"/>
                </a:lnTo>
                <a:lnTo>
                  <a:pt x="200770" y="212722"/>
                </a:lnTo>
                <a:lnTo>
                  <a:pt x="199279" y="213716"/>
                </a:lnTo>
                <a:lnTo>
                  <a:pt x="197792" y="214710"/>
                </a:lnTo>
                <a:lnTo>
                  <a:pt x="196155" y="215204"/>
                </a:lnTo>
                <a:lnTo>
                  <a:pt x="194369" y="215204"/>
                </a:lnTo>
                <a:lnTo>
                  <a:pt x="77986" y="215204"/>
                </a:lnTo>
                <a:lnTo>
                  <a:pt x="77986" y="323849"/>
                </a:lnTo>
                <a:lnTo>
                  <a:pt x="216692" y="323849"/>
                </a:lnTo>
                <a:lnTo>
                  <a:pt x="218479" y="323849"/>
                </a:lnTo>
                <a:lnTo>
                  <a:pt x="225324" y="330695"/>
                </a:lnTo>
                <a:lnTo>
                  <a:pt x="226318" y="333076"/>
                </a:lnTo>
                <a:lnTo>
                  <a:pt x="227062" y="336203"/>
                </a:lnTo>
                <a:lnTo>
                  <a:pt x="227559" y="340071"/>
                </a:lnTo>
                <a:lnTo>
                  <a:pt x="228052" y="343942"/>
                </a:lnTo>
                <a:lnTo>
                  <a:pt x="228302" y="348752"/>
                </a:lnTo>
                <a:lnTo>
                  <a:pt x="228302" y="354506"/>
                </a:lnTo>
                <a:lnTo>
                  <a:pt x="228302" y="360261"/>
                </a:lnTo>
                <a:lnTo>
                  <a:pt x="225324" y="378320"/>
                </a:lnTo>
                <a:lnTo>
                  <a:pt x="224334" y="380701"/>
                </a:lnTo>
                <a:lnTo>
                  <a:pt x="223093" y="382438"/>
                </a:lnTo>
                <a:lnTo>
                  <a:pt x="221606" y="383529"/>
                </a:lnTo>
                <a:lnTo>
                  <a:pt x="220115" y="384621"/>
                </a:lnTo>
                <a:lnTo>
                  <a:pt x="218479" y="385166"/>
                </a:lnTo>
                <a:lnTo>
                  <a:pt x="216692" y="385166"/>
                </a:lnTo>
                <a:lnTo>
                  <a:pt x="23217" y="385166"/>
                </a:lnTo>
                <a:lnTo>
                  <a:pt x="16668" y="385166"/>
                </a:lnTo>
                <a:lnTo>
                  <a:pt x="11162" y="383231"/>
                </a:lnTo>
                <a:lnTo>
                  <a:pt x="6697" y="379363"/>
                </a:lnTo>
                <a:lnTo>
                  <a:pt x="2232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2" y="9674"/>
                </a:lnTo>
                <a:lnTo>
                  <a:pt x="6697" y="5803"/>
                </a:lnTo>
                <a:lnTo>
                  <a:pt x="11162" y="1935"/>
                </a:lnTo>
                <a:lnTo>
                  <a:pt x="16668" y="0"/>
                </a:lnTo>
                <a:lnTo>
                  <a:pt x="2321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4319" y="3604919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7" y="0"/>
                </a:moveTo>
                <a:lnTo>
                  <a:pt x="215503" y="0"/>
                </a:lnTo>
                <a:lnTo>
                  <a:pt x="217289" y="0"/>
                </a:lnTo>
                <a:lnTo>
                  <a:pt x="218876" y="496"/>
                </a:lnTo>
                <a:lnTo>
                  <a:pt x="220265" y="1487"/>
                </a:lnTo>
                <a:lnTo>
                  <a:pt x="221654" y="2481"/>
                </a:lnTo>
                <a:lnTo>
                  <a:pt x="222845" y="4215"/>
                </a:lnTo>
                <a:lnTo>
                  <a:pt x="223837" y="6696"/>
                </a:lnTo>
                <a:lnTo>
                  <a:pt x="224829" y="9177"/>
                </a:lnTo>
                <a:lnTo>
                  <a:pt x="225573" y="12353"/>
                </a:lnTo>
                <a:lnTo>
                  <a:pt x="226070" y="16221"/>
                </a:lnTo>
                <a:lnTo>
                  <a:pt x="226566" y="20092"/>
                </a:lnTo>
                <a:lnTo>
                  <a:pt x="226814" y="25002"/>
                </a:lnTo>
                <a:lnTo>
                  <a:pt x="226814" y="30955"/>
                </a:lnTo>
                <a:lnTo>
                  <a:pt x="226814" y="36511"/>
                </a:lnTo>
                <a:lnTo>
                  <a:pt x="223837" y="54470"/>
                </a:lnTo>
                <a:lnTo>
                  <a:pt x="222845" y="56851"/>
                </a:lnTo>
                <a:lnTo>
                  <a:pt x="221654" y="58588"/>
                </a:lnTo>
                <a:lnTo>
                  <a:pt x="220265" y="59679"/>
                </a:lnTo>
                <a:lnTo>
                  <a:pt x="218876" y="60771"/>
                </a:lnTo>
                <a:lnTo>
                  <a:pt x="217289" y="61316"/>
                </a:lnTo>
                <a:lnTo>
                  <a:pt x="215503" y="61316"/>
                </a:lnTo>
                <a:lnTo>
                  <a:pt x="77986" y="61316"/>
                </a:lnTo>
                <a:lnTo>
                  <a:pt x="77986" y="155374"/>
                </a:lnTo>
                <a:lnTo>
                  <a:pt x="194369" y="155374"/>
                </a:lnTo>
                <a:lnTo>
                  <a:pt x="196155" y="155374"/>
                </a:lnTo>
                <a:lnTo>
                  <a:pt x="203001" y="162074"/>
                </a:lnTo>
                <a:lnTo>
                  <a:pt x="203994" y="164354"/>
                </a:lnTo>
                <a:lnTo>
                  <a:pt x="204738" y="167429"/>
                </a:lnTo>
                <a:lnTo>
                  <a:pt x="205234" y="171300"/>
                </a:lnTo>
                <a:lnTo>
                  <a:pt x="205730" y="175171"/>
                </a:lnTo>
                <a:lnTo>
                  <a:pt x="205978" y="179883"/>
                </a:lnTo>
                <a:lnTo>
                  <a:pt x="205978" y="185440"/>
                </a:lnTo>
                <a:lnTo>
                  <a:pt x="205978" y="191194"/>
                </a:lnTo>
                <a:lnTo>
                  <a:pt x="205730" y="195955"/>
                </a:lnTo>
                <a:lnTo>
                  <a:pt x="205234" y="199726"/>
                </a:lnTo>
                <a:lnTo>
                  <a:pt x="204738" y="203496"/>
                </a:lnTo>
                <a:lnTo>
                  <a:pt x="199280" y="213716"/>
                </a:lnTo>
                <a:lnTo>
                  <a:pt x="197792" y="214710"/>
                </a:lnTo>
                <a:lnTo>
                  <a:pt x="196155" y="215204"/>
                </a:lnTo>
                <a:lnTo>
                  <a:pt x="194369" y="215204"/>
                </a:lnTo>
                <a:lnTo>
                  <a:pt x="77986" y="215204"/>
                </a:lnTo>
                <a:lnTo>
                  <a:pt x="77986" y="323849"/>
                </a:lnTo>
                <a:lnTo>
                  <a:pt x="216693" y="323849"/>
                </a:lnTo>
                <a:lnTo>
                  <a:pt x="218479" y="323849"/>
                </a:lnTo>
                <a:lnTo>
                  <a:pt x="220116" y="324395"/>
                </a:lnTo>
                <a:lnTo>
                  <a:pt x="221605" y="325486"/>
                </a:lnTo>
                <a:lnTo>
                  <a:pt x="223093" y="326577"/>
                </a:lnTo>
                <a:lnTo>
                  <a:pt x="224333" y="328315"/>
                </a:lnTo>
                <a:lnTo>
                  <a:pt x="225325" y="330695"/>
                </a:lnTo>
                <a:lnTo>
                  <a:pt x="226318" y="333076"/>
                </a:lnTo>
                <a:lnTo>
                  <a:pt x="227062" y="336203"/>
                </a:lnTo>
                <a:lnTo>
                  <a:pt x="227558" y="340071"/>
                </a:lnTo>
                <a:lnTo>
                  <a:pt x="228054" y="343942"/>
                </a:lnTo>
                <a:lnTo>
                  <a:pt x="228302" y="348752"/>
                </a:lnTo>
                <a:lnTo>
                  <a:pt x="228302" y="354506"/>
                </a:lnTo>
                <a:lnTo>
                  <a:pt x="228302" y="360261"/>
                </a:lnTo>
                <a:lnTo>
                  <a:pt x="225325" y="378320"/>
                </a:lnTo>
                <a:lnTo>
                  <a:pt x="224333" y="380701"/>
                </a:lnTo>
                <a:lnTo>
                  <a:pt x="223093" y="382438"/>
                </a:lnTo>
                <a:lnTo>
                  <a:pt x="221605" y="383529"/>
                </a:lnTo>
                <a:lnTo>
                  <a:pt x="220116" y="384621"/>
                </a:lnTo>
                <a:lnTo>
                  <a:pt x="218479" y="385166"/>
                </a:lnTo>
                <a:lnTo>
                  <a:pt x="216693" y="385166"/>
                </a:lnTo>
                <a:lnTo>
                  <a:pt x="23217" y="385166"/>
                </a:lnTo>
                <a:lnTo>
                  <a:pt x="16668" y="385166"/>
                </a:lnTo>
                <a:lnTo>
                  <a:pt x="11162" y="383231"/>
                </a:lnTo>
                <a:lnTo>
                  <a:pt x="6697" y="379363"/>
                </a:lnTo>
                <a:lnTo>
                  <a:pt x="2232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2" y="9674"/>
                </a:lnTo>
                <a:lnTo>
                  <a:pt x="6697" y="5803"/>
                </a:lnTo>
                <a:lnTo>
                  <a:pt x="11162" y="1935"/>
                </a:lnTo>
                <a:lnTo>
                  <a:pt x="16668" y="0"/>
                </a:lnTo>
                <a:lnTo>
                  <a:pt x="2321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33023" y="3603727"/>
            <a:ext cx="318135" cy="388620"/>
          </a:xfrm>
          <a:custGeom>
            <a:avLst/>
            <a:gdLst/>
            <a:ahLst/>
            <a:cxnLst/>
            <a:rect l="l" t="t" r="r" b="b"/>
            <a:pathLst>
              <a:path w="318135" h="388620">
                <a:moveTo>
                  <a:pt x="283368" y="0"/>
                </a:moveTo>
                <a:lnTo>
                  <a:pt x="290115" y="0"/>
                </a:lnTo>
                <a:lnTo>
                  <a:pt x="295771" y="249"/>
                </a:lnTo>
                <a:lnTo>
                  <a:pt x="316111" y="7443"/>
                </a:lnTo>
                <a:lnTo>
                  <a:pt x="317103" y="9028"/>
                </a:lnTo>
                <a:lnTo>
                  <a:pt x="317599" y="10814"/>
                </a:lnTo>
                <a:lnTo>
                  <a:pt x="317599" y="12798"/>
                </a:lnTo>
                <a:lnTo>
                  <a:pt x="317599" y="358975"/>
                </a:lnTo>
                <a:lnTo>
                  <a:pt x="317599" y="363537"/>
                </a:lnTo>
                <a:lnTo>
                  <a:pt x="316805" y="367607"/>
                </a:lnTo>
                <a:lnTo>
                  <a:pt x="299293" y="385315"/>
                </a:lnTo>
                <a:lnTo>
                  <a:pt x="295622" y="386407"/>
                </a:lnTo>
                <a:lnTo>
                  <a:pt x="291901" y="386952"/>
                </a:lnTo>
                <a:lnTo>
                  <a:pt x="288131" y="386952"/>
                </a:lnTo>
                <a:lnTo>
                  <a:pt x="254793" y="386952"/>
                </a:lnTo>
                <a:lnTo>
                  <a:pt x="247848" y="386952"/>
                </a:lnTo>
                <a:lnTo>
                  <a:pt x="241845" y="386257"/>
                </a:lnTo>
                <a:lnTo>
                  <a:pt x="236785" y="384870"/>
                </a:lnTo>
                <a:lnTo>
                  <a:pt x="231725" y="383481"/>
                </a:lnTo>
                <a:lnTo>
                  <a:pt x="227062" y="380951"/>
                </a:lnTo>
                <a:lnTo>
                  <a:pt x="222795" y="377278"/>
                </a:lnTo>
                <a:lnTo>
                  <a:pt x="218529" y="373608"/>
                </a:lnTo>
                <a:lnTo>
                  <a:pt x="197048" y="338139"/>
                </a:lnTo>
                <a:lnTo>
                  <a:pt x="101203" y="158057"/>
                </a:lnTo>
                <a:lnTo>
                  <a:pt x="84236" y="123379"/>
                </a:lnTo>
                <a:lnTo>
                  <a:pt x="68758" y="87212"/>
                </a:lnTo>
                <a:lnTo>
                  <a:pt x="68163" y="87212"/>
                </a:lnTo>
                <a:lnTo>
                  <a:pt x="69949" y="129927"/>
                </a:lnTo>
                <a:lnTo>
                  <a:pt x="70544" y="173830"/>
                </a:lnTo>
                <a:lnTo>
                  <a:pt x="70544" y="375345"/>
                </a:lnTo>
                <a:lnTo>
                  <a:pt x="70544" y="377330"/>
                </a:lnTo>
                <a:lnTo>
                  <a:pt x="63252" y="384721"/>
                </a:lnTo>
                <a:lnTo>
                  <a:pt x="60573" y="385812"/>
                </a:lnTo>
                <a:lnTo>
                  <a:pt x="56951" y="386657"/>
                </a:lnTo>
                <a:lnTo>
                  <a:pt x="52387" y="387251"/>
                </a:lnTo>
                <a:lnTo>
                  <a:pt x="47823" y="387845"/>
                </a:lnTo>
                <a:lnTo>
                  <a:pt x="41969" y="388144"/>
                </a:lnTo>
                <a:lnTo>
                  <a:pt x="34825" y="388144"/>
                </a:lnTo>
                <a:lnTo>
                  <a:pt x="27880" y="388144"/>
                </a:lnTo>
                <a:lnTo>
                  <a:pt x="0" y="377330"/>
                </a:lnTo>
                <a:lnTo>
                  <a:pt x="0" y="375345"/>
                </a:lnTo>
                <a:lnTo>
                  <a:pt x="0" y="29169"/>
                </a:lnTo>
                <a:lnTo>
                  <a:pt x="0" y="19845"/>
                </a:lnTo>
                <a:lnTo>
                  <a:pt x="2728" y="12850"/>
                </a:lnTo>
                <a:lnTo>
                  <a:pt x="8185" y="8186"/>
                </a:lnTo>
                <a:lnTo>
                  <a:pt x="13642" y="3523"/>
                </a:lnTo>
                <a:lnTo>
                  <a:pt x="20339" y="1191"/>
                </a:lnTo>
                <a:lnTo>
                  <a:pt x="28277" y="1191"/>
                </a:lnTo>
                <a:lnTo>
                  <a:pt x="70246" y="1191"/>
                </a:lnTo>
                <a:lnTo>
                  <a:pt x="77787" y="1191"/>
                </a:lnTo>
                <a:lnTo>
                  <a:pt x="84137" y="1834"/>
                </a:lnTo>
                <a:lnTo>
                  <a:pt x="89296" y="3127"/>
                </a:lnTo>
                <a:lnTo>
                  <a:pt x="94456" y="4416"/>
                </a:lnTo>
                <a:lnTo>
                  <a:pt x="121840" y="33634"/>
                </a:lnTo>
                <a:lnTo>
                  <a:pt x="125611" y="41373"/>
                </a:lnTo>
                <a:lnTo>
                  <a:pt x="200620" y="182166"/>
                </a:lnTo>
                <a:lnTo>
                  <a:pt x="203885" y="188537"/>
                </a:lnTo>
                <a:lnTo>
                  <a:pt x="207131" y="194853"/>
                </a:lnTo>
                <a:lnTo>
                  <a:pt x="210359" y="201114"/>
                </a:lnTo>
                <a:lnTo>
                  <a:pt x="213568" y="207318"/>
                </a:lnTo>
                <a:lnTo>
                  <a:pt x="216740" y="213495"/>
                </a:lnTo>
                <a:lnTo>
                  <a:pt x="234683" y="250301"/>
                </a:lnTo>
                <a:lnTo>
                  <a:pt x="248543" y="280095"/>
                </a:lnTo>
                <a:lnTo>
                  <a:pt x="248840" y="280095"/>
                </a:lnTo>
                <a:lnTo>
                  <a:pt x="247501" y="236637"/>
                </a:lnTo>
                <a:lnTo>
                  <a:pt x="247054" y="193477"/>
                </a:lnTo>
                <a:lnTo>
                  <a:pt x="247054" y="12798"/>
                </a:lnTo>
                <a:lnTo>
                  <a:pt x="247054" y="10814"/>
                </a:lnTo>
                <a:lnTo>
                  <a:pt x="247649" y="9028"/>
                </a:lnTo>
                <a:lnTo>
                  <a:pt x="248840" y="7443"/>
                </a:lnTo>
                <a:lnTo>
                  <a:pt x="250031" y="5855"/>
                </a:lnTo>
                <a:lnTo>
                  <a:pt x="276224" y="0"/>
                </a:lnTo>
                <a:lnTo>
                  <a:pt x="28336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20577" y="3603133"/>
            <a:ext cx="78740" cy="389255"/>
          </a:xfrm>
          <a:custGeom>
            <a:avLst/>
            <a:gdLst/>
            <a:ahLst/>
            <a:cxnLst/>
            <a:rect l="l" t="t" r="r" b="b"/>
            <a:pathLst>
              <a:path w="78739" h="389254">
                <a:moveTo>
                  <a:pt x="39288" y="0"/>
                </a:moveTo>
                <a:lnTo>
                  <a:pt x="47027" y="0"/>
                </a:lnTo>
                <a:lnTo>
                  <a:pt x="53376" y="298"/>
                </a:lnTo>
                <a:lnTo>
                  <a:pt x="58338" y="893"/>
                </a:lnTo>
                <a:lnTo>
                  <a:pt x="63300" y="1487"/>
                </a:lnTo>
                <a:lnTo>
                  <a:pt x="76645" y="7144"/>
                </a:lnTo>
                <a:lnTo>
                  <a:pt x="77934" y="8729"/>
                </a:lnTo>
                <a:lnTo>
                  <a:pt x="78580" y="10515"/>
                </a:lnTo>
                <a:lnTo>
                  <a:pt x="78580" y="12499"/>
                </a:lnTo>
                <a:lnTo>
                  <a:pt x="78580" y="376235"/>
                </a:lnTo>
                <a:lnTo>
                  <a:pt x="78580" y="378220"/>
                </a:lnTo>
                <a:lnTo>
                  <a:pt x="77934" y="380006"/>
                </a:lnTo>
                <a:lnTo>
                  <a:pt x="58338" y="387845"/>
                </a:lnTo>
                <a:lnTo>
                  <a:pt x="53376" y="388440"/>
                </a:lnTo>
                <a:lnTo>
                  <a:pt x="47027" y="388738"/>
                </a:lnTo>
                <a:lnTo>
                  <a:pt x="39288" y="388738"/>
                </a:lnTo>
                <a:lnTo>
                  <a:pt x="31747" y="388738"/>
                </a:lnTo>
                <a:lnTo>
                  <a:pt x="25447" y="388440"/>
                </a:lnTo>
                <a:lnTo>
                  <a:pt x="20388" y="387845"/>
                </a:lnTo>
                <a:lnTo>
                  <a:pt x="15328" y="387251"/>
                </a:lnTo>
                <a:lnTo>
                  <a:pt x="0" y="378220"/>
                </a:lnTo>
                <a:lnTo>
                  <a:pt x="0" y="376235"/>
                </a:lnTo>
                <a:lnTo>
                  <a:pt x="0" y="12499"/>
                </a:lnTo>
                <a:lnTo>
                  <a:pt x="0" y="10515"/>
                </a:lnTo>
                <a:lnTo>
                  <a:pt x="643" y="8729"/>
                </a:lnTo>
                <a:lnTo>
                  <a:pt x="1932" y="7144"/>
                </a:lnTo>
                <a:lnTo>
                  <a:pt x="3221" y="5556"/>
                </a:lnTo>
                <a:lnTo>
                  <a:pt x="20537" y="893"/>
                </a:lnTo>
                <a:lnTo>
                  <a:pt x="25496" y="298"/>
                </a:lnTo>
                <a:lnTo>
                  <a:pt x="31747" y="0"/>
                </a:lnTo>
                <a:lnTo>
                  <a:pt x="3928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26982" y="3598369"/>
            <a:ext cx="329565" cy="398780"/>
          </a:xfrm>
          <a:custGeom>
            <a:avLst/>
            <a:gdLst/>
            <a:ahLst/>
            <a:cxnLst/>
            <a:rect l="l" t="t" r="r" b="b"/>
            <a:pathLst>
              <a:path w="329564" h="398779">
                <a:moveTo>
                  <a:pt x="200620" y="0"/>
                </a:moveTo>
                <a:lnTo>
                  <a:pt x="246161" y="3422"/>
                </a:lnTo>
                <a:lnTo>
                  <a:pt x="289368" y="14261"/>
                </a:lnTo>
                <a:lnTo>
                  <a:pt x="324296" y="34927"/>
                </a:lnTo>
                <a:lnTo>
                  <a:pt x="327421" y="43906"/>
                </a:lnTo>
                <a:lnTo>
                  <a:pt x="328612" y="48966"/>
                </a:lnTo>
                <a:lnTo>
                  <a:pt x="329207" y="56455"/>
                </a:lnTo>
                <a:lnTo>
                  <a:pt x="329207" y="66379"/>
                </a:lnTo>
                <a:lnTo>
                  <a:pt x="329207" y="72133"/>
                </a:lnTo>
                <a:lnTo>
                  <a:pt x="326380" y="91232"/>
                </a:lnTo>
                <a:lnTo>
                  <a:pt x="325487" y="93713"/>
                </a:lnTo>
                <a:lnTo>
                  <a:pt x="324395" y="95448"/>
                </a:lnTo>
                <a:lnTo>
                  <a:pt x="323105" y="96441"/>
                </a:lnTo>
                <a:lnTo>
                  <a:pt x="321816" y="97435"/>
                </a:lnTo>
                <a:lnTo>
                  <a:pt x="320278" y="97929"/>
                </a:lnTo>
                <a:lnTo>
                  <a:pt x="318492" y="97929"/>
                </a:lnTo>
                <a:lnTo>
                  <a:pt x="315912" y="97929"/>
                </a:lnTo>
                <a:lnTo>
                  <a:pt x="311745" y="96143"/>
                </a:lnTo>
                <a:lnTo>
                  <a:pt x="305990" y="92570"/>
                </a:lnTo>
                <a:lnTo>
                  <a:pt x="301321" y="89837"/>
                </a:lnTo>
                <a:lnTo>
                  <a:pt x="258542" y="72089"/>
                </a:lnTo>
                <a:lnTo>
                  <a:pt x="215698" y="64330"/>
                </a:lnTo>
                <a:lnTo>
                  <a:pt x="203001" y="63995"/>
                </a:lnTo>
                <a:lnTo>
                  <a:pt x="189346" y="64600"/>
                </a:lnTo>
                <a:lnTo>
                  <a:pt x="141498" y="79009"/>
                </a:lnTo>
                <a:lnTo>
                  <a:pt x="106133" y="110357"/>
                </a:lnTo>
                <a:lnTo>
                  <a:pt x="85222" y="156374"/>
                </a:lnTo>
                <a:lnTo>
                  <a:pt x="80367" y="198537"/>
                </a:lnTo>
                <a:lnTo>
                  <a:pt x="80916" y="214565"/>
                </a:lnTo>
                <a:lnTo>
                  <a:pt x="89148" y="256729"/>
                </a:lnTo>
                <a:lnTo>
                  <a:pt x="113704" y="298847"/>
                </a:lnTo>
                <a:lnTo>
                  <a:pt x="151655" y="324447"/>
                </a:lnTo>
                <a:lnTo>
                  <a:pt x="200620" y="333079"/>
                </a:lnTo>
                <a:lnTo>
                  <a:pt x="207150" y="332893"/>
                </a:lnTo>
                <a:lnTo>
                  <a:pt x="244710" y="323962"/>
                </a:lnTo>
                <a:lnTo>
                  <a:pt x="250328" y="231876"/>
                </a:lnTo>
                <a:lnTo>
                  <a:pt x="177403" y="231876"/>
                </a:lnTo>
                <a:lnTo>
                  <a:pt x="173831" y="231876"/>
                </a:lnTo>
                <a:lnTo>
                  <a:pt x="171053" y="229642"/>
                </a:lnTo>
                <a:lnTo>
                  <a:pt x="169068" y="225177"/>
                </a:lnTo>
                <a:lnTo>
                  <a:pt x="167084" y="220711"/>
                </a:lnTo>
                <a:lnTo>
                  <a:pt x="166092" y="213122"/>
                </a:lnTo>
                <a:lnTo>
                  <a:pt x="166092" y="202408"/>
                </a:lnTo>
                <a:lnTo>
                  <a:pt x="166092" y="196852"/>
                </a:lnTo>
                <a:lnTo>
                  <a:pt x="175617" y="172641"/>
                </a:lnTo>
                <a:lnTo>
                  <a:pt x="177403" y="172641"/>
                </a:lnTo>
                <a:lnTo>
                  <a:pt x="307478" y="172641"/>
                </a:lnTo>
                <a:lnTo>
                  <a:pt x="310653" y="172641"/>
                </a:lnTo>
                <a:lnTo>
                  <a:pt x="313481" y="173187"/>
                </a:lnTo>
                <a:lnTo>
                  <a:pt x="315962" y="174278"/>
                </a:lnTo>
                <a:lnTo>
                  <a:pt x="318442" y="175369"/>
                </a:lnTo>
                <a:lnTo>
                  <a:pt x="326826" y="187077"/>
                </a:lnTo>
                <a:lnTo>
                  <a:pt x="327818" y="190152"/>
                </a:lnTo>
                <a:lnTo>
                  <a:pt x="328315" y="193676"/>
                </a:lnTo>
                <a:lnTo>
                  <a:pt x="328315" y="197644"/>
                </a:lnTo>
                <a:lnTo>
                  <a:pt x="328315" y="350937"/>
                </a:lnTo>
                <a:lnTo>
                  <a:pt x="328315" y="356890"/>
                </a:lnTo>
                <a:lnTo>
                  <a:pt x="327273" y="362099"/>
                </a:lnTo>
                <a:lnTo>
                  <a:pt x="325189" y="366564"/>
                </a:lnTo>
                <a:lnTo>
                  <a:pt x="323105" y="371029"/>
                </a:lnTo>
                <a:lnTo>
                  <a:pt x="318839" y="374553"/>
                </a:lnTo>
                <a:lnTo>
                  <a:pt x="312390" y="377132"/>
                </a:lnTo>
                <a:lnTo>
                  <a:pt x="305941" y="379710"/>
                </a:lnTo>
                <a:lnTo>
                  <a:pt x="266411" y="390748"/>
                </a:lnTo>
                <a:lnTo>
                  <a:pt x="227855" y="396776"/>
                </a:lnTo>
                <a:lnTo>
                  <a:pt x="196453" y="398263"/>
                </a:lnTo>
                <a:lnTo>
                  <a:pt x="173989" y="397436"/>
                </a:lnTo>
                <a:lnTo>
                  <a:pt x="132689" y="390814"/>
                </a:lnTo>
                <a:lnTo>
                  <a:pt x="96319" y="377653"/>
                </a:lnTo>
                <a:lnTo>
                  <a:pt x="52090" y="346621"/>
                </a:lnTo>
                <a:lnTo>
                  <a:pt x="20835" y="302699"/>
                </a:lnTo>
                <a:lnTo>
                  <a:pt x="7534" y="266618"/>
                </a:lnTo>
                <a:lnTo>
                  <a:pt x="837" y="225616"/>
                </a:lnTo>
                <a:lnTo>
                  <a:pt x="0" y="203301"/>
                </a:lnTo>
                <a:lnTo>
                  <a:pt x="892" y="180241"/>
                </a:lnTo>
                <a:lnTo>
                  <a:pt x="8036" y="137750"/>
                </a:lnTo>
                <a:lnTo>
                  <a:pt x="22175" y="100199"/>
                </a:lnTo>
                <a:lnTo>
                  <a:pt x="54768" y="54324"/>
                </a:lnTo>
                <a:lnTo>
                  <a:pt x="100170" y="21757"/>
                </a:lnTo>
                <a:lnTo>
                  <a:pt x="137080" y="7869"/>
                </a:lnTo>
                <a:lnTo>
                  <a:pt x="178379" y="874"/>
                </a:lnTo>
                <a:lnTo>
                  <a:pt x="2006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90681" y="3598073"/>
            <a:ext cx="365125" cy="399415"/>
          </a:xfrm>
          <a:custGeom>
            <a:avLst/>
            <a:gdLst/>
            <a:ahLst/>
            <a:cxnLst/>
            <a:rect l="l" t="t" r="r" b="b"/>
            <a:pathLst>
              <a:path w="365125" h="399414">
                <a:moveTo>
                  <a:pt x="186037" y="0"/>
                </a:moveTo>
                <a:lnTo>
                  <a:pt x="227224" y="2901"/>
                </a:lnTo>
                <a:lnTo>
                  <a:pt x="279332" y="18192"/>
                </a:lnTo>
                <a:lnTo>
                  <a:pt x="319238" y="47326"/>
                </a:lnTo>
                <a:lnTo>
                  <a:pt x="346752" y="90607"/>
                </a:lnTo>
                <a:lnTo>
                  <a:pt x="358184" y="127405"/>
                </a:lnTo>
                <a:lnTo>
                  <a:pt x="363913" y="170789"/>
                </a:lnTo>
                <a:lnTo>
                  <a:pt x="364629" y="194965"/>
                </a:lnTo>
                <a:lnTo>
                  <a:pt x="363885" y="218292"/>
                </a:lnTo>
                <a:lnTo>
                  <a:pt x="357932" y="261155"/>
                </a:lnTo>
                <a:lnTo>
                  <a:pt x="346045" y="298874"/>
                </a:lnTo>
                <a:lnTo>
                  <a:pt x="317302" y="344832"/>
                </a:lnTo>
                <a:lnTo>
                  <a:pt x="275751" y="377315"/>
                </a:lnTo>
                <a:lnTo>
                  <a:pt x="221718" y="395397"/>
                </a:lnTo>
                <a:lnTo>
                  <a:pt x="178893" y="398858"/>
                </a:lnTo>
                <a:lnTo>
                  <a:pt x="157136" y="398123"/>
                </a:lnTo>
                <a:lnTo>
                  <a:pt x="117919" y="392244"/>
                </a:lnTo>
                <a:lnTo>
                  <a:pt x="69764" y="372256"/>
                </a:lnTo>
                <a:lnTo>
                  <a:pt x="34185" y="338360"/>
                </a:lnTo>
                <a:lnTo>
                  <a:pt x="11164" y="289916"/>
                </a:lnTo>
                <a:lnTo>
                  <a:pt x="2791" y="249286"/>
                </a:lnTo>
                <a:lnTo>
                  <a:pt x="0" y="201811"/>
                </a:lnTo>
                <a:lnTo>
                  <a:pt x="744" y="179029"/>
                </a:lnTo>
                <a:lnTo>
                  <a:pt x="6699" y="136985"/>
                </a:lnTo>
                <a:lnTo>
                  <a:pt x="18587" y="99741"/>
                </a:lnTo>
                <a:lnTo>
                  <a:pt x="47329" y="54172"/>
                </a:lnTo>
                <a:lnTo>
                  <a:pt x="88880" y="21746"/>
                </a:lnTo>
                <a:lnTo>
                  <a:pt x="142988" y="3497"/>
                </a:lnTo>
                <a:lnTo>
                  <a:pt x="18603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58901" y="3598073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3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8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8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198" y="325636"/>
                </a:lnTo>
                <a:lnTo>
                  <a:pt x="597" y="321466"/>
                </a:lnTo>
                <a:lnTo>
                  <a:pt x="993" y="317299"/>
                </a:lnTo>
                <a:lnTo>
                  <a:pt x="6102" y="305842"/>
                </a:lnTo>
                <a:lnTo>
                  <a:pt x="7592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10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8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8" y="21049"/>
                </a:lnTo>
                <a:lnTo>
                  <a:pt x="97585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07797" y="3598073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8"/>
                </a:lnTo>
                <a:lnTo>
                  <a:pt x="228453" y="73917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3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8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9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31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6102" y="305842"/>
                </a:lnTo>
                <a:lnTo>
                  <a:pt x="7592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10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8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8" y="21049"/>
                </a:lnTo>
                <a:lnTo>
                  <a:pt x="97585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212262" y="3590558"/>
            <a:ext cx="275590" cy="408305"/>
            <a:chOff x="1212262" y="3590558"/>
            <a:chExt cx="275590" cy="40830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9653" y="3799215"/>
              <a:ext cx="120848" cy="13930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17025" y="3595321"/>
              <a:ext cx="266065" cy="398780"/>
            </a:xfrm>
            <a:custGeom>
              <a:avLst/>
              <a:gdLst/>
              <a:ahLst/>
              <a:cxnLst/>
              <a:rect l="l" t="t" r="r" b="b"/>
              <a:pathLst>
                <a:path w="266065" h="398779">
                  <a:moveTo>
                    <a:pt x="164901" y="0"/>
                  </a:moveTo>
                  <a:lnTo>
                    <a:pt x="172442" y="0"/>
                  </a:lnTo>
                  <a:lnTo>
                    <a:pt x="180032" y="448"/>
                  </a:lnTo>
                  <a:lnTo>
                    <a:pt x="187672" y="1341"/>
                  </a:lnTo>
                  <a:lnTo>
                    <a:pt x="195312" y="2234"/>
                  </a:lnTo>
                  <a:lnTo>
                    <a:pt x="202406" y="3374"/>
                  </a:lnTo>
                  <a:lnTo>
                    <a:pt x="208954" y="4764"/>
                  </a:lnTo>
                  <a:lnTo>
                    <a:pt x="215503" y="6153"/>
                  </a:lnTo>
                  <a:lnTo>
                    <a:pt x="234702" y="14139"/>
                  </a:lnTo>
                  <a:lnTo>
                    <a:pt x="236190" y="15428"/>
                  </a:lnTo>
                  <a:lnTo>
                    <a:pt x="237331" y="16867"/>
                  </a:lnTo>
                  <a:lnTo>
                    <a:pt x="238124" y="18455"/>
                  </a:lnTo>
                  <a:lnTo>
                    <a:pt x="238918" y="20043"/>
                  </a:lnTo>
                  <a:lnTo>
                    <a:pt x="241101" y="30659"/>
                  </a:lnTo>
                  <a:lnTo>
                    <a:pt x="241300" y="33436"/>
                  </a:lnTo>
                  <a:lnTo>
                    <a:pt x="241399" y="36810"/>
                  </a:lnTo>
                  <a:lnTo>
                    <a:pt x="241399" y="40779"/>
                  </a:lnTo>
                  <a:lnTo>
                    <a:pt x="241399" y="46930"/>
                  </a:lnTo>
                  <a:lnTo>
                    <a:pt x="232965" y="72033"/>
                  </a:lnTo>
                  <a:lnTo>
                    <a:pt x="230981" y="72033"/>
                  </a:lnTo>
                  <a:lnTo>
                    <a:pt x="228599" y="72033"/>
                  </a:lnTo>
                  <a:lnTo>
                    <a:pt x="225524" y="71390"/>
                  </a:lnTo>
                  <a:lnTo>
                    <a:pt x="221753" y="70097"/>
                  </a:lnTo>
                  <a:lnTo>
                    <a:pt x="217983" y="68808"/>
                  </a:lnTo>
                  <a:lnTo>
                    <a:pt x="173533" y="59829"/>
                  </a:lnTo>
                  <a:lnTo>
                    <a:pt x="164008" y="59829"/>
                  </a:lnTo>
                  <a:lnTo>
                    <a:pt x="123229" y="68759"/>
                  </a:lnTo>
                  <a:lnTo>
                    <a:pt x="91287" y="100990"/>
                  </a:lnTo>
                  <a:lnTo>
                    <a:pt x="78860" y="138857"/>
                  </a:lnTo>
                  <a:lnTo>
                    <a:pt x="75902" y="171449"/>
                  </a:lnTo>
                  <a:lnTo>
                    <a:pt x="80268" y="168673"/>
                  </a:lnTo>
                  <a:lnTo>
                    <a:pt x="85278" y="165893"/>
                  </a:lnTo>
                  <a:lnTo>
                    <a:pt x="90934" y="163116"/>
                  </a:lnTo>
                  <a:lnTo>
                    <a:pt x="96589" y="160340"/>
                  </a:lnTo>
                  <a:lnTo>
                    <a:pt x="102741" y="157956"/>
                  </a:lnTo>
                  <a:lnTo>
                    <a:pt x="109388" y="155972"/>
                  </a:lnTo>
                  <a:lnTo>
                    <a:pt x="116036" y="153988"/>
                  </a:lnTo>
                  <a:lnTo>
                    <a:pt x="123229" y="152351"/>
                  </a:lnTo>
                  <a:lnTo>
                    <a:pt x="130968" y="151061"/>
                  </a:lnTo>
                  <a:lnTo>
                    <a:pt x="138707" y="149772"/>
                  </a:lnTo>
                  <a:lnTo>
                    <a:pt x="182760" y="151135"/>
                  </a:lnTo>
                  <a:lnTo>
                    <a:pt x="224618" y="166911"/>
                  </a:lnTo>
                  <a:lnTo>
                    <a:pt x="251259" y="196528"/>
                  </a:lnTo>
                  <a:lnTo>
                    <a:pt x="263946" y="238422"/>
                  </a:lnTo>
                  <a:lnTo>
                    <a:pt x="265509" y="263127"/>
                  </a:lnTo>
                  <a:lnTo>
                    <a:pt x="264951" y="277444"/>
                  </a:lnTo>
                  <a:lnTo>
                    <a:pt x="256579" y="317153"/>
                  </a:lnTo>
                  <a:lnTo>
                    <a:pt x="230386" y="360017"/>
                  </a:lnTo>
                  <a:lnTo>
                    <a:pt x="187821" y="388293"/>
                  </a:lnTo>
                  <a:lnTo>
                    <a:pt x="145516" y="397920"/>
                  </a:lnTo>
                  <a:lnTo>
                    <a:pt x="129480" y="398562"/>
                  </a:lnTo>
                  <a:lnTo>
                    <a:pt x="116513" y="398181"/>
                  </a:lnTo>
                  <a:lnTo>
                    <a:pt x="73111" y="389075"/>
                  </a:lnTo>
                  <a:lnTo>
                    <a:pt x="34974" y="362211"/>
                  </a:lnTo>
                  <a:lnTo>
                    <a:pt x="12659" y="320167"/>
                  </a:lnTo>
                  <a:lnTo>
                    <a:pt x="3339" y="277342"/>
                  </a:lnTo>
                  <a:lnTo>
                    <a:pt x="130" y="227670"/>
                  </a:lnTo>
                  <a:lnTo>
                    <a:pt x="0" y="214314"/>
                  </a:lnTo>
                  <a:lnTo>
                    <a:pt x="139" y="202872"/>
                  </a:lnTo>
                  <a:lnTo>
                    <a:pt x="3609" y="154690"/>
                  </a:lnTo>
                  <a:lnTo>
                    <a:pt x="14389" y="106701"/>
                  </a:lnTo>
                  <a:lnTo>
                    <a:pt x="35095" y="62620"/>
                  </a:lnTo>
                  <a:lnTo>
                    <a:pt x="68423" y="27580"/>
                  </a:lnTo>
                  <a:lnTo>
                    <a:pt x="103137" y="9524"/>
                  </a:lnTo>
                  <a:lnTo>
                    <a:pt x="147646" y="595"/>
                  </a:lnTo>
                  <a:lnTo>
                    <a:pt x="164901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3266860"/>
            <a:ext cx="880744" cy="89661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351688" y="3585286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9" y="0"/>
                </a:moveTo>
                <a:lnTo>
                  <a:pt x="0" y="204639"/>
                </a:lnTo>
                <a:lnTo>
                  <a:pt x="136550" y="204639"/>
                </a:lnTo>
                <a:lnTo>
                  <a:pt x="68461" y="0"/>
                </a:lnTo>
                <a:lnTo>
                  <a:pt x="6808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705297" y="3488624"/>
            <a:ext cx="367030" cy="493395"/>
            <a:chOff x="4705297" y="3488624"/>
            <a:chExt cx="367030" cy="4933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3150" y="3563409"/>
              <a:ext cx="142728" cy="1460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10060" y="3493386"/>
              <a:ext cx="357505" cy="483870"/>
            </a:xfrm>
            <a:custGeom>
              <a:avLst/>
              <a:gdLst/>
              <a:ahLst/>
              <a:cxnLst/>
              <a:rect l="l" t="t" r="r" b="b"/>
              <a:pathLst>
                <a:path w="357504" h="483870">
                  <a:moveTo>
                    <a:pt x="29020" y="0"/>
                  </a:moveTo>
                  <a:lnTo>
                    <a:pt x="153664" y="0"/>
                  </a:lnTo>
                  <a:lnTo>
                    <a:pt x="162733" y="46"/>
                  </a:lnTo>
                  <a:lnTo>
                    <a:pt x="207242" y="2606"/>
                  </a:lnTo>
                  <a:lnTo>
                    <a:pt x="247531" y="12092"/>
                  </a:lnTo>
                  <a:lnTo>
                    <a:pt x="290422" y="35264"/>
                  </a:lnTo>
                  <a:lnTo>
                    <a:pt x="318944" y="70599"/>
                  </a:lnTo>
                  <a:lnTo>
                    <a:pt x="331724" y="118167"/>
                  </a:lnTo>
                  <a:lnTo>
                    <a:pt x="332259" y="132085"/>
                  </a:lnTo>
                  <a:lnTo>
                    <a:pt x="331875" y="143910"/>
                  </a:lnTo>
                  <a:lnTo>
                    <a:pt x="322690" y="185860"/>
                  </a:lnTo>
                  <a:lnTo>
                    <a:pt x="301771" y="219265"/>
                  </a:lnTo>
                  <a:lnTo>
                    <a:pt x="269635" y="244356"/>
                  </a:lnTo>
                  <a:lnTo>
                    <a:pt x="238868" y="257473"/>
                  </a:lnTo>
                  <a:lnTo>
                    <a:pt x="246061" y="260945"/>
                  </a:lnTo>
                  <a:lnTo>
                    <a:pt x="277005" y="288167"/>
                  </a:lnTo>
                  <a:lnTo>
                    <a:pt x="300167" y="326816"/>
                  </a:lnTo>
                  <a:lnTo>
                    <a:pt x="307329" y="343049"/>
                  </a:lnTo>
                  <a:lnTo>
                    <a:pt x="347886" y="437927"/>
                  </a:lnTo>
                  <a:lnTo>
                    <a:pt x="351605" y="447351"/>
                  </a:lnTo>
                  <a:lnTo>
                    <a:pt x="354086" y="454234"/>
                  </a:lnTo>
                  <a:lnTo>
                    <a:pt x="355326" y="458577"/>
                  </a:lnTo>
                  <a:lnTo>
                    <a:pt x="356567" y="462918"/>
                  </a:lnTo>
                  <a:lnTo>
                    <a:pt x="357185" y="466328"/>
                  </a:lnTo>
                  <a:lnTo>
                    <a:pt x="357185" y="468809"/>
                  </a:lnTo>
                  <a:lnTo>
                    <a:pt x="357185" y="471537"/>
                  </a:lnTo>
                  <a:lnTo>
                    <a:pt x="356692" y="473832"/>
                  </a:lnTo>
                  <a:lnTo>
                    <a:pt x="355698" y="475692"/>
                  </a:lnTo>
                  <a:lnTo>
                    <a:pt x="354704" y="477551"/>
                  </a:lnTo>
                  <a:lnTo>
                    <a:pt x="311678" y="483643"/>
                  </a:lnTo>
                  <a:lnTo>
                    <a:pt x="302864" y="483690"/>
                  </a:lnTo>
                  <a:lnTo>
                    <a:pt x="292446" y="483690"/>
                  </a:lnTo>
                  <a:lnTo>
                    <a:pt x="284137" y="483443"/>
                  </a:lnTo>
                  <a:lnTo>
                    <a:pt x="277934" y="482946"/>
                  </a:lnTo>
                  <a:lnTo>
                    <a:pt x="271735" y="482452"/>
                  </a:lnTo>
                  <a:lnTo>
                    <a:pt x="255611" y="474948"/>
                  </a:lnTo>
                  <a:lnTo>
                    <a:pt x="254123" y="472839"/>
                  </a:lnTo>
                  <a:lnTo>
                    <a:pt x="252883" y="470297"/>
                  </a:lnTo>
                  <a:lnTo>
                    <a:pt x="251892" y="467319"/>
                  </a:lnTo>
                  <a:lnTo>
                    <a:pt x="208730" y="359792"/>
                  </a:lnTo>
                  <a:lnTo>
                    <a:pt x="189650" y="320642"/>
                  </a:lnTo>
                  <a:lnTo>
                    <a:pt x="161674" y="292180"/>
                  </a:lnTo>
                  <a:lnTo>
                    <a:pt x="128363" y="284634"/>
                  </a:lnTo>
                  <a:lnTo>
                    <a:pt x="97852" y="284634"/>
                  </a:lnTo>
                  <a:lnTo>
                    <a:pt x="97852" y="468063"/>
                  </a:lnTo>
                  <a:lnTo>
                    <a:pt x="97852" y="470544"/>
                  </a:lnTo>
                  <a:lnTo>
                    <a:pt x="97048" y="472778"/>
                  </a:lnTo>
                  <a:lnTo>
                    <a:pt x="95435" y="474762"/>
                  </a:lnTo>
                  <a:lnTo>
                    <a:pt x="93823" y="476746"/>
                  </a:lnTo>
                  <a:lnTo>
                    <a:pt x="91156" y="478359"/>
                  </a:lnTo>
                  <a:lnTo>
                    <a:pt x="87434" y="479599"/>
                  </a:lnTo>
                  <a:lnTo>
                    <a:pt x="83716" y="480840"/>
                  </a:lnTo>
                  <a:lnTo>
                    <a:pt x="78754" y="481830"/>
                  </a:lnTo>
                  <a:lnTo>
                    <a:pt x="72554" y="482574"/>
                  </a:lnTo>
                  <a:lnTo>
                    <a:pt x="66351" y="483318"/>
                  </a:lnTo>
                  <a:lnTo>
                    <a:pt x="58414" y="483690"/>
                  </a:lnTo>
                  <a:lnTo>
                    <a:pt x="48740" y="483690"/>
                  </a:lnTo>
                  <a:lnTo>
                    <a:pt x="39316" y="483690"/>
                  </a:lnTo>
                  <a:lnTo>
                    <a:pt x="31440" y="483318"/>
                  </a:lnTo>
                  <a:lnTo>
                    <a:pt x="25115" y="482574"/>
                  </a:lnTo>
                  <a:lnTo>
                    <a:pt x="18787" y="481830"/>
                  </a:lnTo>
                  <a:lnTo>
                    <a:pt x="0" y="470544"/>
                  </a:lnTo>
                  <a:lnTo>
                    <a:pt x="0" y="468063"/>
                  </a:lnTo>
                  <a:lnTo>
                    <a:pt x="0" y="30882"/>
                  </a:lnTo>
                  <a:lnTo>
                    <a:pt x="0" y="19967"/>
                  </a:lnTo>
                  <a:lnTo>
                    <a:pt x="2788" y="12091"/>
                  </a:lnTo>
                  <a:lnTo>
                    <a:pt x="8369" y="7254"/>
                  </a:lnTo>
                  <a:lnTo>
                    <a:pt x="13953" y="2417"/>
                  </a:lnTo>
                  <a:lnTo>
                    <a:pt x="20836" y="0"/>
                  </a:lnTo>
                  <a:lnTo>
                    <a:pt x="2902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3582299" y="3493386"/>
            <a:ext cx="561340" cy="483870"/>
          </a:xfrm>
          <a:custGeom>
            <a:avLst/>
            <a:gdLst/>
            <a:ahLst/>
            <a:cxnLst/>
            <a:rect l="l" t="t" r="r" b="b"/>
            <a:pathLst>
              <a:path w="561339" h="483870">
                <a:moveTo>
                  <a:pt x="36835" y="0"/>
                </a:moveTo>
                <a:lnTo>
                  <a:pt x="100830" y="0"/>
                </a:lnTo>
                <a:lnTo>
                  <a:pt x="109085" y="174"/>
                </a:lnTo>
                <a:lnTo>
                  <a:pt x="151433" y="12091"/>
                </a:lnTo>
                <a:lnTo>
                  <a:pt x="174407" y="47939"/>
                </a:lnTo>
                <a:lnTo>
                  <a:pt x="176732" y="55437"/>
                </a:lnTo>
                <a:lnTo>
                  <a:pt x="280912" y="342305"/>
                </a:lnTo>
                <a:lnTo>
                  <a:pt x="282400" y="342305"/>
                </a:lnTo>
                <a:lnTo>
                  <a:pt x="390302" y="56183"/>
                </a:lnTo>
                <a:lnTo>
                  <a:pt x="392778" y="48672"/>
                </a:lnTo>
                <a:lnTo>
                  <a:pt x="395371" y="41765"/>
                </a:lnTo>
                <a:lnTo>
                  <a:pt x="419383" y="7812"/>
                </a:lnTo>
                <a:lnTo>
                  <a:pt x="432346" y="2791"/>
                </a:lnTo>
                <a:lnTo>
                  <a:pt x="439289" y="929"/>
                </a:lnTo>
                <a:lnTo>
                  <a:pt x="447351" y="0"/>
                </a:lnTo>
                <a:lnTo>
                  <a:pt x="456529" y="0"/>
                </a:lnTo>
                <a:lnTo>
                  <a:pt x="522387" y="0"/>
                </a:lnTo>
                <a:lnTo>
                  <a:pt x="529084" y="0"/>
                </a:lnTo>
                <a:lnTo>
                  <a:pt x="534850" y="868"/>
                </a:lnTo>
                <a:lnTo>
                  <a:pt x="539688" y="2606"/>
                </a:lnTo>
                <a:lnTo>
                  <a:pt x="544525" y="4340"/>
                </a:lnTo>
                <a:lnTo>
                  <a:pt x="558661" y="22509"/>
                </a:lnTo>
                <a:lnTo>
                  <a:pt x="560274" y="27346"/>
                </a:lnTo>
                <a:lnTo>
                  <a:pt x="561081" y="32866"/>
                </a:lnTo>
                <a:lnTo>
                  <a:pt x="561081" y="39066"/>
                </a:lnTo>
                <a:lnTo>
                  <a:pt x="561081" y="468063"/>
                </a:lnTo>
                <a:lnTo>
                  <a:pt x="561081" y="470544"/>
                </a:lnTo>
                <a:lnTo>
                  <a:pt x="560399" y="472778"/>
                </a:lnTo>
                <a:lnTo>
                  <a:pt x="537267" y="482574"/>
                </a:lnTo>
                <a:lnTo>
                  <a:pt x="531315" y="483318"/>
                </a:lnTo>
                <a:lnTo>
                  <a:pt x="523750" y="483690"/>
                </a:lnTo>
                <a:lnTo>
                  <a:pt x="514572" y="483690"/>
                </a:lnTo>
                <a:lnTo>
                  <a:pt x="505641" y="483690"/>
                </a:lnTo>
                <a:lnTo>
                  <a:pt x="498201" y="483318"/>
                </a:lnTo>
                <a:lnTo>
                  <a:pt x="492248" y="482574"/>
                </a:lnTo>
                <a:lnTo>
                  <a:pt x="486296" y="481830"/>
                </a:lnTo>
                <a:lnTo>
                  <a:pt x="470669" y="474762"/>
                </a:lnTo>
                <a:lnTo>
                  <a:pt x="469181" y="472778"/>
                </a:lnTo>
                <a:lnTo>
                  <a:pt x="468434" y="470544"/>
                </a:lnTo>
                <a:lnTo>
                  <a:pt x="468434" y="468063"/>
                </a:lnTo>
                <a:lnTo>
                  <a:pt x="468434" y="76273"/>
                </a:lnTo>
                <a:lnTo>
                  <a:pt x="467691" y="76273"/>
                </a:lnTo>
                <a:lnTo>
                  <a:pt x="328165" y="467691"/>
                </a:lnTo>
                <a:lnTo>
                  <a:pt x="327172" y="470915"/>
                </a:lnTo>
                <a:lnTo>
                  <a:pt x="325559" y="473582"/>
                </a:lnTo>
                <a:lnTo>
                  <a:pt x="323328" y="475692"/>
                </a:lnTo>
                <a:lnTo>
                  <a:pt x="321097" y="477801"/>
                </a:lnTo>
                <a:lnTo>
                  <a:pt x="318058" y="479474"/>
                </a:lnTo>
                <a:lnTo>
                  <a:pt x="314212" y="480715"/>
                </a:lnTo>
                <a:lnTo>
                  <a:pt x="310368" y="481955"/>
                </a:lnTo>
                <a:lnTo>
                  <a:pt x="305470" y="482760"/>
                </a:lnTo>
                <a:lnTo>
                  <a:pt x="299517" y="483132"/>
                </a:lnTo>
                <a:lnTo>
                  <a:pt x="293562" y="483504"/>
                </a:lnTo>
                <a:lnTo>
                  <a:pt x="286368" y="483690"/>
                </a:lnTo>
                <a:lnTo>
                  <a:pt x="277934" y="483690"/>
                </a:lnTo>
                <a:lnTo>
                  <a:pt x="269501" y="483690"/>
                </a:lnTo>
                <a:lnTo>
                  <a:pt x="262307" y="483382"/>
                </a:lnTo>
                <a:lnTo>
                  <a:pt x="256355" y="482760"/>
                </a:lnTo>
                <a:lnTo>
                  <a:pt x="250402" y="482141"/>
                </a:lnTo>
                <a:lnTo>
                  <a:pt x="232544" y="474762"/>
                </a:lnTo>
                <a:lnTo>
                  <a:pt x="230309" y="472778"/>
                </a:lnTo>
                <a:lnTo>
                  <a:pt x="228822" y="470422"/>
                </a:lnTo>
                <a:lnTo>
                  <a:pt x="228078" y="467691"/>
                </a:lnTo>
                <a:lnTo>
                  <a:pt x="93390" y="76273"/>
                </a:lnTo>
                <a:lnTo>
                  <a:pt x="92643" y="76273"/>
                </a:lnTo>
                <a:lnTo>
                  <a:pt x="92643" y="468063"/>
                </a:lnTo>
                <a:lnTo>
                  <a:pt x="92643" y="470544"/>
                </a:lnTo>
                <a:lnTo>
                  <a:pt x="91964" y="472778"/>
                </a:lnTo>
                <a:lnTo>
                  <a:pt x="90598" y="474762"/>
                </a:lnTo>
                <a:lnTo>
                  <a:pt x="89233" y="476746"/>
                </a:lnTo>
                <a:lnTo>
                  <a:pt x="55315" y="483690"/>
                </a:lnTo>
                <a:lnTo>
                  <a:pt x="46137" y="483690"/>
                </a:lnTo>
                <a:lnTo>
                  <a:pt x="37206" y="483690"/>
                </a:lnTo>
                <a:lnTo>
                  <a:pt x="682" y="472778"/>
                </a:lnTo>
                <a:lnTo>
                  <a:pt x="0" y="470544"/>
                </a:lnTo>
                <a:lnTo>
                  <a:pt x="0" y="468063"/>
                </a:lnTo>
                <a:lnTo>
                  <a:pt x="0" y="39066"/>
                </a:lnTo>
                <a:lnTo>
                  <a:pt x="21766" y="2511"/>
                </a:lnTo>
                <a:lnTo>
                  <a:pt x="28882" y="628"/>
                </a:lnTo>
                <a:lnTo>
                  <a:pt x="368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4787" y="3493386"/>
            <a:ext cx="561340" cy="483870"/>
          </a:xfrm>
          <a:custGeom>
            <a:avLst/>
            <a:gdLst/>
            <a:ahLst/>
            <a:cxnLst/>
            <a:rect l="l" t="t" r="r" b="b"/>
            <a:pathLst>
              <a:path w="561339" h="483870">
                <a:moveTo>
                  <a:pt x="36835" y="0"/>
                </a:moveTo>
                <a:lnTo>
                  <a:pt x="100831" y="0"/>
                </a:lnTo>
                <a:lnTo>
                  <a:pt x="109086" y="174"/>
                </a:lnTo>
                <a:lnTo>
                  <a:pt x="151432" y="12091"/>
                </a:lnTo>
                <a:lnTo>
                  <a:pt x="157385" y="16431"/>
                </a:lnTo>
                <a:lnTo>
                  <a:pt x="176733" y="55437"/>
                </a:lnTo>
                <a:lnTo>
                  <a:pt x="280913" y="342305"/>
                </a:lnTo>
                <a:lnTo>
                  <a:pt x="282401" y="342305"/>
                </a:lnTo>
                <a:lnTo>
                  <a:pt x="390302" y="56183"/>
                </a:lnTo>
                <a:lnTo>
                  <a:pt x="392779" y="48672"/>
                </a:lnTo>
                <a:lnTo>
                  <a:pt x="395371" y="41765"/>
                </a:lnTo>
                <a:lnTo>
                  <a:pt x="419386" y="7812"/>
                </a:lnTo>
                <a:lnTo>
                  <a:pt x="432346" y="2791"/>
                </a:lnTo>
                <a:lnTo>
                  <a:pt x="439290" y="929"/>
                </a:lnTo>
                <a:lnTo>
                  <a:pt x="447352" y="0"/>
                </a:lnTo>
                <a:lnTo>
                  <a:pt x="456529" y="0"/>
                </a:lnTo>
                <a:lnTo>
                  <a:pt x="522387" y="0"/>
                </a:lnTo>
                <a:lnTo>
                  <a:pt x="529084" y="0"/>
                </a:lnTo>
                <a:lnTo>
                  <a:pt x="534851" y="868"/>
                </a:lnTo>
                <a:lnTo>
                  <a:pt x="539688" y="2606"/>
                </a:lnTo>
                <a:lnTo>
                  <a:pt x="544525" y="4340"/>
                </a:lnTo>
                <a:lnTo>
                  <a:pt x="558662" y="22509"/>
                </a:lnTo>
                <a:lnTo>
                  <a:pt x="560277" y="27346"/>
                </a:lnTo>
                <a:lnTo>
                  <a:pt x="561082" y="32866"/>
                </a:lnTo>
                <a:lnTo>
                  <a:pt x="561082" y="39066"/>
                </a:lnTo>
                <a:lnTo>
                  <a:pt x="561082" y="468063"/>
                </a:lnTo>
                <a:lnTo>
                  <a:pt x="561082" y="470544"/>
                </a:lnTo>
                <a:lnTo>
                  <a:pt x="560399" y="472778"/>
                </a:lnTo>
                <a:lnTo>
                  <a:pt x="537268" y="482574"/>
                </a:lnTo>
                <a:lnTo>
                  <a:pt x="531315" y="483318"/>
                </a:lnTo>
                <a:lnTo>
                  <a:pt x="523750" y="483690"/>
                </a:lnTo>
                <a:lnTo>
                  <a:pt x="514572" y="483690"/>
                </a:lnTo>
                <a:lnTo>
                  <a:pt x="505642" y="483690"/>
                </a:lnTo>
                <a:lnTo>
                  <a:pt x="498201" y="483318"/>
                </a:lnTo>
                <a:lnTo>
                  <a:pt x="492249" y="482574"/>
                </a:lnTo>
                <a:lnTo>
                  <a:pt x="486296" y="481830"/>
                </a:lnTo>
                <a:lnTo>
                  <a:pt x="468435" y="470544"/>
                </a:lnTo>
                <a:lnTo>
                  <a:pt x="468435" y="468063"/>
                </a:lnTo>
                <a:lnTo>
                  <a:pt x="468435" y="76273"/>
                </a:lnTo>
                <a:lnTo>
                  <a:pt x="467691" y="76273"/>
                </a:lnTo>
                <a:lnTo>
                  <a:pt x="328166" y="467691"/>
                </a:lnTo>
                <a:lnTo>
                  <a:pt x="327172" y="470915"/>
                </a:lnTo>
                <a:lnTo>
                  <a:pt x="325560" y="473582"/>
                </a:lnTo>
                <a:lnTo>
                  <a:pt x="323329" y="475692"/>
                </a:lnTo>
                <a:lnTo>
                  <a:pt x="321097" y="477801"/>
                </a:lnTo>
                <a:lnTo>
                  <a:pt x="318059" y="479474"/>
                </a:lnTo>
                <a:lnTo>
                  <a:pt x="314212" y="480715"/>
                </a:lnTo>
                <a:lnTo>
                  <a:pt x="310368" y="481955"/>
                </a:lnTo>
                <a:lnTo>
                  <a:pt x="305470" y="482760"/>
                </a:lnTo>
                <a:lnTo>
                  <a:pt x="299518" y="483132"/>
                </a:lnTo>
                <a:lnTo>
                  <a:pt x="293562" y="483504"/>
                </a:lnTo>
                <a:lnTo>
                  <a:pt x="286370" y="483690"/>
                </a:lnTo>
                <a:lnTo>
                  <a:pt x="277936" y="483690"/>
                </a:lnTo>
                <a:lnTo>
                  <a:pt x="269502" y="483690"/>
                </a:lnTo>
                <a:lnTo>
                  <a:pt x="262309" y="483382"/>
                </a:lnTo>
                <a:lnTo>
                  <a:pt x="256356" y="482760"/>
                </a:lnTo>
                <a:lnTo>
                  <a:pt x="250403" y="482141"/>
                </a:lnTo>
                <a:lnTo>
                  <a:pt x="232544" y="474762"/>
                </a:lnTo>
                <a:lnTo>
                  <a:pt x="230311" y="472778"/>
                </a:lnTo>
                <a:lnTo>
                  <a:pt x="228823" y="470422"/>
                </a:lnTo>
                <a:lnTo>
                  <a:pt x="228079" y="467691"/>
                </a:lnTo>
                <a:lnTo>
                  <a:pt x="93389" y="76273"/>
                </a:lnTo>
                <a:lnTo>
                  <a:pt x="92645" y="76273"/>
                </a:lnTo>
                <a:lnTo>
                  <a:pt x="92645" y="468063"/>
                </a:lnTo>
                <a:lnTo>
                  <a:pt x="92645" y="470544"/>
                </a:lnTo>
                <a:lnTo>
                  <a:pt x="91963" y="472778"/>
                </a:lnTo>
                <a:lnTo>
                  <a:pt x="90599" y="474762"/>
                </a:lnTo>
                <a:lnTo>
                  <a:pt x="89235" y="476746"/>
                </a:lnTo>
                <a:lnTo>
                  <a:pt x="68647" y="482574"/>
                </a:lnTo>
                <a:lnTo>
                  <a:pt x="62818" y="483318"/>
                </a:lnTo>
                <a:lnTo>
                  <a:pt x="55314" y="483690"/>
                </a:lnTo>
                <a:lnTo>
                  <a:pt x="46136" y="483690"/>
                </a:lnTo>
                <a:lnTo>
                  <a:pt x="37206" y="483690"/>
                </a:lnTo>
                <a:lnTo>
                  <a:pt x="29765" y="483318"/>
                </a:lnTo>
                <a:lnTo>
                  <a:pt x="23812" y="482574"/>
                </a:lnTo>
                <a:lnTo>
                  <a:pt x="17859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9066"/>
                </a:lnTo>
                <a:lnTo>
                  <a:pt x="21766" y="2511"/>
                </a:lnTo>
                <a:lnTo>
                  <a:pt x="28882" y="628"/>
                </a:lnTo>
                <a:lnTo>
                  <a:pt x="368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4001" y="3491155"/>
            <a:ext cx="382905" cy="486409"/>
          </a:xfrm>
          <a:custGeom>
            <a:avLst/>
            <a:gdLst/>
            <a:ahLst/>
            <a:cxnLst/>
            <a:rect l="l" t="t" r="r" b="b"/>
            <a:pathLst>
              <a:path w="382904" h="486410">
                <a:moveTo>
                  <a:pt x="51407" y="0"/>
                </a:moveTo>
                <a:lnTo>
                  <a:pt x="90970" y="2170"/>
                </a:lnTo>
                <a:lnTo>
                  <a:pt x="162656" y="135803"/>
                </a:lnTo>
                <a:lnTo>
                  <a:pt x="178097" y="171895"/>
                </a:lnTo>
                <a:lnTo>
                  <a:pt x="193538" y="211707"/>
                </a:lnTo>
                <a:lnTo>
                  <a:pt x="194282" y="211707"/>
                </a:lnTo>
                <a:lnTo>
                  <a:pt x="208794" y="172638"/>
                </a:lnTo>
                <a:lnTo>
                  <a:pt x="223302" y="136547"/>
                </a:lnTo>
                <a:lnTo>
                  <a:pt x="276136" y="18973"/>
                </a:lnTo>
                <a:lnTo>
                  <a:pt x="277377" y="15005"/>
                </a:lnTo>
                <a:lnTo>
                  <a:pt x="315670" y="185"/>
                </a:lnTo>
                <a:lnTo>
                  <a:pt x="330089" y="0"/>
                </a:lnTo>
                <a:lnTo>
                  <a:pt x="340099" y="57"/>
                </a:lnTo>
                <a:lnTo>
                  <a:pt x="379015" y="5766"/>
                </a:lnTo>
                <a:lnTo>
                  <a:pt x="381868" y="8369"/>
                </a:lnTo>
                <a:lnTo>
                  <a:pt x="382551" y="12277"/>
                </a:lnTo>
                <a:lnTo>
                  <a:pt x="381060" y="17486"/>
                </a:lnTo>
                <a:lnTo>
                  <a:pt x="379573" y="22695"/>
                </a:lnTo>
                <a:lnTo>
                  <a:pt x="376595" y="29763"/>
                </a:lnTo>
                <a:lnTo>
                  <a:pt x="372133" y="38694"/>
                </a:lnTo>
                <a:lnTo>
                  <a:pt x="240420" y="301002"/>
                </a:lnTo>
                <a:lnTo>
                  <a:pt x="240420" y="470294"/>
                </a:lnTo>
                <a:lnTo>
                  <a:pt x="240420" y="472775"/>
                </a:lnTo>
                <a:lnTo>
                  <a:pt x="239612" y="475009"/>
                </a:lnTo>
                <a:lnTo>
                  <a:pt x="200732" y="485921"/>
                </a:lnTo>
                <a:lnTo>
                  <a:pt x="191304" y="485921"/>
                </a:lnTo>
                <a:lnTo>
                  <a:pt x="181633" y="485921"/>
                </a:lnTo>
                <a:lnTo>
                  <a:pt x="173693" y="485549"/>
                </a:lnTo>
                <a:lnTo>
                  <a:pt x="167493" y="484805"/>
                </a:lnTo>
                <a:lnTo>
                  <a:pt x="161291" y="484062"/>
                </a:lnTo>
                <a:lnTo>
                  <a:pt x="144426" y="476993"/>
                </a:lnTo>
                <a:lnTo>
                  <a:pt x="142935" y="475009"/>
                </a:lnTo>
                <a:lnTo>
                  <a:pt x="142192" y="472775"/>
                </a:lnTo>
                <a:lnTo>
                  <a:pt x="142192" y="470294"/>
                </a:lnTo>
                <a:lnTo>
                  <a:pt x="142192" y="301002"/>
                </a:lnTo>
                <a:lnTo>
                  <a:pt x="10479" y="38694"/>
                </a:lnTo>
                <a:lnTo>
                  <a:pt x="5766" y="29516"/>
                </a:lnTo>
                <a:lnTo>
                  <a:pt x="2727" y="22384"/>
                </a:lnTo>
                <a:lnTo>
                  <a:pt x="1365" y="17300"/>
                </a:lnTo>
                <a:lnTo>
                  <a:pt x="0" y="12216"/>
                </a:lnTo>
                <a:lnTo>
                  <a:pt x="743" y="8369"/>
                </a:lnTo>
                <a:lnTo>
                  <a:pt x="3596" y="5766"/>
                </a:lnTo>
                <a:lnTo>
                  <a:pt x="6449" y="3160"/>
                </a:lnTo>
                <a:lnTo>
                  <a:pt x="11719" y="1548"/>
                </a:lnTo>
                <a:lnTo>
                  <a:pt x="19409" y="929"/>
                </a:lnTo>
                <a:lnTo>
                  <a:pt x="25735" y="522"/>
                </a:lnTo>
                <a:lnTo>
                  <a:pt x="33176" y="231"/>
                </a:lnTo>
                <a:lnTo>
                  <a:pt x="41733" y="57"/>
                </a:lnTo>
                <a:lnTo>
                  <a:pt x="5140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03232" y="3491155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218032" y="0"/>
                </a:moveTo>
                <a:lnTo>
                  <a:pt x="261689" y="929"/>
                </a:lnTo>
                <a:lnTo>
                  <a:pt x="283701" y="9299"/>
                </a:lnTo>
                <a:lnTo>
                  <a:pt x="285810" y="12030"/>
                </a:lnTo>
                <a:lnTo>
                  <a:pt x="287609" y="15749"/>
                </a:lnTo>
                <a:lnTo>
                  <a:pt x="289096" y="20461"/>
                </a:lnTo>
                <a:lnTo>
                  <a:pt x="437924" y="447226"/>
                </a:lnTo>
                <a:lnTo>
                  <a:pt x="440902" y="456157"/>
                </a:lnTo>
                <a:lnTo>
                  <a:pt x="442761" y="463225"/>
                </a:lnTo>
                <a:lnTo>
                  <a:pt x="443508" y="468434"/>
                </a:lnTo>
                <a:lnTo>
                  <a:pt x="444252" y="473643"/>
                </a:lnTo>
                <a:lnTo>
                  <a:pt x="443258" y="477551"/>
                </a:lnTo>
                <a:lnTo>
                  <a:pt x="440530" y="480154"/>
                </a:lnTo>
                <a:lnTo>
                  <a:pt x="437802" y="482760"/>
                </a:lnTo>
                <a:lnTo>
                  <a:pt x="397370" y="485921"/>
                </a:lnTo>
                <a:lnTo>
                  <a:pt x="388405" y="485886"/>
                </a:lnTo>
                <a:lnTo>
                  <a:pt x="351605" y="483132"/>
                </a:lnTo>
                <a:lnTo>
                  <a:pt x="347883" y="482016"/>
                </a:lnTo>
                <a:lnTo>
                  <a:pt x="345280" y="480465"/>
                </a:lnTo>
                <a:lnTo>
                  <a:pt x="343793" y="478481"/>
                </a:lnTo>
                <a:lnTo>
                  <a:pt x="342302" y="476496"/>
                </a:lnTo>
                <a:lnTo>
                  <a:pt x="341062" y="473893"/>
                </a:lnTo>
                <a:lnTo>
                  <a:pt x="340071" y="470669"/>
                </a:lnTo>
                <a:lnTo>
                  <a:pt x="307701" y="373928"/>
                </a:lnTo>
                <a:lnTo>
                  <a:pt x="126876" y="373928"/>
                </a:lnTo>
                <a:lnTo>
                  <a:pt x="96365" y="468063"/>
                </a:lnTo>
                <a:lnTo>
                  <a:pt x="95371" y="471534"/>
                </a:lnTo>
                <a:lnTo>
                  <a:pt x="94070" y="474451"/>
                </a:lnTo>
                <a:lnTo>
                  <a:pt x="51146" y="485874"/>
                </a:lnTo>
                <a:lnTo>
                  <a:pt x="43531" y="485921"/>
                </a:lnTo>
                <a:lnTo>
                  <a:pt x="35438" y="485851"/>
                </a:lnTo>
                <a:lnTo>
                  <a:pt x="0" y="472528"/>
                </a:lnTo>
                <a:lnTo>
                  <a:pt x="743" y="467319"/>
                </a:lnTo>
                <a:lnTo>
                  <a:pt x="1487" y="462110"/>
                </a:lnTo>
                <a:lnTo>
                  <a:pt x="154780" y="19345"/>
                </a:lnTo>
                <a:lnTo>
                  <a:pt x="193754" y="313"/>
                </a:lnTo>
                <a:lnTo>
                  <a:pt x="209009" y="34"/>
                </a:lnTo>
                <a:lnTo>
                  <a:pt x="21803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17591" y="3491155"/>
            <a:ext cx="393700" cy="492759"/>
          </a:xfrm>
          <a:custGeom>
            <a:avLst/>
            <a:gdLst/>
            <a:ahLst/>
            <a:cxnLst/>
            <a:rect l="l" t="t" r="r" b="b"/>
            <a:pathLst>
              <a:path w="393700" h="492760">
                <a:moveTo>
                  <a:pt x="49113" y="0"/>
                </a:moveTo>
                <a:lnTo>
                  <a:pt x="58539" y="0"/>
                </a:lnTo>
                <a:lnTo>
                  <a:pt x="66352" y="371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299886"/>
                </a:lnTo>
                <a:lnTo>
                  <a:pt x="101831" y="338572"/>
                </a:lnTo>
                <a:lnTo>
                  <a:pt x="118981" y="377010"/>
                </a:lnTo>
                <a:lnTo>
                  <a:pt x="156827" y="404996"/>
                </a:lnTo>
                <a:lnTo>
                  <a:pt x="197941" y="411879"/>
                </a:lnTo>
                <a:lnTo>
                  <a:pt x="209173" y="411437"/>
                </a:lnTo>
                <a:lnTo>
                  <a:pt x="248008" y="400869"/>
                </a:lnTo>
                <a:lnTo>
                  <a:pt x="281331" y="369000"/>
                </a:lnTo>
                <a:lnTo>
                  <a:pt x="294819" y="329420"/>
                </a:lnTo>
                <a:lnTo>
                  <a:pt x="296540" y="305467"/>
                </a:lnTo>
                <a:lnTo>
                  <a:pt x="296540" y="15627"/>
                </a:lnTo>
                <a:lnTo>
                  <a:pt x="296540" y="13146"/>
                </a:lnTo>
                <a:lnTo>
                  <a:pt x="297284" y="10911"/>
                </a:lnTo>
                <a:lnTo>
                  <a:pt x="298772" y="8927"/>
                </a:lnTo>
                <a:lnTo>
                  <a:pt x="300260" y="6943"/>
                </a:lnTo>
                <a:lnTo>
                  <a:pt x="335855" y="0"/>
                </a:lnTo>
                <a:lnTo>
                  <a:pt x="345281" y="0"/>
                </a:lnTo>
                <a:lnTo>
                  <a:pt x="354707" y="0"/>
                </a:lnTo>
                <a:lnTo>
                  <a:pt x="391045" y="8927"/>
                </a:lnTo>
                <a:lnTo>
                  <a:pt x="392534" y="10911"/>
                </a:lnTo>
                <a:lnTo>
                  <a:pt x="393278" y="13146"/>
                </a:lnTo>
                <a:lnTo>
                  <a:pt x="393278" y="15627"/>
                </a:lnTo>
                <a:lnTo>
                  <a:pt x="393278" y="304351"/>
                </a:lnTo>
                <a:lnTo>
                  <a:pt x="390022" y="346302"/>
                </a:lnTo>
                <a:lnTo>
                  <a:pt x="380255" y="383602"/>
                </a:lnTo>
                <a:lnTo>
                  <a:pt x="353815" y="429996"/>
                </a:lnTo>
                <a:lnTo>
                  <a:pt x="313655" y="464062"/>
                </a:lnTo>
                <a:lnTo>
                  <a:pt x="260123" y="485131"/>
                </a:lnTo>
                <a:lnTo>
                  <a:pt x="217335" y="491458"/>
                </a:lnTo>
                <a:lnTo>
                  <a:pt x="193848" y="492248"/>
                </a:lnTo>
                <a:lnTo>
                  <a:pt x="171733" y="491539"/>
                </a:lnTo>
                <a:lnTo>
                  <a:pt x="130992" y="485864"/>
                </a:lnTo>
                <a:lnTo>
                  <a:pt x="79065" y="466621"/>
                </a:lnTo>
                <a:lnTo>
                  <a:pt x="39613" y="434239"/>
                </a:lnTo>
                <a:lnTo>
                  <a:pt x="13208" y="388997"/>
                </a:lnTo>
                <a:lnTo>
                  <a:pt x="3302" y="351651"/>
                </a:lnTo>
                <a:lnTo>
                  <a:pt x="0" y="308445"/>
                </a:lnTo>
                <a:lnTo>
                  <a:pt x="0" y="15627"/>
                </a:lnTo>
                <a:lnTo>
                  <a:pt x="0" y="13146"/>
                </a:lnTo>
                <a:lnTo>
                  <a:pt x="744" y="10911"/>
                </a:lnTo>
                <a:lnTo>
                  <a:pt x="2232" y="8927"/>
                </a:lnTo>
                <a:lnTo>
                  <a:pt x="3720" y="6943"/>
                </a:lnTo>
                <a:lnTo>
                  <a:pt x="39439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29278" y="3484827"/>
            <a:ext cx="314960" cy="499109"/>
          </a:xfrm>
          <a:custGeom>
            <a:avLst/>
            <a:gdLst/>
            <a:ahLst/>
            <a:cxnLst/>
            <a:rect l="l" t="t" r="r" b="b"/>
            <a:pathLst>
              <a:path w="314960" h="499110">
                <a:moveTo>
                  <a:pt x="169664" y="0"/>
                </a:moveTo>
                <a:lnTo>
                  <a:pt x="212312" y="4025"/>
                </a:lnTo>
                <a:lnTo>
                  <a:pt x="249938" y="14418"/>
                </a:lnTo>
                <a:lnTo>
                  <a:pt x="277564" y="29023"/>
                </a:lnTo>
                <a:lnTo>
                  <a:pt x="280045" y="31504"/>
                </a:lnTo>
                <a:lnTo>
                  <a:pt x="281719" y="33610"/>
                </a:lnTo>
                <a:lnTo>
                  <a:pt x="282587" y="35347"/>
                </a:lnTo>
                <a:lnTo>
                  <a:pt x="283455" y="37085"/>
                </a:lnTo>
                <a:lnTo>
                  <a:pt x="286494" y="62758"/>
                </a:lnTo>
                <a:lnTo>
                  <a:pt x="286494" y="69204"/>
                </a:lnTo>
                <a:lnTo>
                  <a:pt x="286494" y="76401"/>
                </a:lnTo>
                <a:lnTo>
                  <a:pt x="284075" y="99715"/>
                </a:lnTo>
                <a:lnTo>
                  <a:pt x="283207" y="102940"/>
                </a:lnTo>
                <a:lnTo>
                  <a:pt x="281967" y="105296"/>
                </a:lnTo>
                <a:lnTo>
                  <a:pt x="280355" y="106786"/>
                </a:lnTo>
                <a:lnTo>
                  <a:pt x="278742" y="108274"/>
                </a:lnTo>
                <a:lnTo>
                  <a:pt x="276572" y="109017"/>
                </a:lnTo>
                <a:lnTo>
                  <a:pt x="273843" y="109017"/>
                </a:lnTo>
                <a:lnTo>
                  <a:pt x="271115" y="109017"/>
                </a:lnTo>
                <a:lnTo>
                  <a:pt x="266774" y="107280"/>
                </a:lnTo>
                <a:lnTo>
                  <a:pt x="260821" y="103808"/>
                </a:lnTo>
                <a:lnTo>
                  <a:pt x="254868" y="100337"/>
                </a:lnTo>
                <a:lnTo>
                  <a:pt x="217033" y="83879"/>
                </a:lnTo>
                <a:lnTo>
                  <a:pt x="171152" y="76276"/>
                </a:lnTo>
                <a:lnTo>
                  <a:pt x="163408" y="76520"/>
                </a:lnTo>
                <a:lnTo>
                  <a:pt x="123341" y="90973"/>
                </a:lnTo>
                <a:lnTo>
                  <a:pt x="118008" y="95560"/>
                </a:lnTo>
                <a:lnTo>
                  <a:pt x="114039" y="101080"/>
                </a:lnTo>
                <a:lnTo>
                  <a:pt x="111435" y="107530"/>
                </a:lnTo>
                <a:lnTo>
                  <a:pt x="108830" y="113979"/>
                </a:lnTo>
                <a:lnTo>
                  <a:pt x="107528" y="120801"/>
                </a:lnTo>
                <a:lnTo>
                  <a:pt x="107528" y="127994"/>
                </a:lnTo>
                <a:lnTo>
                  <a:pt x="126504" y="166781"/>
                </a:lnTo>
                <a:lnTo>
                  <a:pt x="163955" y="189594"/>
                </a:lnTo>
                <a:lnTo>
                  <a:pt x="182361" y="197722"/>
                </a:lnTo>
                <a:lnTo>
                  <a:pt x="191802" y="201896"/>
                </a:lnTo>
                <a:lnTo>
                  <a:pt x="230125" y="220126"/>
                </a:lnTo>
                <a:lnTo>
                  <a:pt x="266495" y="243335"/>
                </a:lnTo>
                <a:lnTo>
                  <a:pt x="295144" y="275240"/>
                </a:lnTo>
                <a:lnTo>
                  <a:pt x="312167" y="318540"/>
                </a:lnTo>
                <a:lnTo>
                  <a:pt x="314399" y="345655"/>
                </a:lnTo>
                <a:lnTo>
                  <a:pt x="313515" y="364048"/>
                </a:lnTo>
                <a:lnTo>
                  <a:pt x="300260" y="412254"/>
                </a:lnTo>
                <a:lnTo>
                  <a:pt x="273402" y="449891"/>
                </a:lnTo>
                <a:lnTo>
                  <a:pt x="235706" y="476855"/>
                </a:lnTo>
                <a:lnTo>
                  <a:pt x="188918" y="493134"/>
                </a:lnTo>
                <a:lnTo>
                  <a:pt x="136177" y="498576"/>
                </a:lnTo>
                <a:lnTo>
                  <a:pt x="123934" y="498320"/>
                </a:lnTo>
                <a:lnTo>
                  <a:pt x="79472" y="492332"/>
                </a:lnTo>
                <a:lnTo>
                  <a:pt x="37067" y="478716"/>
                </a:lnTo>
                <a:lnTo>
                  <a:pt x="3410" y="453493"/>
                </a:lnTo>
                <a:lnTo>
                  <a:pt x="0" y="421184"/>
                </a:lnTo>
                <a:lnTo>
                  <a:pt x="0" y="413494"/>
                </a:lnTo>
                <a:lnTo>
                  <a:pt x="7627" y="382304"/>
                </a:lnTo>
                <a:lnTo>
                  <a:pt x="9487" y="380939"/>
                </a:lnTo>
                <a:lnTo>
                  <a:pt x="11658" y="380256"/>
                </a:lnTo>
                <a:lnTo>
                  <a:pt x="14138" y="380256"/>
                </a:lnTo>
                <a:lnTo>
                  <a:pt x="17611" y="380256"/>
                </a:lnTo>
                <a:lnTo>
                  <a:pt x="22510" y="382304"/>
                </a:lnTo>
                <a:lnTo>
                  <a:pt x="28835" y="386394"/>
                </a:lnTo>
                <a:lnTo>
                  <a:pt x="33916" y="389546"/>
                </a:lnTo>
                <a:lnTo>
                  <a:pt x="69530" y="407093"/>
                </a:lnTo>
                <a:lnTo>
                  <a:pt x="111016" y="418161"/>
                </a:lnTo>
                <a:lnTo>
                  <a:pt x="136549" y="419697"/>
                </a:lnTo>
                <a:lnTo>
                  <a:pt x="145247" y="419429"/>
                </a:lnTo>
                <a:lnTo>
                  <a:pt x="187349" y="407012"/>
                </a:lnTo>
                <a:lnTo>
                  <a:pt x="211522" y="371792"/>
                </a:lnTo>
                <a:lnTo>
                  <a:pt x="212824" y="358304"/>
                </a:lnTo>
                <a:lnTo>
                  <a:pt x="212266" y="350409"/>
                </a:lnTo>
                <a:lnTo>
                  <a:pt x="187465" y="314098"/>
                </a:lnTo>
                <a:lnTo>
                  <a:pt x="148084" y="292263"/>
                </a:lnTo>
                <a:lnTo>
                  <a:pt x="138898" y="288205"/>
                </a:lnTo>
                <a:lnTo>
                  <a:pt x="129573" y="284030"/>
                </a:lnTo>
                <a:lnTo>
                  <a:pt x="91436" y="265798"/>
                </a:lnTo>
                <a:lnTo>
                  <a:pt x="55671" y="242591"/>
                </a:lnTo>
                <a:lnTo>
                  <a:pt x="27393" y="210638"/>
                </a:lnTo>
                <a:lnTo>
                  <a:pt x="10418" y="166780"/>
                </a:lnTo>
                <a:lnTo>
                  <a:pt x="8185" y="138784"/>
                </a:lnTo>
                <a:lnTo>
                  <a:pt x="8987" y="122005"/>
                </a:lnTo>
                <a:lnTo>
                  <a:pt x="21022" y="77949"/>
                </a:lnTo>
                <a:lnTo>
                  <a:pt x="45299" y="43626"/>
                </a:lnTo>
                <a:lnTo>
                  <a:pt x="79344" y="19302"/>
                </a:lnTo>
                <a:lnTo>
                  <a:pt x="121981" y="4814"/>
                </a:lnTo>
                <a:lnTo>
                  <a:pt x="153328" y="534"/>
                </a:lnTo>
                <a:lnTo>
                  <a:pt x="16966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23883" y="3535184"/>
            <a:ext cx="237490" cy="387985"/>
          </a:xfrm>
          <a:custGeom>
            <a:avLst/>
            <a:gdLst/>
            <a:ahLst/>
            <a:cxnLst/>
            <a:rect l="l" t="t" r="r" b="b"/>
            <a:pathLst>
              <a:path w="237490" h="387985">
                <a:moveTo>
                  <a:pt x="127396" y="0"/>
                </a:moveTo>
                <a:lnTo>
                  <a:pt x="134937" y="0"/>
                </a:lnTo>
                <a:lnTo>
                  <a:pt x="141039" y="149"/>
                </a:lnTo>
                <a:lnTo>
                  <a:pt x="162222" y="7440"/>
                </a:lnTo>
                <a:lnTo>
                  <a:pt x="162222" y="9226"/>
                </a:lnTo>
                <a:lnTo>
                  <a:pt x="162222" y="327422"/>
                </a:lnTo>
                <a:lnTo>
                  <a:pt x="225028" y="327422"/>
                </a:lnTo>
                <a:lnTo>
                  <a:pt x="226814" y="327422"/>
                </a:lnTo>
                <a:lnTo>
                  <a:pt x="228451" y="327967"/>
                </a:lnTo>
                <a:lnTo>
                  <a:pt x="229939" y="329059"/>
                </a:lnTo>
                <a:lnTo>
                  <a:pt x="231427" y="330150"/>
                </a:lnTo>
                <a:lnTo>
                  <a:pt x="232717" y="331887"/>
                </a:lnTo>
                <a:lnTo>
                  <a:pt x="233809" y="334268"/>
                </a:lnTo>
                <a:lnTo>
                  <a:pt x="234900" y="336648"/>
                </a:lnTo>
                <a:lnTo>
                  <a:pt x="235694" y="339775"/>
                </a:lnTo>
                <a:lnTo>
                  <a:pt x="236190" y="343643"/>
                </a:lnTo>
                <a:lnTo>
                  <a:pt x="236686" y="347514"/>
                </a:lnTo>
                <a:lnTo>
                  <a:pt x="236934" y="352324"/>
                </a:lnTo>
                <a:lnTo>
                  <a:pt x="236934" y="358079"/>
                </a:lnTo>
                <a:lnTo>
                  <a:pt x="236934" y="363635"/>
                </a:lnTo>
                <a:lnTo>
                  <a:pt x="236636" y="368350"/>
                </a:lnTo>
                <a:lnTo>
                  <a:pt x="236041" y="372218"/>
                </a:lnTo>
                <a:lnTo>
                  <a:pt x="235446" y="376089"/>
                </a:lnTo>
                <a:lnTo>
                  <a:pt x="234602" y="379165"/>
                </a:lnTo>
                <a:lnTo>
                  <a:pt x="233511" y="381444"/>
                </a:lnTo>
                <a:lnTo>
                  <a:pt x="232420" y="383727"/>
                </a:lnTo>
                <a:lnTo>
                  <a:pt x="231179" y="385364"/>
                </a:lnTo>
                <a:lnTo>
                  <a:pt x="229790" y="386358"/>
                </a:lnTo>
                <a:lnTo>
                  <a:pt x="228401" y="387348"/>
                </a:lnTo>
                <a:lnTo>
                  <a:pt x="226814" y="387845"/>
                </a:lnTo>
                <a:lnTo>
                  <a:pt x="225028" y="387845"/>
                </a:lnTo>
                <a:lnTo>
                  <a:pt x="12501" y="387845"/>
                </a:lnTo>
                <a:lnTo>
                  <a:pt x="10913" y="387845"/>
                </a:lnTo>
                <a:lnTo>
                  <a:pt x="9425" y="387348"/>
                </a:lnTo>
                <a:lnTo>
                  <a:pt x="8036" y="386358"/>
                </a:lnTo>
                <a:lnTo>
                  <a:pt x="6647" y="385364"/>
                </a:lnTo>
                <a:lnTo>
                  <a:pt x="5407" y="383727"/>
                </a:lnTo>
                <a:lnTo>
                  <a:pt x="4315" y="381444"/>
                </a:lnTo>
                <a:lnTo>
                  <a:pt x="3224" y="379165"/>
                </a:lnTo>
                <a:lnTo>
                  <a:pt x="2381" y="376089"/>
                </a:lnTo>
                <a:lnTo>
                  <a:pt x="1786" y="372218"/>
                </a:lnTo>
                <a:lnTo>
                  <a:pt x="1190" y="368350"/>
                </a:lnTo>
                <a:lnTo>
                  <a:pt x="893" y="363635"/>
                </a:lnTo>
                <a:lnTo>
                  <a:pt x="893" y="358079"/>
                </a:lnTo>
                <a:lnTo>
                  <a:pt x="893" y="352324"/>
                </a:lnTo>
                <a:lnTo>
                  <a:pt x="4018" y="334268"/>
                </a:lnTo>
                <a:lnTo>
                  <a:pt x="5109" y="331887"/>
                </a:lnTo>
                <a:lnTo>
                  <a:pt x="6350" y="330150"/>
                </a:lnTo>
                <a:lnTo>
                  <a:pt x="7739" y="329059"/>
                </a:lnTo>
                <a:lnTo>
                  <a:pt x="9128" y="327967"/>
                </a:lnTo>
                <a:lnTo>
                  <a:pt x="10715" y="327422"/>
                </a:lnTo>
                <a:lnTo>
                  <a:pt x="12501" y="327422"/>
                </a:lnTo>
                <a:lnTo>
                  <a:pt x="84236" y="327422"/>
                </a:lnTo>
                <a:lnTo>
                  <a:pt x="84236" y="76794"/>
                </a:lnTo>
                <a:lnTo>
                  <a:pt x="22324" y="111026"/>
                </a:lnTo>
                <a:lnTo>
                  <a:pt x="17760" y="113208"/>
                </a:lnTo>
                <a:lnTo>
                  <a:pt x="14039" y="114546"/>
                </a:lnTo>
                <a:lnTo>
                  <a:pt x="11162" y="115043"/>
                </a:lnTo>
                <a:lnTo>
                  <a:pt x="8284" y="115540"/>
                </a:lnTo>
                <a:lnTo>
                  <a:pt x="6002" y="114943"/>
                </a:lnTo>
                <a:lnTo>
                  <a:pt x="4315" y="113257"/>
                </a:lnTo>
                <a:lnTo>
                  <a:pt x="2629" y="111572"/>
                </a:lnTo>
                <a:lnTo>
                  <a:pt x="1488" y="108642"/>
                </a:lnTo>
                <a:lnTo>
                  <a:pt x="893" y="104476"/>
                </a:lnTo>
                <a:lnTo>
                  <a:pt x="297" y="100309"/>
                </a:lnTo>
                <a:lnTo>
                  <a:pt x="0" y="94457"/>
                </a:lnTo>
                <a:lnTo>
                  <a:pt x="0" y="86916"/>
                </a:lnTo>
                <a:lnTo>
                  <a:pt x="0" y="82152"/>
                </a:lnTo>
                <a:lnTo>
                  <a:pt x="1786" y="67269"/>
                </a:lnTo>
                <a:lnTo>
                  <a:pt x="2579" y="65086"/>
                </a:lnTo>
                <a:lnTo>
                  <a:pt x="93464" y="3867"/>
                </a:lnTo>
                <a:lnTo>
                  <a:pt x="94456" y="3075"/>
                </a:lnTo>
                <a:lnTo>
                  <a:pt x="95696" y="2429"/>
                </a:lnTo>
                <a:lnTo>
                  <a:pt x="97184" y="1935"/>
                </a:lnTo>
                <a:lnTo>
                  <a:pt x="98673" y="1438"/>
                </a:lnTo>
                <a:lnTo>
                  <a:pt x="100607" y="1042"/>
                </a:lnTo>
                <a:lnTo>
                  <a:pt x="102989" y="743"/>
                </a:lnTo>
                <a:lnTo>
                  <a:pt x="105370" y="445"/>
                </a:lnTo>
                <a:lnTo>
                  <a:pt x="108495" y="246"/>
                </a:lnTo>
                <a:lnTo>
                  <a:pt x="112365" y="149"/>
                </a:lnTo>
                <a:lnTo>
                  <a:pt x="116234" y="48"/>
                </a:lnTo>
                <a:lnTo>
                  <a:pt x="121245" y="0"/>
                </a:lnTo>
                <a:lnTo>
                  <a:pt x="12739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537" y="798614"/>
            <a:ext cx="8827770" cy="168973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610"/>
              </a:spcBef>
            </a:pP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OVERVIEW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GENESIS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OFFER</a:t>
            </a:r>
            <a:endParaRPr sz="1600">
              <a:latin typeface="Arial"/>
              <a:cs typeface="Arial"/>
            </a:endParaRPr>
          </a:p>
          <a:p>
            <a:pPr algn="just" marL="12700" marR="5080">
              <a:lnSpc>
                <a:spcPct val="123300"/>
              </a:lnSpc>
              <a:spcBef>
                <a:spcPts val="40"/>
              </a:spcBef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-15">
                <a:latin typeface="Arial"/>
                <a:cs typeface="Arial"/>
              </a:rPr>
              <a:t>Genesis </a:t>
            </a:r>
            <a:r>
              <a:rPr dirty="0" sz="1200" spc="15">
                <a:latin typeface="Arial"/>
                <a:cs typeface="Arial"/>
              </a:rPr>
              <a:t>Offer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40">
                <a:latin typeface="Arial"/>
                <a:cs typeface="Arial"/>
              </a:rPr>
              <a:t>begin </a:t>
            </a:r>
            <a:r>
              <a:rPr dirty="0" sz="1200" spc="45">
                <a:latin typeface="Arial"/>
                <a:cs typeface="Arial"/>
              </a:rPr>
              <a:t>prior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listing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15">
                <a:latin typeface="Arial"/>
                <a:cs typeface="Arial"/>
              </a:rPr>
              <a:t>exchanges,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20">
                <a:latin typeface="Arial"/>
                <a:cs typeface="Arial"/>
              </a:rPr>
              <a:t>500 </a:t>
            </a:r>
            <a:r>
              <a:rPr dirty="0" sz="1200" spc="50">
                <a:latin typeface="Arial"/>
                <a:cs typeface="Arial"/>
              </a:rPr>
              <a:t>million </a:t>
            </a:r>
            <a:r>
              <a:rPr dirty="0" sz="1200" spc="-10">
                <a:latin typeface="Arial"/>
                <a:cs typeface="Arial"/>
              </a:rPr>
              <a:t>(500,000,000)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20">
                <a:latin typeface="Arial"/>
                <a:cs typeface="Arial"/>
              </a:rPr>
              <a:t>tokens </a:t>
            </a:r>
            <a:r>
              <a:rPr dirty="0" sz="1200" spc="30">
                <a:latin typeface="Arial"/>
                <a:cs typeface="Arial"/>
              </a:rPr>
              <a:t>available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early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crypto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enthusiasts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predetermined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price.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algn="just" marL="12700" marR="6350">
              <a:lnSpc>
                <a:spcPct val="123300"/>
              </a:lnSpc>
            </a:pPr>
            <a:r>
              <a:rPr dirty="0" sz="1200" spc="-15">
                <a:latin typeface="Arial"/>
                <a:cs typeface="Arial"/>
              </a:rPr>
              <a:t>Users </a:t>
            </a:r>
            <a:r>
              <a:rPr dirty="0" sz="1200" spc="40">
                <a:latin typeface="Arial"/>
                <a:cs typeface="Arial"/>
              </a:rPr>
              <a:t>can participate in the </a:t>
            </a:r>
            <a:r>
              <a:rPr dirty="0" sz="1200" spc="-15">
                <a:latin typeface="Arial"/>
                <a:cs typeface="Arial"/>
              </a:rPr>
              <a:t>Genesis </a:t>
            </a:r>
            <a:r>
              <a:rPr dirty="0" sz="1200" spc="15">
                <a:latin typeface="Arial"/>
                <a:cs typeface="Arial"/>
              </a:rPr>
              <a:t>Offer </a:t>
            </a:r>
            <a:r>
              <a:rPr dirty="0" sz="1200" spc="10">
                <a:latin typeface="Arial"/>
                <a:cs typeface="Arial"/>
              </a:rPr>
              <a:t>via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F0000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15">
                <a:latin typeface="Arial"/>
                <a:cs typeface="Arial"/>
              </a:rPr>
              <a:t>website </a:t>
            </a:r>
            <a:r>
              <a:rPr dirty="0" sz="1200" spc="25">
                <a:latin typeface="Arial"/>
                <a:cs typeface="Arial"/>
              </a:rPr>
              <a:t>(https://edge196.com)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5">
                <a:latin typeface="Arial"/>
                <a:cs typeface="Arial"/>
              </a:rPr>
              <a:t>must </a:t>
            </a:r>
            <a:r>
              <a:rPr dirty="0" sz="1200" spc="20">
                <a:latin typeface="Arial"/>
                <a:cs typeface="Arial"/>
              </a:rPr>
              <a:t>register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portal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5">
                <a:latin typeface="Arial"/>
                <a:cs typeface="Arial"/>
              </a:rPr>
              <a:t>undergo </a:t>
            </a:r>
            <a:r>
              <a:rPr dirty="0" sz="1200" spc="60">
                <a:latin typeface="Arial"/>
                <a:cs typeface="Arial"/>
              </a:rPr>
              <a:t>mandatory </a:t>
            </a:r>
            <a:r>
              <a:rPr dirty="0" sz="1200" spc="-20">
                <a:latin typeface="Arial"/>
                <a:cs typeface="Arial"/>
              </a:rPr>
              <a:t>KYC/AML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20">
                <a:latin typeface="Arial"/>
                <a:cs typeface="Arial"/>
              </a:rPr>
              <a:t>eligible. </a:t>
            </a:r>
            <a:r>
              <a:rPr dirty="0" sz="1200" spc="45">
                <a:latin typeface="Arial"/>
                <a:cs typeface="Arial"/>
              </a:rPr>
              <a:t>Upon </a:t>
            </a:r>
            <a:r>
              <a:rPr dirty="0" sz="1200">
                <a:latin typeface="Arial"/>
                <a:cs typeface="Arial"/>
              </a:rPr>
              <a:t>successful </a:t>
            </a:r>
            <a:r>
              <a:rPr dirty="0" sz="1200" spc="35">
                <a:latin typeface="Arial"/>
                <a:cs typeface="Arial"/>
              </a:rPr>
              <a:t>registration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compliance </a:t>
            </a:r>
            <a:r>
              <a:rPr dirty="0" sz="1200" spc="-15">
                <a:latin typeface="Arial"/>
                <a:cs typeface="Arial"/>
              </a:rPr>
              <a:t>checks,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40">
                <a:latin typeface="Arial"/>
                <a:cs typeface="Arial"/>
              </a:rPr>
              <a:t>able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buy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any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amount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token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until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Genesis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Offer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has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been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exhausted.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726938" y="2883154"/>
            <a:ext cx="3862070" cy="949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LOCKUP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PERIOD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1839"/>
              </a:spcBef>
            </a:pPr>
            <a:r>
              <a:rPr dirty="0" sz="1200" spc="60">
                <a:latin typeface="Arial"/>
                <a:cs typeface="Arial"/>
              </a:rPr>
              <a:t>All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EDGE-X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purchased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in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Genesis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Offer</a:t>
            </a:r>
            <a:r>
              <a:rPr dirty="0" sz="1200" spc="85">
                <a:latin typeface="Arial"/>
                <a:cs typeface="Arial"/>
              </a:rPr>
              <a:t> will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be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locked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up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for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00">
                <a:latin typeface="Arial"/>
                <a:cs typeface="Arial"/>
              </a:rPr>
              <a:t>period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of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366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days.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1538" y="4062730"/>
            <a:ext cx="4187825" cy="1604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CONDITIONAL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5" b="1">
                <a:solidFill>
                  <a:srgbClr val="F05139"/>
                </a:solidFill>
                <a:latin typeface="Arial"/>
                <a:cs typeface="Arial"/>
              </a:rPr>
              <a:t>GENESIS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OFFER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CLOSURE</a:t>
            </a:r>
            <a:endParaRPr sz="1600">
              <a:latin typeface="Arial"/>
              <a:cs typeface="Arial"/>
            </a:endParaRPr>
          </a:p>
          <a:p>
            <a:pPr marL="38100" marR="86995">
              <a:lnSpc>
                <a:spcPct val="123300"/>
              </a:lnSpc>
              <a:spcBef>
                <a:spcPts val="1650"/>
              </a:spcBef>
            </a:pPr>
            <a:r>
              <a:rPr dirty="0" sz="1200" spc="35">
                <a:latin typeface="Arial"/>
                <a:cs typeface="Arial"/>
              </a:rPr>
              <a:t>The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Genesis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Offer</a:t>
            </a:r>
            <a:r>
              <a:rPr dirty="0" sz="1200" spc="8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will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run</a:t>
            </a:r>
            <a:r>
              <a:rPr dirty="0" sz="1200" spc="155">
                <a:latin typeface="Arial"/>
                <a:cs typeface="Arial"/>
              </a:rPr>
              <a:t> </a:t>
            </a:r>
            <a:r>
              <a:rPr dirty="0" sz="1200" spc="110">
                <a:latin typeface="Arial"/>
                <a:cs typeface="Arial"/>
              </a:rPr>
              <a:t>until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all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allocated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EDGE-X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has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been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purchased,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however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45">
                <a:latin typeface="Arial"/>
                <a:cs typeface="Arial"/>
              </a:rPr>
              <a:t>minimum</a:t>
            </a:r>
            <a:endParaRPr sz="1200">
              <a:latin typeface="Arial"/>
              <a:cs typeface="Arial"/>
            </a:endParaRPr>
          </a:p>
          <a:p>
            <a:pPr marL="38100" marR="338455">
              <a:lnSpc>
                <a:spcPct val="122500"/>
              </a:lnSpc>
              <a:spcBef>
                <a:spcPts val="10"/>
              </a:spcBef>
            </a:pPr>
            <a:r>
              <a:rPr dirty="0" sz="1200" spc="100">
                <a:latin typeface="Arial"/>
                <a:cs typeface="Arial"/>
              </a:rPr>
              <a:t>subscription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set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to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25%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of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total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(in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other </a:t>
            </a:r>
            <a:r>
              <a:rPr dirty="0" sz="1200" spc="11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words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125,000,000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EDGE-X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must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be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sold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00">
                <a:latin typeface="Arial"/>
                <a:cs typeface="Arial"/>
              </a:rPr>
              <a:t>before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82">
                <a:latin typeface="Calibri"/>
                <a:cs typeface="Calibri"/>
              </a:rPr>
              <a:t> </a:t>
            </a:r>
            <a:r>
              <a:rPr dirty="0" sz="1200" spc="85">
                <a:latin typeface="Arial"/>
                <a:cs typeface="Arial"/>
              </a:rPr>
              <a:t>will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release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any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EDGE-X.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1538" y="5870194"/>
            <a:ext cx="4171950" cy="9220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276860">
              <a:lnSpc>
                <a:spcPct val="121700"/>
              </a:lnSpc>
              <a:spcBef>
                <a:spcPts val="100"/>
              </a:spcBef>
            </a:pPr>
            <a:r>
              <a:rPr dirty="0" sz="1200" spc="75">
                <a:latin typeface="Arial"/>
                <a:cs typeface="Arial"/>
              </a:rPr>
              <a:t>In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event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of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less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demand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for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7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Genesis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Offer,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97">
                <a:latin typeface="Calibri"/>
                <a:cs typeface="Calibri"/>
              </a:rPr>
              <a:t> </a:t>
            </a:r>
            <a:r>
              <a:rPr dirty="0" sz="1200" spc="105">
                <a:latin typeface="Arial"/>
                <a:cs typeface="Arial"/>
              </a:rPr>
              <a:t>may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00">
                <a:latin typeface="Arial"/>
                <a:cs typeface="Arial"/>
              </a:rPr>
              <a:t>discontinue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sale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20">
                <a:latin typeface="Arial"/>
                <a:cs typeface="Arial"/>
              </a:rPr>
              <a:t>upon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25%</a:t>
            </a:r>
            <a:endParaRPr sz="1200">
              <a:latin typeface="Arial"/>
              <a:cs typeface="Arial"/>
            </a:endParaRPr>
          </a:p>
          <a:p>
            <a:pPr marL="38100" marR="30480">
              <a:lnSpc>
                <a:spcPct val="123300"/>
              </a:lnSpc>
            </a:pPr>
            <a:r>
              <a:rPr dirty="0" sz="1200" spc="40">
                <a:latin typeface="Arial"/>
                <a:cs typeface="Arial"/>
              </a:rPr>
              <a:t>sales,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and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allocate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remaining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EDGE-X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to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10">
                <a:latin typeface="Arial"/>
                <a:cs typeface="Arial"/>
              </a:rPr>
              <a:t>future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145">
                <a:latin typeface="Arial"/>
                <a:cs typeface="Arial"/>
              </a:rPr>
              <a:t>Momentum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Sales.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537" y="2883154"/>
            <a:ext cx="4128770" cy="40944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CONTRIBUTION</a:t>
            </a: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05139"/>
                </a:solidFill>
                <a:latin typeface="Arial"/>
                <a:cs typeface="Arial"/>
              </a:rPr>
              <a:t>MECHANISMS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latin typeface="Arial"/>
                <a:cs typeface="Arial"/>
              </a:rPr>
              <a:t>EDGE-X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10">
                <a:latin typeface="Arial"/>
                <a:cs typeface="Arial"/>
              </a:rPr>
              <a:t>digital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asset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can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be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00">
                <a:latin typeface="Arial"/>
                <a:cs typeface="Arial"/>
              </a:rPr>
              <a:t>purchased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via: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Arial"/>
              <a:cs typeface="Arial"/>
            </a:endParaRPr>
          </a:p>
          <a:p>
            <a:pPr marL="469900" indent="-228600">
              <a:lnSpc>
                <a:spcPct val="100000"/>
              </a:lnSpc>
              <a:buClr>
                <a:srgbClr val="F05139"/>
              </a:buClr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200" spc="85">
                <a:latin typeface="Arial"/>
                <a:cs typeface="Arial"/>
              </a:rPr>
              <a:t>Direct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ETH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20">
                <a:latin typeface="Arial"/>
                <a:cs typeface="Arial"/>
              </a:rPr>
              <a:t>contribution</a:t>
            </a:r>
            <a:r>
              <a:rPr dirty="0" sz="1200" spc="155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–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Users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10">
                <a:latin typeface="Arial"/>
                <a:cs typeface="Arial"/>
              </a:rPr>
              <a:t>can</a:t>
            </a:r>
            <a:endParaRPr sz="1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35"/>
              </a:spcBef>
            </a:pPr>
            <a:r>
              <a:rPr dirty="0" sz="1200" spc="114">
                <a:latin typeface="Arial"/>
                <a:cs typeface="Arial"/>
              </a:rPr>
              <a:t>contribute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ETH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directly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to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the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20">
                <a:latin typeface="Arial"/>
                <a:cs typeface="Arial"/>
              </a:rPr>
              <a:t>contract</a:t>
            </a:r>
            <a:endParaRPr sz="1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</a:pPr>
            <a:r>
              <a:rPr dirty="0" sz="1200" spc="80">
                <a:latin typeface="Arial"/>
                <a:cs typeface="Arial"/>
              </a:rPr>
              <a:t>address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and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get</a:t>
            </a:r>
            <a:r>
              <a:rPr dirty="0" sz="1200" spc="17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EDGE-X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sent</a:t>
            </a:r>
            <a:r>
              <a:rPr dirty="0" sz="1200" spc="17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to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their</a:t>
            </a:r>
            <a:r>
              <a:rPr dirty="0" sz="1200" spc="170">
                <a:latin typeface="Arial"/>
                <a:cs typeface="Arial"/>
              </a:rPr>
              <a:t> </a:t>
            </a:r>
            <a:r>
              <a:rPr dirty="0" sz="1200" spc="80">
                <a:latin typeface="Arial"/>
                <a:cs typeface="Arial"/>
              </a:rPr>
              <a:t>wallets.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469900" marR="71120" indent="-228600">
              <a:lnSpc>
                <a:spcPct val="123300"/>
              </a:lnSpc>
              <a:buClr>
                <a:srgbClr val="F05139"/>
              </a:buClr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200" spc="85">
                <a:latin typeface="Arial"/>
                <a:cs typeface="Arial"/>
              </a:rPr>
              <a:t>Crypto </a:t>
            </a:r>
            <a:r>
              <a:rPr dirty="0" sz="1200" spc="105">
                <a:latin typeface="Arial"/>
                <a:cs typeface="Arial"/>
              </a:rPr>
              <a:t>payments </a:t>
            </a:r>
            <a:r>
              <a:rPr dirty="0" sz="1200" spc="-45">
                <a:latin typeface="Arial"/>
                <a:cs typeface="Arial"/>
              </a:rPr>
              <a:t>–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Utilize </a:t>
            </a:r>
            <a:r>
              <a:rPr dirty="0" sz="1200" spc="95">
                <a:latin typeface="Arial"/>
                <a:cs typeface="Arial"/>
              </a:rPr>
              <a:t>your </a:t>
            </a:r>
            <a:r>
              <a:rPr dirty="0" sz="1200" spc="-5">
                <a:latin typeface="Arial"/>
                <a:cs typeface="Arial"/>
              </a:rPr>
              <a:t>BTC,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LTC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135">
                <a:latin typeface="Arial"/>
                <a:cs typeface="Arial"/>
              </a:rPr>
              <a:t>and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other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major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cryptos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to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directly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buy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EDGE-X.</a:t>
            </a:r>
            <a:endParaRPr sz="1200">
              <a:latin typeface="Arial"/>
              <a:cs typeface="Arial"/>
            </a:endParaRPr>
          </a:p>
          <a:p>
            <a:pPr marL="469900" marR="336550">
              <a:lnSpc>
                <a:spcPts val="1780"/>
              </a:lnSpc>
              <a:spcBef>
                <a:spcPts val="85"/>
              </a:spcBef>
            </a:pPr>
            <a:r>
              <a:rPr dirty="0" sz="1200" spc="85">
                <a:latin typeface="Arial"/>
                <a:cs typeface="Arial"/>
              </a:rPr>
              <a:t>Direct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payments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via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0">
                <a:latin typeface="Arial"/>
                <a:cs typeface="Arial"/>
              </a:rPr>
              <a:t>all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major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cryptos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are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supported.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algn="just" marL="469900" marR="194310" indent="-228600">
              <a:lnSpc>
                <a:spcPct val="123300"/>
              </a:lnSpc>
              <a:buClr>
                <a:srgbClr val="F05139"/>
              </a:buClr>
              <a:buFont typeface="Symbol"/>
              <a:buChar char=""/>
              <a:tabLst>
                <a:tab pos="469900" algn="l"/>
              </a:tabLst>
            </a:pPr>
            <a:r>
              <a:rPr dirty="0" sz="1200" spc="65">
                <a:latin typeface="Arial"/>
                <a:cs typeface="Arial"/>
              </a:rPr>
              <a:t>Fiat </a:t>
            </a:r>
            <a:r>
              <a:rPr dirty="0" sz="1200" spc="90">
                <a:latin typeface="Arial"/>
                <a:cs typeface="Arial"/>
              </a:rPr>
              <a:t>gateways </a:t>
            </a:r>
            <a:r>
              <a:rPr dirty="0" sz="1200" spc="-45">
                <a:latin typeface="Arial"/>
                <a:cs typeface="Arial"/>
              </a:rPr>
              <a:t>– </a:t>
            </a:r>
            <a:r>
              <a:rPr dirty="0" sz="1200" spc="70">
                <a:latin typeface="Arial"/>
                <a:cs typeface="Arial"/>
              </a:rPr>
              <a:t>Fiat </a:t>
            </a:r>
            <a:r>
              <a:rPr dirty="0" sz="1200" spc="105">
                <a:latin typeface="Arial"/>
                <a:cs typeface="Arial"/>
              </a:rPr>
              <a:t>payments </a:t>
            </a:r>
            <a:r>
              <a:rPr dirty="0" sz="1200" spc="85">
                <a:latin typeface="Arial"/>
                <a:cs typeface="Arial"/>
              </a:rPr>
              <a:t>are </a:t>
            </a:r>
            <a:r>
              <a:rPr dirty="0" sz="1200" spc="110">
                <a:latin typeface="Arial"/>
                <a:cs typeface="Arial"/>
              </a:rPr>
              <a:t>enabled </a:t>
            </a:r>
            <a:r>
              <a:rPr dirty="0" sz="1200" spc="114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through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05">
                <a:latin typeface="Arial"/>
                <a:cs typeface="Arial"/>
              </a:rPr>
              <a:t>integrations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100">
                <a:latin typeface="Arial"/>
                <a:cs typeface="Arial"/>
              </a:rPr>
              <a:t>with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25">
                <a:latin typeface="Arial"/>
                <a:cs typeface="Arial"/>
              </a:rPr>
              <a:t>major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fiat</a:t>
            </a:r>
            <a:r>
              <a:rPr dirty="0" sz="1200" spc="160">
                <a:latin typeface="Arial"/>
                <a:cs typeface="Arial"/>
              </a:rPr>
              <a:t> </a:t>
            </a:r>
            <a:r>
              <a:rPr dirty="0" sz="1200" spc="130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algn="just" marL="469900" marR="135255">
              <a:lnSpc>
                <a:spcPct val="122500"/>
              </a:lnSpc>
              <a:spcBef>
                <a:spcPts val="10"/>
              </a:spcBef>
            </a:pPr>
            <a:r>
              <a:rPr dirty="0" sz="1200" spc="95">
                <a:latin typeface="Arial"/>
                <a:cs typeface="Arial"/>
              </a:rPr>
              <a:t>crypto </a:t>
            </a:r>
            <a:r>
              <a:rPr dirty="0" sz="1200" spc="85">
                <a:latin typeface="Arial"/>
                <a:cs typeface="Arial"/>
              </a:rPr>
              <a:t>gateways. </a:t>
            </a:r>
            <a:r>
              <a:rPr dirty="0" sz="1200" spc="45">
                <a:latin typeface="Arial"/>
                <a:cs typeface="Arial"/>
              </a:rPr>
              <a:t>Users </a:t>
            </a:r>
            <a:r>
              <a:rPr dirty="0" sz="1200" spc="90">
                <a:latin typeface="Arial"/>
                <a:cs typeface="Arial"/>
              </a:rPr>
              <a:t>can buy </a:t>
            </a:r>
            <a:r>
              <a:rPr dirty="0" sz="1200" spc="10">
                <a:latin typeface="Arial"/>
                <a:cs typeface="Arial"/>
              </a:rPr>
              <a:t>EDGE-X </a:t>
            </a:r>
            <a:r>
              <a:rPr dirty="0" sz="1200" spc="80">
                <a:latin typeface="Arial"/>
                <a:cs typeface="Arial"/>
              </a:rPr>
              <a:t>via </a:t>
            </a:r>
            <a:r>
              <a:rPr dirty="0" sz="1200" spc="85">
                <a:latin typeface="Arial"/>
                <a:cs typeface="Arial"/>
              </a:rPr>
              <a:t> </a:t>
            </a:r>
            <a:r>
              <a:rPr dirty="0" sz="1200" spc="114">
                <a:latin typeface="Arial"/>
                <a:cs typeface="Arial"/>
              </a:rPr>
              <a:t>card/bank </a:t>
            </a:r>
            <a:r>
              <a:rPr dirty="0" sz="1200" spc="105">
                <a:latin typeface="Arial"/>
                <a:cs typeface="Arial"/>
              </a:rPr>
              <a:t>payments </a:t>
            </a:r>
            <a:r>
              <a:rPr dirty="0" sz="1200" spc="80">
                <a:latin typeface="Arial"/>
                <a:cs typeface="Arial"/>
              </a:rPr>
              <a:t>in </a:t>
            </a:r>
            <a:r>
              <a:rPr dirty="0" sz="1200" spc="5">
                <a:latin typeface="Arial"/>
                <a:cs typeface="Arial"/>
              </a:rPr>
              <a:t>USD, </a:t>
            </a:r>
            <a:r>
              <a:rPr dirty="0" sz="1200" spc="-5">
                <a:latin typeface="Arial"/>
                <a:cs typeface="Arial"/>
              </a:rPr>
              <a:t>EUR </a:t>
            </a:r>
            <a:r>
              <a:rPr dirty="0" sz="1200" spc="114">
                <a:latin typeface="Arial"/>
                <a:cs typeface="Arial"/>
              </a:rPr>
              <a:t>and </a:t>
            </a:r>
            <a:r>
              <a:rPr dirty="0" sz="1200" spc="120">
                <a:latin typeface="Arial"/>
                <a:cs typeface="Arial"/>
              </a:rPr>
              <a:t>other </a:t>
            </a:r>
            <a:r>
              <a:rPr dirty="0" sz="1200" spc="125">
                <a:latin typeface="Arial"/>
                <a:cs typeface="Arial"/>
              </a:rPr>
              <a:t> major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95">
                <a:latin typeface="Arial"/>
                <a:cs typeface="Arial"/>
              </a:rPr>
              <a:t>fiat</a:t>
            </a:r>
            <a:r>
              <a:rPr dirty="0" sz="1200" spc="165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currencies.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750" y="3143250"/>
              <a:ext cx="914400" cy="89598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889928" y="3486416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29">
                <a:moveTo>
                  <a:pt x="54470" y="0"/>
                </a:moveTo>
                <a:lnTo>
                  <a:pt x="0" y="163711"/>
                </a:lnTo>
                <a:lnTo>
                  <a:pt x="109240" y="163711"/>
                </a:lnTo>
                <a:lnTo>
                  <a:pt x="54769" y="0"/>
                </a:lnTo>
                <a:lnTo>
                  <a:pt x="5447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69003" y="3470340"/>
            <a:ext cx="200660" cy="270510"/>
          </a:xfrm>
          <a:custGeom>
            <a:avLst/>
            <a:gdLst/>
            <a:ahLst/>
            <a:cxnLst/>
            <a:rect l="l" t="t" r="r" b="b"/>
            <a:pathLst>
              <a:path w="200660" h="270510">
                <a:moveTo>
                  <a:pt x="101203" y="0"/>
                </a:moveTo>
                <a:lnTo>
                  <a:pt x="63251" y="6113"/>
                </a:lnTo>
                <a:lnTo>
                  <a:pt x="28147" y="31263"/>
                </a:lnTo>
                <a:lnTo>
                  <a:pt x="7804" y="70554"/>
                </a:lnTo>
                <a:lnTo>
                  <a:pt x="306" y="120282"/>
                </a:lnTo>
                <a:lnTo>
                  <a:pt x="0" y="133648"/>
                </a:lnTo>
                <a:lnTo>
                  <a:pt x="297" y="149024"/>
                </a:lnTo>
                <a:lnTo>
                  <a:pt x="4762" y="190353"/>
                </a:lnTo>
                <a:lnTo>
                  <a:pt x="20836" y="233364"/>
                </a:lnTo>
                <a:lnTo>
                  <a:pt x="51196" y="260600"/>
                </a:lnTo>
                <a:lnTo>
                  <a:pt x="99119" y="269976"/>
                </a:lnTo>
                <a:lnTo>
                  <a:pt x="112960" y="269306"/>
                </a:lnTo>
                <a:lnTo>
                  <a:pt x="156548" y="253417"/>
                </a:lnTo>
                <a:lnTo>
                  <a:pt x="184109" y="220481"/>
                </a:lnTo>
                <a:lnTo>
                  <a:pt x="197560" y="174603"/>
                </a:lnTo>
                <a:lnTo>
                  <a:pt x="200322" y="134840"/>
                </a:lnTo>
                <a:lnTo>
                  <a:pt x="200025" y="120003"/>
                </a:lnTo>
                <a:lnTo>
                  <a:pt x="195560" y="79625"/>
                </a:lnTo>
                <a:lnTo>
                  <a:pt x="179337" y="37060"/>
                </a:lnTo>
                <a:lnTo>
                  <a:pt x="148828" y="9674"/>
                </a:lnTo>
                <a:lnTo>
                  <a:pt x="10120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3877" y="3412895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9" y="0"/>
                </a:moveTo>
                <a:lnTo>
                  <a:pt x="215505" y="0"/>
                </a:lnTo>
                <a:lnTo>
                  <a:pt x="217291" y="0"/>
                </a:lnTo>
                <a:lnTo>
                  <a:pt x="218876" y="496"/>
                </a:lnTo>
                <a:lnTo>
                  <a:pt x="226816" y="30955"/>
                </a:lnTo>
                <a:lnTo>
                  <a:pt x="226813" y="36511"/>
                </a:lnTo>
                <a:lnTo>
                  <a:pt x="220266" y="59679"/>
                </a:lnTo>
                <a:lnTo>
                  <a:pt x="218876" y="60771"/>
                </a:lnTo>
                <a:lnTo>
                  <a:pt x="217291" y="61316"/>
                </a:lnTo>
                <a:lnTo>
                  <a:pt x="215505" y="61316"/>
                </a:lnTo>
                <a:lnTo>
                  <a:pt x="77986" y="61316"/>
                </a:lnTo>
                <a:lnTo>
                  <a:pt x="77986" y="155374"/>
                </a:lnTo>
                <a:lnTo>
                  <a:pt x="194370" y="155374"/>
                </a:lnTo>
                <a:lnTo>
                  <a:pt x="196157" y="155374"/>
                </a:lnTo>
                <a:lnTo>
                  <a:pt x="205980" y="185440"/>
                </a:lnTo>
                <a:lnTo>
                  <a:pt x="205977" y="191194"/>
                </a:lnTo>
                <a:lnTo>
                  <a:pt x="196157" y="215204"/>
                </a:lnTo>
                <a:lnTo>
                  <a:pt x="194370" y="215204"/>
                </a:lnTo>
                <a:lnTo>
                  <a:pt x="77986" y="215204"/>
                </a:lnTo>
                <a:lnTo>
                  <a:pt x="77986" y="323849"/>
                </a:lnTo>
                <a:lnTo>
                  <a:pt x="216694" y="323849"/>
                </a:lnTo>
                <a:lnTo>
                  <a:pt x="218480" y="323849"/>
                </a:lnTo>
                <a:lnTo>
                  <a:pt x="225326" y="330695"/>
                </a:lnTo>
                <a:lnTo>
                  <a:pt x="226320" y="333076"/>
                </a:lnTo>
                <a:lnTo>
                  <a:pt x="227063" y="336203"/>
                </a:lnTo>
                <a:lnTo>
                  <a:pt x="227560" y="340071"/>
                </a:lnTo>
                <a:lnTo>
                  <a:pt x="228054" y="343942"/>
                </a:lnTo>
                <a:lnTo>
                  <a:pt x="228304" y="348752"/>
                </a:lnTo>
                <a:lnTo>
                  <a:pt x="228304" y="354506"/>
                </a:lnTo>
                <a:lnTo>
                  <a:pt x="228304" y="360261"/>
                </a:lnTo>
                <a:lnTo>
                  <a:pt x="225326" y="378320"/>
                </a:lnTo>
                <a:lnTo>
                  <a:pt x="224335" y="380701"/>
                </a:lnTo>
                <a:lnTo>
                  <a:pt x="223095" y="382438"/>
                </a:lnTo>
                <a:lnTo>
                  <a:pt x="221607" y="383529"/>
                </a:lnTo>
                <a:lnTo>
                  <a:pt x="220117" y="384621"/>
                </a:lnTo>
                <a:lnTo>
                  <a:pt x="218480" y="385166"/>
                </a:lnTo>
                <a:lnTo>
                  <a:pt x="216694" y="385166"/>
                </a:lnTo>
                <a:lnTo>
                  <a:pt x="23219" y="385166"/>
                </a:lnTo>
                <a:lnTo>
                  <a:pt x="16669" y="385166"/>
                </a:lnTo>
                <a:lnTo>
                  <a:pt x="11161" y="383231"/>
                </a:lnTo>
                <a:lnTo>
                  <a:pt x="6699" y="379363"/>
                </a:lnTo>
                <a:lnTo>
                  <a:pt x="2234" y="375492"/>
                </a:lnTo>
                <a:lnTo>
                  <a:pt x="0" y="369192"/>
                </a:lnTo>
                <a:lnTo>
                  <a:pt x="3" y="360462"/>
                </a:lnTo>
                <a:lnTo>
                  <a:pt x="3" y="24704"/>
                </a:lnTo>
                <a:lnTo>
                  <a:pt x="16669" y="0"/>
                </a:lnTo>
                <a:lnTo>
                  <a:pt x="2321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48917" y="3412895"/>
            <a:ext cx="448945" cy="387350"/>
          </a:xfrm>
          <a:custGeom>
            <a:avLst/>
            <a:gdLst/>
            <a:ahLst/>
            <a:cxnLst/>
            <a:rect l="l" t="t" r="r" b="b"/>
            <a:pathLst>
              <a:path w="448945" h="387350">
                <a:moveTo>
                  <a:pt x="29468" y="0"/>
                </a:moveTo>
                <a:lnTo>
                  <a:pt x="80665" y="0"/>
                </a:lnTo>
                <a:lnTo>
                  <a:pt x="89794" y="0"/>
                </a:lnTo>
                <a:lnTo>
                  <a:pt x="97633" y="743"/>
                </a:lnTo>
                <a:lnTo>
                  <a:pt x="104180" y="2231"/>
                </a:lnTo>
                <a:lnTo>
                  <a:pt x="110730" y="3721"/>
                </a:lnTo>
                <a:lnTo>
                  <a:pt x="116384" y="6199"/>
                </a:lnTo>
                <a:lnTo>
                  <a:pt x="121148" y="9674"/>
                </a:lnTo>
                <a:lnTo>
                  <a:pt x="125909" y="13146"/>
                </a:lnTo>
                <a:lnTo>
                  <a:pt x="141387" y="44351"/>
                </a:lnTo>
                <a:lnTo>
                  <a:pt x="224732" y="273844"/>
                </a:lnTo>
                <a:lnTo>
                  <a:pt x="225923" y="273844"/>
                </a:lnTo>
                <a:lnTo>
                  <a:pt x="312243" y="44945"/>
                </a:lnTo>
                <a:lnTo>
                  <a:pt x="314821" y="36612"/>
                </a:lnTo>
                <a:lnTo>
                  <a:pt x="317650" y="29565"/>
                </a:lnTo>
                <a:lnTo>
                  <a:pt x="320725" y="23810"/>
                </a:lnTo>
                <a:lnTo>
                  <a:pt x="323801" y="18056"/>
                </a:lnTo>
                <a:lnTo>
                  <a:pt x="327373" y="13392"/>
                </a:lnTo>
                <a:lnTo>
                  <a:pt x="357883" y="0"/>
                </a:lnTo>
                <a:lnTo>
                  <a:pt x="365226" y="0"/>
                </a:lnTo>
                <a:lnTo>
                  <a:pt x="417911" y="0"/>
                </a:lnTo>
                <a:lnTo>
                  <a:pt x="423269" y="0"/>
                </a:lnTo>
                <a:lnTo>
                  <a:pt x="427881" y="694"/>
                </a:lnTo>
                <a:lnTo>
                  <a:pt x="431752" y="2081"/>
                </a:lnTo>
                <a:lnTo>
                  <a:pt x="435620" y="3471"/>
                </a:lnTo>
                <a:lnTo>
                  <a:pt x="438796" y="5504"/>
                </a:lnTo>
                <a:lnTo>
                  <a:pt x="441277" y="8183"/>
                </a:lnTo>
                <a:lnTo>
                  <a:pt x="443758" y="10863"/>
                </a:lnTo>
                <a:lnTo>
                  <a:pt x="445641" y="14136"/>
                </a:lnTo>
                <a:lnTo>
                  <a:pt x="446931" y="18007"/>
                </a:lnTo>
                <a:lnTo>
                  <a:pt x="448220" y="21878"/>
                </a:lnTo>
                <a:lnTo>
                  <a:pt x="448866" y="26292"/>
                </a:lnTo>
                <a:lnTo>
                  <a:pt x="448866" y="31254"/>
                </a:lnTo>
                <a:lnTo>
                  <a:pt x="448866" y="374449"/>
                </a:lnTo>
                <a:lnTo>
                  <a:pt x="448866" y="376434"/>
                </a:lnTo>
                <a:lnTo>
                  <a:pt x="448321" y="378220"/>
                </a:lnTo>
                <a:lnTo>
                  <a:pt x="429816" y="386059"/>
                </a:lnTo>
                <a:lnTo>
                  <a:pt x="425055" y="386654"/>
                </a:lnTo>
                <a:lnTo>
                  <a:pt x="419002" y="386952"/>
                </a:lnTo>
                <a:lnTo>
                  <a:pt x="411659" y="386952"/>
                </a:lnTo>
                <a:lnTo>
                  <a:pt x="404515" y="386952"/>
                </a:lnTo>
                <a:lnTo>
                  <a:pt x="398562" y="386654"/>
                </a:lnTo>
                <a:lnTo>
                  <a:pt x="393801" y="386059"/>
                </a:lnTo>
                <a:lnTo>
                  <a:pt x="389037" y="385465"/>
                </a:lnTo>
                <a:lnTo>
                  <a:pt x="376537" y="379808"/>
                </a:lnTo>
                <a:lnTo>
                  <a:pt x="375345" y="378220"/>
                </a:lnTo>
                <a:lnTo>
                  <a:pt x="374751" y="376434"/>
                </a:lnTo>
                <a:lnTo>
                  <a:pt x="374751" y="374449"/>
                </a:lnTo>
                <a:lnTo>
                  <a:pt x="374751" y="61017"/>
                </a:lnTo>
                <a:lnTo>
                  <a:pt x="374154" y="61017"/>
                </a:lnTo>
                <a:lnTo>
                  <a:pt x="262533" y="374154"/>
                </a:lnTo>
                <a:lnTo>
                  <a:pt x="261740" y="376732"/>
                </a:lnTo>
                <a:lnTo>
                  <a:pt x="260451" y="378866"/>
                </a:lnTo>
                <a:lnTo>
                  <a:pt x="258665" y="380551"/>
                </a:lnTo>
                <a:lnTo>
                  <a:pt x="256879" y="382240"/>
                </a:lnTo>
                <a:lnTo>
                  <a:pt x="254447" y="383578"/>
                </a:lnTo>
                <a:lnTo>
                  <a:pt x="251371" y="384572"/>
                </a:lnTo>
                <a:lnTo>
                  <a:pt x="248296" y="385562"/>
                </a:lnTo>
                <a:lnTo>
                  <a:pt x="244376" y="386209"/>
                </a:lnTo>
                <a:lnTo>
                  <a:pt x="239615" y="386504"/>
                </a:lnTo>
                <a:lnTo>
                  <a:pt x="234851" y="386803"/>
                </a:lnTo>
                <a:lnTo>
                  <a:pt x="229096" y="386952"/>
                </a:lnTo>
                <a:lnTo>
                  <a:pt x="222351" y="386952"/>
                </a:lnTo>
                <a:lnTo>
                  <a:pt x="215603" y="386952"/>
                </a:lnTo>
                <a:lnTo>
                  <a:pt x="209848" y="386705"/>
                </a:lnTo>
                <a:lnTo>
                  <a:pt x="205087" y="386209"/>
                </a:lnTo>
                <a:lnTo>
                  <a:pt x="200323" y="385712"/>
                </a:lnTo>
                <a:lnTo>
                  <a:pt x="196403" y="384919"/>
                </a:lnTo>
                <a:lnTo>
                  <a:pt x="193328" y="383828"/>
                </a:lnTo>
                <a:lnTo>
                  <a:pt x="190253" y="382737"/>
                </a:lnTo>
                <a:lnTo>
                  <a:pt x="182465" y="374154"/>
                </a:lnTo>
                <a:lnTo>
                  <a:pt x="74712" y="61017"/>
                </a:lnTo>
                <a:lnTo>
                  <a:pt x="74118" y="61017"/>
                </a:lnTo>
                <a:lnTo>
                  <a:pt x="74118" y="374449"/>
                </a:lnTo>
                <a:lnTo>
                  <a:pt x="74118" y="376434"/>
                </a:lnTo>
                <a:lnTo>
                  <a:pt x="54918" y="386059"/>
                </a:lnTo>
                <a:lnTo>
                  <a:pt x="50255" y="386654"/>
                </a:lnTo>
                <a:lnTo>
                  <a:pt x="44253" y="386952"/>
                </a:lnTo>
                <a:lnTo>
                  <a:pt x="36911" y="386952"/>
                </a:lnTo>
                <a:lnTo>
                  <a:pt x="29766" y="386952"/>
                </a:lnTo>
                <a:lnTo>
                  <a:pt x="1639" y="379808"/>
                </a:lnTo>
                <a:lnTo>
                  <a:pt x="545" y="378220"/>
                </a:lnTo>
                <a:lnTo>
                  <a:pt x="0" y="376434"/>
                </a:lnTo>
                <a:lnTo>
                  <a:pt x="0" y="374449"/>
                </a:lnTo>
                <a:lnTo>
                  <a:pt x="0" y="31254"/>
                </a:lnTo>
                <a:lnTo>
                  <a:pt x="0" y="21131"/>
                </a:lnTo>
                <a:lnTo>
                  <a:pt x="2679" y="13392"/>
                </a:lnTo>
                <a:lnTo>
                  <a:pt x="8037" y="8037"/>
                </a:lnTo>
                <a:lnTo>
                  <a:pt x="13395" y="2679"/>
                </a:lnTo>
                <a:lnTo>
                  <a:pt x="20540" y="0"/>
                </a:lnTo>
                <a:lnTo>
                  <a:pt x="2946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09482" y="3412895"/>
            <a:ext cx="295275" cy="387350"/>
          </a:xfrm>
          <a:custGeom>
            <a:avLst/>
            <a:gdLst/>
            <a:ahLst/>
            <a:cxnLst/>
            <a:rect l="l" t="t" r="r" b="b"/>
            <a:pathLst>
              <a:path w="295275" h="387350">
                <a:moveTo>
                  <a:pt x="11606" y="0"/>
                </a:moveTo>
                <a:lnTo>
                  <a:pt x="283070" y="0"/>
                </a:lnTo>
                <a:lnTo>
                  <a:pt x="284856" y="0"/>
                </a:lnTo>
                <a:lnTo>
                  <a:pt x="286493" y="545"/>
                </a:lnTo>
                <a:lnTo>
                  <a:pt x="287981" y="1636"/>
                </a:lnTo>
                <a:lnTo>
                  <a:pt x="289471" y="2727"/>
                </a:lnTo>
                <a:lnTo>
                  <a:pt x="290709" y="4514"/>
                </a:lnTo>
                <a:lnTo>
                  <a:pt x="291702" y="6995"/>
                </a:lnTo>
                <a:lnTo>
                  <a:pt x="292693" y="9476"/>
                </a:lnTo>
                <a:lnTo>
                  <a:pt x="293440" y="12798"/>
                </a:lnTo>
                <a:lnTo>
                  <a:pt x="293933" y="16965"/>
                </a:lnTo>
                <a:lnTo>
                  <a:pt x="294430" y="21131"/>
                </a:lnTo>
                <a:lnTo>
                  <a:pt x="294680" y="26194"/>
                </a:lnTo>
                <a:lnTo>
                  <a:pt x="294680" y="32147"/>
                </a:lnTo>
                <a:lnTo>
                  <a:pt x="294680" y="37901"/>
                </a:lnTo>
                <a:lnTo>
                  <a:pt x="294430" y="42812"/>
                </a:lnTo>
                <a:lnTo>
                  <a:pt x="293933" y="46881"/>
                </a:lnTo>
                <a:lnTo>
                  <a:pt x="293440" y="50947"/>
                </a:lnTo>
                <a:lnTo>
                  <a:pt x="287981" y="62209"/>
                </a:lnTo>
                <a:lnTo>
                  <a:pt x="286493" y="63401"/>
                </a:lnTo>
                <a:lnTo>
                  <a:pt x="284856" y="63995"/>
                </a:lnTo>
                <a:lnTo>
                  <a:pt x="283070" y="63995"/>
                </a:lnTo>
                <a:lnTo>
                  <a:pt x="186629" y="63995"/>
                </a:lnTo>
                <a:lnTo>
                  <a:pt x="186629" y="374449"/>
                </a:lnTo>
                <a:lnTo>
                  <a:pt x="186629" y="376434"/>
                </a:lnTo>
                <a:lnTo>
                  <a:pt x="185985" y="378220"/>
                </a:lnTo>
                <a:lnTo>
                  <a:pt x="166240" y="386059"/>
                </a:lnTo>
                <a:lnTo>
                  <a:pt x="161181" y="386654"/>
                </a:lnTo>
                <a:lnTo>
                  <a:pt x="154881" y="386952"/>
                </a:lnTo>
                <a:lnTo>
                  <a:pt x="147340" y="386952"/>
                </a:lnTo>
                <a:lnTo>
                  <a:pt x="139799" y="386952"/>
                </a:lnTo>
                <a:lnTo>
                  <a:pt x="133499" y="386654"/>
                </a:lnTo>
                <a:lnTo>
                  <a:pt x="128439" y="386059"/>
                </a:lnTo>
                <a:lnTo>
                  <a:pt x="123376" y="385465"/>
                </a:lnTo>
                <a:lnTo>
                  <a:pt x="108048" y="376434"/>
                </a:lnTo>
                <a:lnTo>
                  <a:pt x="108048" y="374449"/>
                </a:lnTo>
                <a:lnTo>
                  <a:pt x="108048" y="63995"/>
                </a:lnTo>
                <a:lnTo>
                  <a:pt x="11606" y="63995"/>
                </a:lnTo>
                <a:lnTo>
                  <a:pt x="9622" y="63995"/>
                </a:lnTo>
                <a:lnTo>
                  <a:pt x="7936" y="63401"/>
                </a:lnTo>
                <a:lnTo>
                  <a:pt x="0" y="37901"/>
                </a:lnTo>
                <a:lnTo>
                  <a:pt x="0" y="32147"/>
                </a:lnTo>
                <a:lnTo>
                  <a:pt x="0" y="26194"/>
                </a:lnTo>
                <a:lnTo>
                  <a:pt x="246" y="21131"/>
                </a:lnTo>
                <a:lnTo>
                  <a:pt x="743" y="16965"/>
                </a:lnTo>
                <a:lnTo>
                  <a:pt x="1240" y="12798"/>
                </a:lnTo>
                <a:lnTo>
                  <a:pt x="9622" y="0"/>
                </a:lnTo>
                <a:lnTo>
                  <a:pt x="1160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49889" y="3412895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6" y="0"/>
                </a:moveTo>
                <a:lnTo>
                  <a:pt x="215502" y="0"/>
                </a:lnTo>
                <a:lnTo>
                  <a:pt x="217288" y="0"/>
                </a:lnTo>
                <a:lnTo>
                  <a:pt x="218873" y="496"/>
                </a:lnTo>
                <a:lnTo>
                  <a:pt x="226067" y="16221"/>
                </a:lnTo>
                <a:lnTo>
                  <a:pt x="226563" y="20092"/>
                </a:lnTo>
                <a:lnTo>
                  <a:pt x="226813" y="25002"/>
                </a:lnTo>
                <a:lnTo>
                  <a:pt x="226813" y="30955"/>
                </a:lnTo>
                <a:lnTo>
                  <a:pt x="226813" y="36511"/>
                </a:lnTo>
                <a:lnTo>
                  <a:pt x="226563" y="41224"/>
                </a:lnTo>
                <a:lnTo>
                  <a:pt x="226067" y="45095"/>
                </a:lnTo>
                <a:lnTo>
                  <a:pt x="225573" y="48963"/>
                </a:lnTo>
                <a:lnTo>
                  <a:pt x="220263" y="59679"/>
                </a:lnTo>
                <a:lnTo>
                  <a:pt x="218873" y="60771"/>
                </a:lnTo>
                <a:lnTo>
                  <a:pt x="217288" y="61316"/>
                </a:lnTo>
                <a:lnTo>
                  <a:pt x="215502" y="61316"/>
                </a:lnTo>
                <a:lnTo>
                  <a:pt x="77983" y="61316"/>
                </a:lnTo>
                <a:lnTo>
                  <a:pt x="77983" y="155374"/>
                </a:lnTo>
                <a:lnTo>
                  <a:pt x="194367" y="155374"/>
                </a:lnTo>
                <a:lnTo>
                  <a:pt x="196154" y="155374"/>
                </a:lnTo>
                <a:lnTo>
                  <a:pt x="202999" y="162074"/>
                </a:lnTo>
                <a:lnTo>
                  <a:pt x="203993" y="164354"/>
                </a:lnTo>
                <a:lnTo>
                  <a:pt x="204737" y="167429"/>
                </a:lnTo>
                <a:lnTo>
                  <a:pt x="205234" y="171300"/>
                </a:lnTo>
                <a:lnTo>
                  <a:pt x="205727" y="175171"/>
                </a:lnTo>
                <a:lnTo>
                  <a:pt x="205977" y="179883"/>
                </a:lnTo>
                <a:lnTo>
                  <a:pt x="205977" y="185440"/>
                </a:lnTo>
                <a:lnTo>
                  <a:pt x="205977" y="191194"/>
                </a:lnTo>
                <a:lnTo>
                  <a:pt x="202999" y="208806"/>
                </a:lnTo>
                <a:lnTo>
                  <a:pt x="202009" y="211086"/>
                </a:lnTo>
                <a:lnTo>
                  <a:pt x="200768" y="212722"/>
                </a:lnTo>
                <a:lnTo>
                  <a:pt x="199278" y="213716"/>
                </a:lnTo>
                <a:lnTo>
                  <a:pt x="197790" y="214710"/>
                </a:lnTo>
                <a:lnTo>
                  <a:pt x="196154" y="215204"/>
                </a:lnTo>
                <a:lnTo>
                  <a:pt x="194367" y="215204"/>
                </a:lnTo>
                <a:lnTo>
                  <a:pt x="77983" y="215204"/>
                </a:lnTo>
                <a:lnTo>
                  <a:pt x="77983" y="323849"/>
                </a:lnTo>
                <a:lnTo>
                  <a:pt x="216691" y="323849"/>
                </a:lnTo>
                <a:lnTo>
                  <a:pt x="218477" y="323849"/>
                </a:lnTo>
                <a:lnTo>
                  <a:pt x="225323" y="330695"/>
                </a:lnTo>
                <a:lnTo>
                  <a:pt x="226317" y="333076"/>
                </a:lnTo>
                <a:lnTo>
                  <a:pt x="227060" y="336203"/>
                </a:lnTo>
                <a:lnTo>
                  <a:pt x="227557" y="340071"/>
                </a:lnTo>
                <a:lnTo>
                  <a:pt x="228051" y="343942"/>
                </a:lnTo>
                <a:lnTo>
                  <a:pt x="228301" y="348752"/>
                </a:lnTo>
                <a:lnTo>
                  <a:pt x="228301" y="354506"/>
                </a:lnTo>
                <a:lnTo>
                  <a:pt x="228301" y="360261"/>
                </a:lnTo>
                <a:lnTo>
                  <a:pt x="225323" y="378320"/>
                </a:lnTo>
                <a:lnTo>
                  <a:pt x="224332" y="380701"/>
                </a:lnTo>
                <a:lnTo>
                  <a:pt x="223092" y="382438"/>
                </a:lnTo>
                <a:lnTo>
                  <a:pt x="221604" y="383529"/>
                </a:lnTo>
                <a:lnTo>
                  <a:pt x="220114" y="384621"/>
                </a:lnTo>
                <a:lnTo>
                  <a:pt x="218477" y="385166"/>
                </a:lnTo>
                <a:lnTo>
                  <a:pt x="216691" y="385166"/>
                </a:lnTo>
                <a:lnTo>
                  <a:pt x="23216" y="385166"/>
                </a:lnTo>
                <a:lnTo>
                  <a:pt x="16666" y="385166"/>
                </a:lnTo>
                <a:lnTo>
                  <a:pt x="11161" y="383231"/>
                </a:lnTo>
                <a:lnTo>
                  <a:pt x="6696" y="379363"/>
                </a:lnTo>
                <a:lnTo>
                  <a:pt x="2231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16487" y="3412895"/>
            <a:ext cx="448945" cy="387350"/>
          </a:xfrm>
          <a:custGeom>
            <a:avLst/>
            <a:gdLst/>
            <a:ahLst/>
            <a:cxnLst/>
            <a:rect l="l" t="t" r="r" b="b"/>
            <a:pathLst>
              <a:path w="448945" h="387350">
                <a:moveTo>
                  <a:pt x="29468" y="0"/>
                </a:moveTo>
                <a:lnTo>
                  <a:pt x="80665" y="0"/>
                </a:lnTo>
                <a:lnTo>
                  <a:pt x="89792" y="0"/>
                </a:lnTo>
                <a:lnTo>
                  <a:pt x="97631" y="743"/>
                </a:lnTo>
                <a:lnTo>
                  <a:pt x="104179" y="2231"/>
                </a:lnTo>
                <a:lnTo>
                  <a:pt x="110728" y="3721"/>
                </a:lnTo>
                <a:lnTo>
                  <a:pt x="116383" y="6199"/>
                </a:lnTo>
                <a:lnTo>
                  <a:pt x="121146" y="9674"/>
                </a:lnTo>
                <a:lnTo>
                  <a:pt x="125908" y="13146"/>
                </a:lnTo>
                <a:lnTo>
                  <a:pt x="129877" y="17708"/>
                </a:lnTo>
                <a:lnTo>
                  <a:pt x="133052" y="23365"/>
                </a:lnTo>
                <a:lnTo>
                  <a:pt x="136227" y="29020"/>
                </a:lnTo>
                <a:lnTo>
                  <a:pt x="139005" y="36015"/>
                </a:lnTo>
                <a:lnTo>
                  <a:pt x="141386" y="44351"/>
                </a:lnTo>
                <a:lnTo>
                  <a:pt x="224730" y="273844"/>
                </a:lnTo>
                <a:lnTo>
                  <a:pt x="225921" y="273844"/>
                </a:lnTo>
                <a:lnTo>
                  <a:pt x="312241" y="44945"/>
                </a:lnTo>
                <a:lnTo>
                  <a:pt x="314820" y="36612"/>
                </a:lnTo>
                <a:lnTo>
                  <a:pt x="317648" y="29565"/>
                </a:lnTo>
                <a:lnTo>
                  <a:pt x="320724" y="23810"/>
                </a:lnTo>
                <a:lnTo>
                  <a:pt x="323799" y="18056"/>
                </a:lnTo>
                <a:lnTo>
                  <a:pt x="327371" y="13392"/>
                </a:lnTo>
                <a:lnTo>
                  <a:pt x="357882" y="0"/>
                </a:lnTo>
                <a:lnTo>
                  <a:pt x="365225" y="0"/>
                </a:lnTo>
                <a:lnTo>
                  <a:pt x="417909" y="0"/>
                </a:lnTo>
                <a:lnTo>
                  <a:pt x="423268" y="0"/>
                </a:lnTo>
                <a:lnTo>
                  <a:pt x="427879" y="694"/>
                </a:lnTo>
                <a:lnTo>
                  <a:pt x="446929" y="18007"/>
                </a:lnTo>
                <a:lnTo>
                  <a:pt x="448222" y="21878"/>
                </a:lnTo>
                <a:lnTo>
                  <a:pt x="448865" y="26292"/>
                </a:lnTo>
                <a:lnTo>
                  <a:pt x="448865" y="31254"/>
                </a:lnTo>
                <a:lnTo>
                  <a:pt x="448865" y="374449"/>
                </a:lnTo>
                <a:lnTo>
                  <a:pt x="448865" y="376434"/>
                </a:lnTo>
                <a:lnTo>
                  <a:pt x="448319" y="378220"/>
                </a:lnTo>
                <a:lnTo>
                  <a:pt x="429815" y="386059"/>
                </a:lnTo>
                <a:lnTo>
                  <a:pt x="425054" y="386654"/>
                </a:lnTo>
                <a:lnTo>
                  <a:pt x="419000" y="386952"/>
                </a:lnTo>
                <a:lnTo>
                  <a:pt x="411658" y="386952"/>
                </a:lnTo>
                <a:lnTo>
                  <a:pt x="404513" y="386952"/>
                </a:lnTo>
                <a:lnTo>
                  <a:pt x="398561" y="386654"/>
                </a:lnTo>
                <a:lnTo>
                  <a:pt x="393800" y="386059"/>
                </a:lnTo>
                <a:lnTo>
                  <a:pt x="389036" y="385465"/>
                </a:lnTo>
                <a:lnTo>
                  <a:pt x="376536" y="379808"/>
                </a:lnTo>
                <a:lnTo>
                  <a:pt x="375344" y="378220"/>
                </a:lnTo>
                <a:lnTo>
                  <a:pt x="374750" y="376434"/>
                </a:lnTo>
                <a:lnTo>
                  <a:pt x="374750" y="374449"/>
                </a:lnTo>
                <a:lnTo>
                  <a:pt x="374750" y="61017"/>
                </a:lnTo>
                <a:lnTo>
                  <a:pt x="374152" y="61017"/>
                </a:lnTo>
                <a:lnTo>
                  <a:pt x="262532" y="374154"/>
                </a:lnTo>
                <a:lnTo>
                  <a:pt x="261739" y="376732"/>
                </a:lnTo>
                <a:lnTo>
                  <a:pt x="260449" y="378866"/>
                </a:lnTo>
                <a:lnTo>
                  <a:pt x="258663" y="380551"/>
                </a:lnTo>
                <a:lnTo>
                  <a:pt x="256877" y="382240"/>
                </a:lnTo>
                <a:lnTo>
                  <a:pt x="254446" y="383578"/>
                </a:lnTo>
                <a:lnTo>
                  <a:pt x="251370" y="384572"/>
                </a:lnTo>
                <a:lnTo>
                  <a:pt x="248294" y="385562"/>
                </a:lnTo>
                <a:lnTo>
                  <a:pt x="244375" y="386209"/>
                </a:lnTo>
                <a:lnTo>
                  <a:pt x="239613" y="386504"/>
                </a:lnTo>
                <a:lnTo>
                  <a:pt x="234850" y="386803"/>
                </a:lnTo>
                <a:lnTo>
                  <a:pt x="229096" y="386952"/>
                </a:lnTo>
                <a:lnTo>
                  <a:pt x="222349" y="386952"/>
                </a:lnTo>
                <a:lnTo>
                  <a:pt x="215602" y="386952"/>
                </a:lnTo>
                <a:lnTo>
                  <a:pt x="209847" y="386705"/>
                </a:lnTo>
                <a:lnTo>
                  <a:pt x="205085" y="386209"/>
                </a:lnTo>
                <a:lnTo>
                  <a:pt x="200322" y="385712"/>
                </a:lnTo>
                <a:lnTo>
                  <a:pt x="196403" y="384919"/>
                </a:lnTo>
                <a:lnTo>
                  <a:pt x="193327" y="383828"/>
                </a:lnTo>
                <a:lnTo>
                  <a:pt x="190251" y="382737"/>
                </a:lnTo>
                <a:lnTo>
                  <a:pt x="182463" y="374154"/>
                </a:lnTo>
                <a:lnTo>
                  <a:pt x="74711" y="61017"/>
                </a:lnTo>
                <a:lnTo>
                  <a:pt x="74116" y="61017"/>
                </a:lnTo>
                <a:lnTo>
                  <a:pt x="74116" y="374449"/>
                </a:lnTo>
                <a:lnTo>
                  <a:pt x="74116" y="376434"/>
                </a:lnTo>
                <a:lnTo>
                  <a:pt x="73570" y="378220"/>
                </a:lnTo>
                <a:lnTo>
                  <a:pt x="72479" y="379808"/>
                </a:lnTo>
                <a:lnTo>
                  <a:pt x="71388" y="381396"/>
                </a:lnTo>
                <a:lnTo>
                  <a:pt x="54917" y="386059"/>
                </a:lnTo>
                <a:lnTo>
                  <a:pt x="50254" y="386654"/>
                </a:lnTo>
                <a:lnTo>
                  <a:pt x="44251" y="386952"/>
                </a:lnTo>
                <a:lnTo>
                  <a:pt x="36909" y="386952"/>
                </a:lnTo>
                <a:lnTo>
                  <a:pt x="29765" y="386952"/>
                </a:lnTo>
                <a:lnTo>
                  <a:pt x="23812" y="386654"/>
                </a:lnTo>
                <a:lnTo>
                  <a:pt x="19049" y="386059"/>
                </a:lnTo>
                <a:lnTo>
                  <a:pt x="14287" y="385465"/>
                </a:lnTo>
                <a:lnTo>
                  <a:pt x="0" y="376434"/>
                </a:lnTo>
                <a:lnTo>
                  <a:pt x="0" y="374449"/>
                </a:lnTo>
                <a:lnTo>
                  <a:pt x="0" y="31254"/>
                </a:lnTo>
                <a:lnTo>
                  <a:pt x="0" y="21131"/>
                </a:lnTo>
                <a:lnTo>
                  <a:pt x="2678" y="13392"/>
                </a:lnTo>
                <a:lnTo>
                  <a:pt x="8036" y="8037"/>
                </a:lnTo>
                <a:lnTo>
                  <a:pt x="13394" y="2679"/>
                </a:lnTo>
                <a:lnTo>
                  <a:pt x="20538" y="0"/>
                </a:lnTo>
                <a:lnTo>
                  <a:pt x="2946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1607" y="3412895"/>
            <a:ext cx="448945" cy="387350"/>
          </a:xfrm>
          <a:custGeom>
            <a:avLst/>
            <a:gdLst/>
            <a:ahLst/>
            <a:cxnLst/>
            <a:rect l="l" t="t" r="r" b="b"/>
            <a:pathLst>
              <a:path w="448944" h="387350">
                <a:moveTo>
                  <a:pt x="29468" y="0"/>
                </a:moveTo>
                <a:lnTo>
                  <a:pt x="80665" y="0"/>
                </a:lnTo>
                <a:lnTo>
                  <a:pt x="89793" y="0"/>
                </a:lnTo>
                <a:lnTo>
                  <a:pt x="97631" y="743"/>
                </a:lnTo>
                <a:lnTo>
                  <a:pt x="104179" y="2231"/>
                </a:lnTo>
                <a:lnTo>
                  <a:pt x="110728" y="3721"/>
                </a:lnTo>
                <a:lnTo>
                  <a:pt x="116383" y="6199"/>
                </a:lnTo>
                <a:lnTo>
                  <a:pt x="121146" y="9674"/>
                </a:lnTo>
                <a:lnTo>
                  <a:pt x="125908" y="13146"/>
                </a:lnTo>
                <a:lnTo>
                  <a:pt x="129877" y="17708"/>
                </a:lnTo>
                <a:lnTo>
                  <a:pt x="133052" y="23365"/>
                </a:lnTo>
                <a:lnTo>
                  <a:pt x="136227" y="29020"/>
                </a:lnTo>
                <a:lnTo>
                  <a:pt x="139005" y="36015"/>
                </a:lnTo>
                <a:lnTo>
                  <a:pt x="141386" y="44351"/>
                </a:lnTo>
                <a:lnTo>
                  <a:pt x="224730" y="273844"/>
                </a:lnTo>
                <a:lnTo>
                  <a:pt x="225921" y="273844"/>
                </a:lnTo>
                <a:lnTo>
                  <a:pt x="312241" y="44945"/>
                </a:lnTo>
                <a:lnTo>
                  <a:pt x="314821" y="36612"/>
                </a:lnTo>
                <a:lnTo>
                  <a:pt x="317648" y="29565"/>
                </a:lnTo>
                <a:lnTo>
                  <a:pt x="345876" y="2231"/>
                </a:lnTo>
                <a:lnTo>
                  <a:pt x="357882" y="0"/>
                </a:lnTo>
                <a:lnTo>
                  <a:pt x="365224" y="0"/>
                </a:lnTo>
                <a:lnTo>
                  <a:pt x="417909" y="0"/>
                </a:lnTo>
                <a:lnTo>
                  <a:pt x="423267" y="0"/>
                </a:lnTo>
                <a:lnTo>
                  <a:pt x="427880" y="694"/>
                </a:lnTo>
                <a:lnTo>
                  <a:pt x="431750" y="2081"/>
                </a:lnTo>
                <a:lnTo>
                  <a:pt x="435620" y="3471"/>
                </a:lnTo>
                <a:lnTo>
                  <a:pt x="438794" y="5504"/>
                </a:lnTo>
                <a:lnTo>
                  <a:pt x="441275" y="8183"/>
                </a:lnTo>
                <a:lnTo>
                  <a:pt x="443756" y="10863"/>
                </a:lnTo>
                <a:lnTo>
                  <a:pt x="445641" y="14136"/>
                </a:lnTo>
                <a:lnTo>
                  <a:pt x="446930" y="18007"/>
                </a:lnTo>
                <a:lnTo>
                  <a:pt x="448220" y="21878"/>
                </a:lnTo>
                <a:lnTo>
                  <a:pt x="448865" y="26292"/>
                </a:lnTo>
                <a:lnTo>
                  <a:pt x="448865" y="31254"/>
                </a:lnTo>
                <a:lnTo>
                  <a:pt x="448865" y="374449"/>
                </a:lnTo>
                <a:lnTo>
                  <a:pt x="448865" y="376434"/>
                </a:lnTo>
                <a:lnTo>
                  <a:pt x="448319" y="378220"/>
                </a:lnTo>
                <a:lnTo>
                  <a:pt x="447228" y="379808"/>
                </a:lnTo>
                <a:lnTo>
                  <a:pt x="446137" y="381396"/>
                </a:lnTo>
                <a:lnTo>
                  <a:pt x="429815" y="386059"/>
                </a:lnTo>
                <a:lnTo>
                  <a:pt x="425053" y="386654"/>
                </a:lnTo>
                <a:lnTo>
                  <a:pt x="419000" y="386952"/>
                </a:lnTo>
                <a:lnTo>
                  <a:pt x="411658" y="386952"/>
                </a:lnTo>
                <a:lnTo>
                  <a:pt x="404515" y="386952"/>
                </a:lnTo>
                <a:lnTo>
                  <a:pt x="398561" y="386654"/>
                </a:lnTo>
                <a:lnTo>
                  <a:pt x="393799" y="386059"/>
                </a:lnTo>
                <a:lnTo>
                  <a:pt x="389036" y="385465"/>
                </a:lnTo>
                <a:lnTo>
                  <a:pt x="374749" y="376434"/>
                </a:lnTo>
                <a:lnTo>
                  <a:pt x="374749" y="374449"/>
                </a:lnTo>
                <a:lnTo>
                  <a:pt x="374749" y="61017"/>
                </a:lnTo>
                <a:lnTo>
                  <a:pt x="374153" y="61017"/>
                </a:lnTo>
                <a:lnTo>
                  <a:pt x="262532" y="374154"/>
                </a:lnTo>
                <a:lnTo>
                  <a:pt x="261739" y="376732"/>
                </a:lnTo>
                <a:lnTo>
                  <a:pt x="260449" y="378866"/>
                </a:lnTo>
                <a:lnTo>
                  <a:pt x="258663" y="380551"/>
                </a:lnTo>
                <a:lnTo>
                  <a:pt x="256877" y="382240"/>
                </a:lnTo>
                <a:lnTo>
                  <a:pt x="254446" y="383578"/>
                </a:lnTo>
                <a:lnTo>
                  <a:pt x="251370" y="384572"/>
                </a:lnTo>
                <a:lnTo>
                  <a:pt x="248294" y="385562"/>
                </a:lnTo>
                <a:lnTo>
                  <a:pt x="244375" y="386209"/>
                </a:lnTo>
                <a:lnTo>
                  <a:pt x="239613" y="386504"/>
                </a:lnTo>
                <a:lnTo>
                  <a:pt x="234850" y="386803"/>
                </a:lnTo>
                <a:lnTo>
                  <a:pt x="229096" y="386952"/>
                </a:lnTo>
                <a:lnTo>
                  <a:pt x="222349" y="386952"/>
                </a:lnTo>
                <a:lnTo>
                  <a:pt x="215602" y="386952"/>
                </a:lnTo>
                <a:lnTo>
                  <a:pt x="209847" y="386705"/>
                </a:lnTo>
                <a:lnTo>
                  <a:pt x="205085" y="386209"/>
                </a:lnTo>
                <a:lnTo>
                  <a:pt x="200322" y="385712"/>
                </a:lnTo>
                <a:lnTo>
                  <a:pt x="196403" y="384919"/>
                </a:lnTo>
                <a:lnTo>
                  <a:pt x="193327" y="383828"/>
                </a:lnTo>
                <a:lnTo>
                  <a:pt x="190252" y="382737"/>
                </a:lnTo>
                <a:lnTo>
                  <a:pt x="182463" y="374154"/>
                </a:lnTo>
                <a:lnTo>
                  <a:pt x="74711" y="61017"/>
                </a:lnTo>
                <a:lnTo>
                  <a:pt x="74116" y="61017"/>
                </a:lnTo>
                <a:lnTo>
                  <a:pt x="74116" y="374449"/>
                </a:lnTo>
                <a:lnTo>
                  <a:pt x="74116" y="376434"/>
                </a:lnTo>
                <a:lnTo>
                  <a:pt x="73570" y="378220"/>
                </a:lnTo>
                <a:lnTo>
                  <a:pt x="72479" y="379808"/>
                </a:lnTo>
                <a:lnTo>
                  <a:pt x="71388" y="381396"/>
                </a:lnTo>
                <a:lnTo>
                  <a:pt x="54917" y="386059"/>
                </a:lnTo>
                <a:lnTo>
                  <a:pt x="50254" y="386654"/>
                </a:lnTo>
                <a:lnTo>
                  <a:pt x="44251" y="386952"/>
                </a:lnTo>
                <a:lnTo>
                  <a:pt x="36909" y="386952"/>
                </a:lnTo>
                <a:lnTo>
                  <a:pt x="29765" y="386952"/>
                </a:lnTo>
                <a:lnTo>
                  <a:pt x="23812" y="386654"/>
                </a:lnTo>
                <a:lnTo>
                  <a:pt x="19049" y="386059"/>
                </a:lnTo>
                <a:lnTo>
                  <a:pt x="14287" y="385465"/>
                </a:lnTo>
                <a:lnTo>
                  <a:pt x="0" y="376434"/>
                </a:lnTo>
                <a:lnTo>
                  <a:pt x="0" y="374449"/>
                </a:lnTo>
                <a:lnTo>
                  <a:pt x="0" y="31254"/>
                </a:lnTo>
                <a:lnTo>
                  <a:pt x="0" y="21131"/>
                </a:lnTo>
                <a:lnTo>
                  <a:pt x="2678" y="13392"/>
                </a:lnTo>
                <a:lnTo>
                  <a:pt x="8036" y="8037"/>
                </a:lnTo>
                <a:lnTo>
                  <a:pt x="13394" y="2679"/>
                </a:lnTo>
                <a:lnTo>
                  <a:pt x="20538" y="0"/>
                </a:lnTo>
                <a:lnTo>
                  <a:pt x="2946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45545" y="3411703"/>
            <a:ext cx="318135" cy="388620"/>
          </a:xfrm>
          <a:custGeom>
            <a:avLst/>
            <a:gdLst/>
            <a:ahLst/>
            <a:cxnLst/>
            <a:rect l="l" t="t" r="r" b="b"/>
            <a:pathLst>
              <a:path w="318135" h="388620">
                <a:moveTo>
                  <a:pt x="283366" y="0"/>
                </a:moveTo>
                <a:lnTo>
                  <a:pt x="290114" y="0"/>
                </a:lnTo>
                <a:lnTo>
                  <a:pt x="295768" y="249"/>
                </a:lnTo>
                <a:lnTo>
                  <a:pt x="316108" y="7443"/>
                </a:lnTo>
                <a:lnTo>
                  <a:pt x="317101" y="9028"/>
                </a:lnTo>
                <a:lnTo>
                  <a:pt x="317598" y="10814"/>
                </a:lnTo>
                <a:lnTo>
                  <a:pt x="317598" y="12798"/>
                </a:lnTo>
                <a:lnTo>
                  <a:pt x="317598" y="358975"/>
                </a:lnTo>
                <a:lnTo>
                  <a:pt x="317598" y="363537"/>
                </a:lnTo>
                <a:lnTo>
                  <a:pt x="316803" y="367607"/>
                </a:lnTo>
                <a:lnTo>
                  <a:pt x="299292" y="385315"/>
                </a:lnTo>
                <a:lnTo>
                  <a:pt x="295622" y="386407"/>
                </a:lnTo>
                <a:lnTo>
                  <a:pt x="291900" y="386952"/>
                </a:lnTo>
                <a:lnTo>
                  <a:pt x="288130" y="386952"/>
                </a:lnTo>
                <a:lnTo>
                  <a:pt x="254791" y="386952"/>
                </a:lnTo>
                <a:lnTo>
                  <a:pt x="247845" y="386952"/>
                </a:lnTo>
                <a:lnTo>
                  <a:pt x="241843" y="386257"/>
                </a:lnTo>
                <a:lnTo>
                  <a:pt x="236783" y="384870"/>
                </a:lnTo>
                <a:lnTo>
                  <a:pt x="231724" y="383481"/>
                </a:lnTo>
                <a:lnTo>
                  <a:pt x="227060" y="380951"/>
                </a:lnTo>
                <a:lnTo>
                  <a:pt x="222793" y="377278"/>
                </a:lnTo>
                <a:lnTo>
                  <a:pt x="218526" y="373608"/>
                </a:lnTo>
                <a:lnTo>
                  <a:pt x="197047" y="338139"/>
                </a:lnTo>
                <a:lnTo>
                  <a:pt x="101202" y="158057"/>
                </a:lnTo>
                <a:lnTo>
                  <a:pt x="84234" y="123379"/>
                </a:lnTo>
                <a:lnTo>
                  <a:pt x="68756" y="87212"/>
                </a:lnTo>
                <a:lnTo>
                  <a:pt x="68162" y="87212"/>
                </a:lnTo>
                <a:lnTo>
                  <a:pt x="69948" y="129927"/>
                </a:lnTo>
                <a:lnTo>
                  <a:pt x="70542" y="173830"/>
                </a:lnTo>
                <a:lnTo>
                  <a:pt x="70542" y="375345"/>
                </a:lnTo>
                <a:lnTo>
                  <a:pt x="70542" y="377330"/>
                </a:lnTo>
                <a:lnTo>
                  <a:pt x="63249" y="384721"/>
                </a:lnTo>
                <a:lnTo>
                  <a:pt x="60572" y="385812"/>
                </a:lnTo>
                <a:lnTo>
                  <a:pt x="56948" y="386657"/>
                </a:lnTo>
                <a:lnTo>
                  <a:pt x="52385" y="387251"/>
                </a:lnTo>
                <a:lnTo>
                  <a:pt x="47823" y="387845"/>
                </a:lnTo>
                <a:lnTo>
                  <a:pt x="41967" y="388144"/>
                </a:lnTo>
                <a:lnTo>
                  <a:pt x="34823" y="388144"/>
                </a:lnTo>
                <a:lnTo>
                  <a:pt x="27880" y="388144"/>
                </a:lnTo>
                <a:lnTo>
                  <a:pt x="6845" y="384721"/>
                </a:lnTo>
                <a:lnTo>
                  <a:pt x="4264" y="383630"/>
                </a:lnTo>
                <a:lnTo>
                  <a:pt x="2478" y="382289"/>
                </a:lnTo>
                <a:lnTo>
                  <a:pt x="1487" y="380704"/>
                </a:lnTo>
                <a:lnTo>
                  <a:pt x="493" y="379116"/>
                </a:lnTo>
                <a:lnTo>
                  <a:pt x="0" y="377330"/>
                </a:lnTo>
                <a:lnTo>
                  <a:pt x="0" y="375345"/>
                </a:lnTo>
                <a:lnTo>
                  <a:pt x="0" y="29169"/>
                </a:lnTo>
                <a:lnTo>
                  <a:pt x="0" y="19845"/>
                </a:lnTo>
                <a:lnTo>
                  <a:pt x="2727" y="12850"/>
                </a:lnTo>
                <a:lnTo>
                  <a:pt x="8183" y="8186"/>
                </a:lnTo>
                <a:lnTo>
                  <a:pt x="13639" y="3523"/>
                </a:lnTo>
                <a:lnTo>
                  <a:pt x="20339" y="1191"/>
                </a:lnTo>
                <a:lnTo>
                  <a:pt x="28276" y="1191"/>
                </a:lnTo>
                <a:lnTo>
                  <a:pt x="70244" y="1191"/>
                </a:lnTo>
                <a:lnTo>
                  <a:pt x="77784" y="1191"/>
                </a:lnTo>
                <a:lnTo>
                  <a:pt x="84136" y="1834"/>
                </a:lnTo>
                <a:lnTo>
                  <a:pt x="89294" y="3127"/>
                </a:lnTo>
                <a:lnTo>
                  <a:pt x="94454" y="4416"/>
                </a:lnTo>
                <a:lnTo>
                  <a:pt x="121837" y="33634"/>
                </a:lnTo>
                <a:lnTo>
                  <a:pt x="125608" y="41373"/>
                </a:lnTo>
                <a:lnTo>
                  <a:pt x="200619" y="182166"/>
                </a:lnTo>
                <a:lnTo>
                  <a:pt x="203883" y="188537"/>
                </a:lnTo>
                <a:lnTo>
                  <a:pt x="207129" y="194853"/>
                </a:lnTo>
                <a:lnTo>
                  <a:pt x="210357" y="201114"/>
                </a:lnTo>
                <a:lnTo>
                  <a:pt x="213567" y="207318"/>
                </a:lnTo>
                <a:lnTo>
                  <a:pt x="216739" y="213495"/>
                </a:lnTo>
                <a:lnTo>
                  <a:pt x="234681" y="250301"/>
                </a:lnTo>
                <a:lnTo>
                  <a:pt x="248540" y="280095"/>
                </a:lnTo>
                <a:lnTo>
                  <a:pt x="248838" y="280095"/>
                </a:lnTo>
                <a:lnTo>
                  <a:pt x="247500" y="236637"/>
                </a:lnTo>
                <a:lnTo>
                  <a:pt x="247052" y="193477"/>
                </a:lnTo>
                <a:lnTo>
                  <a:pt x="247052" y="12798"/>
                </a:lnTo>
                <a:lnTo>
                  <a:pt x="247052" y="10814"/>
                </a:lnTo>
                <a:lnTo>
                  <a:pt x="276224" y="0"/>
                </a:lnTo>
                <a:lnTo>
                  <a:pt x="28336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71166" y="3411109"/>
            <a:ext cx="615315" cy="389255"/>
          </a:xfrm>
          <a:custGeom>
            <a:avLst/>
            <a:gdLst/>
            <a:ahLst/>
            <a:cxnLst/>
            <a:rect l="l" t="t" r="r" b="b"/>
            <a:pathLst>
              <a:path w="615314" h="389254">
                <a:moveTo>
                  <a:pt x="442923" y="0"/>
                </a:moveTo>
                <a:lnTo>
                  <a:pt x="450662" y="0"/>
                </a:lnTo>
                <a:lnTo>
                  <a:pt x="457011" y="298"/>
                </a:lnTo>
                <a:lnTo>
                  <a:pt x="480279" y="7144"/>
                </a:lnTo>
                <a:lnTo>
                  <a:pt x="481568" y="8729"/>
                </a:lnTo>
                <a:lnTo>
                  <a:pt x="482214" y="10515"/>
                </a:lnTo>
                <a:lnTo>
                  <a:pt x="482214" y="12499"/>
                </a:lnTo>
                <a:lnTo>
                  <a:pt x="482214" y="322362"/>
                </a:lnTo>
                <a:lnTo>
                  <a:pt x="603360" y="322362"/>
                </a:lnTo>
                <a:lnTo>
                  <a:pt x="605344" y="322362"/>
                </a:lnTo>
                <a:lnTo>
                  <a:pt x="607079" y="322908"/>
                </a:lnTo>
                <a:lnTo>
                  <a:pt x="608569" y="323999"/>
                </a:lnTo>
                <a:lnTo>
                  <a:pt x="610057" y="325090"/>
                </a:lnTo>
                <a:lnTo>
                  <a:pt x="611297" y="326876"/>
                </a:lnTo>
                <a:lnTo>
                  <a:pt x="612288" y="329357"/>
                </a:lnTo>
                <a:lnTo>
                  <a:pt x="613281" y="331835"/>
                </a:lnTo>
                <a:lnTo>
                  <a:pt x="614025" y="335112"/>
                </a:lnTo>
                <a:lnTo>
                  <a:pt x="614522" y="339178"/>
                </a:lnTo>
                <a:lnTo>
                  <a:pt x="615019" y="343247"/>
                </a:lnTo>
                <a:lnTo>
                  <a:pt x="615266" y="348258"/>
                </a:lnTo>
                <a:lnTo>
                  <a:pt x="615266" y="354211"/>
                </a:lnTo>
                <a:lnTo>
                  <a:pt x="615266" y="360163"/>
                </a:lnTo>
                <a:lnTo>
                  <a:pt x="615019" y="365174"/>
                </a:lnTo>
                <a:lnTo>
                  <a:pt x="614522" y="369240"/>
                </a:lnTo>
                <a:lnTo>
                  <a:pt x="614025" y="373309"/>
                </a:lnTo>
                <a:lnTo>
                  <a:pt x="613281" y="376684"/>
                </a:lnTo>
                <a:lnTo>
                  <a:pt x="612288" y="379363"/>
                </a:lnTo>
                <a:lnTo>
                  <a:pt x="611297" y="382042"/>
                </a:lnTo>
                <a:lnTo>
                  <a:pt x="610057" y="383974"/>
                </a:lnTo>
                <a:lnTo>
                  <a:pt x="608569" y="385166"/>
                </a:lnTo>
                <a:lnTo>
                  <a:pt x="607079" y="386358"/>
                </a:lnTo>
                <a:lnTo>
                  <a:pt x="605344" y="386952"/>
                </a:lnTo>
                <a:lnTo>
                  <a:pt x="603360" y="386952"/>
                </a:lnTo>
                <a:lnTo>
                  <a:pt x="426848" y="386952"/>
                </a:lnTo>
                <a:lnTo>
                  <a:pt x="420300" y="386952"/>
                </a:lnTo>
                <a:lnTo>
                  <a:pt x="414793" y="385017"/>
                </a:lnTo>
                <a:lnTo>
                  <a:pt x="410330" y="381149"/>
                </a:lnTo>
                <a:lnTo>
                  <a:pt x="405865" y="377278"/>
                </a:lnTo>
                <a:lnTo>
                  <a:pt x="403631" y="370978"/>
                </a:lnTo>
                <a:lnTo>
                  <a:pt x="403631" y="362248"/>
                </a:lnTo>
                <a:lnTo>
                  <a:pt x="403631" y="12499"/>
                </a:lnTo>
                <a:lnTo>
                  <a:pt x="403631" y="10515"/>
                </a:lnTo>
                <a:lnTo>
                  <a:pt x="404277" y="8729"/>
                </a:lnTo>
                <a:lnTo>
                  <a:pt x="405566" y="7144"/>
                </a:lnTo>
                <a:lnTo>
                  <a:pt x="406856" y="5556"/>
                </a:lnTo>
                <a:lnTo>
                  <a:pt x="424022" y="893"/>
                </a:lnTo>
                <a:lnTo>
                  <a:pt x="429082" y="298"/>
                </a:lnTo>
                <a:lnTo>
                  <a:pt x="435382" y="0"/>
                </a:lnTo>
                <a:lnTo>
                  <a:pt x="442923" y="0"/>
                </a:lnTo>
                <a:close/>
              </a:path>
              <a:path w="615314" h="389254">
                <a:moveTo>
                  <a:pt x="174424" y="0"/>
                </a:moveTo>
                <a:lnTo>
                  <a:pt x="214755" y="1438"/>
                </a:lnTo>
                <a:lnTo>
                  <a:pt x="218626" y="2529"/>
                </a:lnTo>
                <a:lnTo>
                  <a:pt x="222497" y="3621"/>
                </a:lnTo>
                <a:lnTo>
                  <a:pt x="225274" y="5257"/>
                </a:lnTo>
                <a:lnTo>
                  <a:pt x="226960" y="7440"/>
                </a:lnTo>
                <a:lnTo>
                  <a:pt x="228648" y="9622"/>
                </a:lnTo>
                <a:lnTo>
                  <a:pt x="230087" y="12600"/>
                </a:lnTo>
                <a:lnTo>
                  <a:pt x="231276" y="16370"/>
                </a:lnTo>
                <a:lnTo>
                  <a:pt x="350340" y="357783"/>
                </a:lnTo>
                <a:lnTo>
                  <a:pt x="352720" y="364924"/>
                </a:lnTo>
                <a:lnTo>
                  <a:pt x="354208" y="370581"/>
                </a:lnTo>
                <a:lnTo>
                  <a:pt x="354805" y="374748"/>
                </a:lnTo>
                <a:lnTo>
                  <a:pt x="355399" y="378915"/>
                </a:lnTo>
                <a:lnTo>
                  <a:pt x="354607" y="382042"/>
                </a:lnTo>
                <a:lnTo>
                  <a:pt x="352424" y="384124"/>
                </a:lnTo>
                <a:lnTo>
                  <a:pt x="350239" y="386209"/>
                </a:lnTo>
                <a:lnTo>
                  <a:pt x="346371" y="387498"/>
                </a:lnTo>
                <a:lnTo>
                  <a:pt x="340815" y="387995"/>
                </a:lnTo>
                <a:lnTo>
                  <a:pt x="335258" y="388491"/>
                </a:lnTo>
                <a:lnTo>
                  <a:pt x="327617" y="388738"/>
                </a:lnTo>
                <a:lnTo>
                  <a:pt x="317894" y="388738"/>
                </a:lnTo>
                <a:lnTo>
                  <a:pt x="307774" y="388738"/>
                </a:lnTo>
                <a:lnTo>
                  <a:pt x="299886" y="388589"/>
                </a:lnTo>
                <a:lnTo>
                  <a:pt x="294232" y="388290"/>
                </a:lnTo>
                <a:lnTo>
                  <a:pt x="288575" y="387995"/>
                </a:lnTo>
                <a:lnTo>
                  <a:pt x="275033" y="382786"/>
                </a:lnTo>
                <a:lnTo>
                  <a:pt x="273841" y="381198"/>
                </a:lnTo>
                <a:lnTo>
                  <a:pt x="272850" y="379113"/>
                </a:lnTo>
                <a:lnTo>
                  <a:pt x="272055" y="376534"/>
                </a:lnTo>
                <a:lnTo>
                  <a:pt x="246159" y="299142"/>
                </a:lnTo>
                <a:lnTo>
                  <a:pt x="101498" y="299142"/>
                </a:lnTo>
                <a:lnTo>
                  <a:pt x="77090" y="374449"/>
                </a:lnTo>
                <a:lnTo>
                  <a:pt x="76297" y="377229"/>
                </a:lnTo>
                <a:lnTo>
                  <a:pt x="75255" y="379561"/>
                </a:lnTo>
                <a:lnTo>
                  <a:pt x="73965" y="381444"/>
                </a:lnTo>
                <a:lnTo>
                  <a:pt x="72676" y="383331"/>
                </a:lnTo>
                <a:lnTo>
                  <a:pt x="70591" y="384819"/>
                </a:lnTo>
                <a:lnTo>
                  <a:pt x="67714" y="385910"/>
                </a:lnTo>
                <a:lnTo>
                  <a:pt x="64837" y="387001"/>
                </a:lnTo>
                <a:lnTo>
                  <a:pt x="60771" y="387745"/>
                </a:lnTo>
                <a:lnTo>
                  <a:pt x="55510" y="388144"/>
                </a:lnTo>
                <a:lnTo>
                  <a:pt x="50252" y="388540"/>
                </a:lnTo>
                <a:lnTo>
                  <a:pt x="43357" y="388738"/>
                </a:lnTo>
                <a:lnTo>
                  <a:pt x="34823" y="388738"/>
                </a:lnTo>
                <a:lnTo>
                  <a:pt x="25697" y="388738"/>
                </a:lnTo>
                <a:lnTo>
                  <a:pt x="18553" y="388440"/>
                </a:lnTo>
                <a:lnTo>
                  <a:pt x="13392" y="387845"/>
                </a:lnTo>
                <a:lnTo>
                  <a:pt x="8232" y="387251"/>
                </a:lnTo>
                <a:lnTo>
                  <a:pt x="4660" y="385812"/>
                </a:lnTo>
                <a:lnTo>
                  <a:pt x="2676" y="383529"/>
                </a:lnTo>
                <a:lnTo>
                  <a:pt x="691" y="381246"/>
                </a:lnTo>
                <a:lnTo>
                  <a:pt x="0" y="378022"/>
                </a:lnTo>
                <a:lnTo>
                  <a:pt x="594" y="373855"/>
                </a:lnTo>
                <a:lnTo>
                  <a:pt x="1188" y="369688"/>
                </a:lnTo>
                <a:lnTo>
                  <a:pt x="123824" y="15477"/>
                </a:lnTo>
                <a:lnTo>
                  <a:pt x="127991" y="7290"/>
                </a:lnTo>
                <a:lnTo>
                  <a:pt x="129576" y="5209"/>
                </a:lnTo>
                <a:lnTo>
                  <a:pt x="132109" y="3621"/>
                </a:lnTo>
                <a:lnTo>
                  <a:pt x="135581" y="2529"/>
                </a:lnTo>
                <a:lnTo>
                  <a:pt x="139052" y="1438"/>
                </a:lnTo>
                <a:lnTo>
                  <a:pt x="143865" y="743"/>
                </a:lnTo>
                <a:lnTo>
                  <a:pt x="150016" y="445"/>
                </a:lnTo>
                <a:lnTo>
                  <a:pt x="156167" y="149"/>
                </a:lnTo>
                <a:lnTo>
                  <a:pt x="164305" y="0"/>
                </a:lnTo>
                <a:lnTo>
                  <a:pt x="17442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49334" y="3411109"/>
            <a:ext cx="314960" cy="394335"/>
          </a:xfrm>
          <a:custGeom>
            <a:avLst/>
            <a:gdLst/>
            <a:ahLst/>
            <a:cxnLst/>
            <a:rect l="l" t="t" r="r" b="b"/>
            <a:pathLst>
              <a:path w="314960" h="394335">
                <a:moveTo>
                  <a:pt x="39288" y="0"/>
                </a:moveTo>
                <a:lnTo>
                  <a:pt x="46829" y="0"/>
                </a:lnTo>
                <a:lnTo>
                  <a:pt x="53080" y="298"/>
                </a:lnTo>
                <a:lnTo>
                  <a:pt x="78281" y="10515"/>
                </a:lnTo>
                <a:lnTo>
                  <a:pt x="78281" y="12499"/>
                </a:lnTo>
                <a:lnTo>
                  <a:pt x="78281" y="239911"/>
                </a:lnTo>
                <a:lnTo>
                  <a:pt x="83938" y="279647"/>
                </a:lnTo>
                <a:lnTo>
                  <a:pt x="105703" y="312641"/>
                </a:lnTo>
                <a:lnTo>
                  <a:pt x="141052" y="328127"/>
                </a:lnTo>
                <a:lnTo>
                  <a:pt x="158352" y="329504"/>
                </a:lnTo>
                <a:lnTo>
                  <a:pt x="167337" y="329150"/>
                </a:lnTo>
                <a:lnTo>
                  <a:pt x="204861" y="316891"/>
                </a:lnTo>
                <a:lnTo>
                  <a:pt x="231724" y="280540"/>
                </a:lnTo>
                <a:lnTo>
                  <a:pt x="237231" y="244376"/>
                </a:lnTo>
                <a:lnTo>
                  <a:pt x="237231" y="12499"/>
                </a:lnTo>
                <a:lnTo>
                  <a:pt x="237231" y="10515"/>
                </a:lnTo>
                <a:lnTo>
                  <a:pt x="237826" y="8729"/>
                </a:lnTo>
                <a:lnTo>
                  <a:pt x="239018" y="7144"/>
                </a:lnTo>
                <a:lnTo>
                  <a:pt x="240206" y="5556"/>
                </a:lnTo>
                <a:lnTo>
                  <a:pt x="257324" y="893"/>
                </a:lnTo>
                <a:lnTo>
                  <a:pt x="262384" y="298"/>
                </a:lnTo>
                <a:lnTo>
                  <a:pt x="268684" y="0"/>
                </a:lnTo>
                <a:lnTo>
                  <a:pt x="276224" y="0"/>
                </a:lnTo>
                <a:lnTo>
                  <a:pt x="283765" y="0"/>
                </a:lnTo>
                <a:lnTo>
                  <a:pt x="314623" y="10515"/>
                </a:lnTo>
                <a:lnTo>
                  <a:pt x="314623" y="12499"/>
                </a:lnTo>
                <a:lnTo>
                  <a:pt x="314623" y="243483"/>
                </a:lnTo>
                <a:lnTo>
                  <a:pt x="308762" y="292428"/>
                </a:lnTo>
                <a:lnTo>
                  <a:pt x="291330" y="332704"/>
                </a:lnTo>
                <a:lnTo>
                  <a:pt x="262830" y="363308"/>
                </a:lnTo>
                <a:lnTo>
                  <a:pt x="223540" y="383679"/>
                </a:lnTo>
                <a:lnTo>
                  <a:pt x="173867" y="393165"/>
                </a:lnTo>
                <a:lnTo>
                  <a:pt x="155079" y="393798"/>
                </a:lnTo>
                <a:lnTo>
                  <a:pt x="137386" y="393231"/>
                </a:lnTo>
                <a:lnTo>
                  <a:pt x="89891" y="384721"/>
                </a:lnTo>
                <a:lnTo>
                  <a:pt x="51604" y="365828"/>
                </a:lnTo>
                <a:lnTo>
                  <a:pt x="23476" y="336462"/>
                </a:lnTo>
                <a:lnTo>
                  <a:pt x="5943" y="296845"/>
                </a:lnTo>
                <a:lnTo>
                  <a:pt x="0" y="246756"/>
                </a:lnTo>
                <a:lnTo>
                  <a:pt x="0" y="12499"/>
                </a:lnTo>
                <a:lnTo>
                  <a:pt x="0" y="10515"/>
                </a:lnTo>
                <a:lnTo>
                  <a:pt x="594" y="8729"/>
                </a:lnTo>
                <a:lnTo>
                  <a:pt x="1786" y="7144"/>
                </a:lnTo>
                <a:lnTo>
                  <a:pt x="2974" y="5556"/>
                </a:lnTo>
                <a:lnTo>
                  <a:pt x="31549" y="0"/>
                </a:lnTo>
                <a:lnTo>
                  <a:pt x="3928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09364" y="3406049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8"/>
                </a:lnTo>
                <a:lnTo>
                  <a:pt x="228453" y="73917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2" y="63279"/>
                </a:lnTo>
                <a:lnTo>
                  <a:pt x="136922" y="61017"/>
                </a:lnTo>
                <a:lnTo>
                  <a:pt x="128387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5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88355" y="118317"/>
                </a:lnTo>
                <a:lnTo>
                  <a:pt x="93018" y="124568"/>
                </a:lnTo>
                <a:lnTo>
                  <a:pt x="97682" y="130820"/>
                </a:lnTo>
                <a:lnTo>
                  <a:pt x="131164" y="151673"/>
                </a:lnTo>
                <a:lnTo>
                  <a:pt x="145888" y="158176"/>
                </a:lnTo>
                <a:lnTo>
                  <a:pt x="153441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8" y="398653"/>
                </a:lnTo>
                <a:lnTo>
                  <a:pt x="55773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2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6102" y="305842"/>
                </a:lnTo>
                <a:lnTo>
                  <a:pt x="7589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87" y="304202"/>
                </a:lnTo>
                <a:lnTo>
                  <a:pt x="18007" y="305842"/>
                </a:lnTo>
                <a:lnTo>
                  <a:pt x="23067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7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6" y="21049"/>
                </a:lnTo>
                <a:lnTo>
                  <a:pt x="97584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96261" y="3406049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0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4" y="50203"/>
                </a:lnTo>
                <a:lnTo>
                  <a:pt x="229197" y="55363"/>
                </a:lnTo>
                <a:lnTo>
                  <a:pt x="229194" y="61118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2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5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1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5" y="391119"/>
                </a:lnTo>
                <a:lnTo>
                  <a:pt x="123453" y="398374"/>
                </a:lnTo>
                <a:lnTo>
                  <a:pt x="108941" y="398858"/>
                </a:lnTo>
                <a:lnTo>
                  <a:pt x="99147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198" y="325636"/>
                </a:lnTo>
                <a:lnTo>
                  <a:pt x="597" y="321466"/>
                </a:lnTo>
                <a:lnTo>
                  <a:pt x="993" y="317299"/>
                </a:lnTo>
                <a:lnTo>
                  <a:pt x="6102" y="305842"/>
                </a:lnTo>
                <a:lnTo>
                  <a:pt x="7589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07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34628" y="316010"/>
                </a:lnTo>
                <a:lnTo>
                  <a:pt x="70990" y="330845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1" y="307180"/>
                </a:lnTo>
                <a:lnTo>
                  <a:pt x="168871" y="301029"/>
                </a:lnTo>
                <a:lnTo>
                  <a:pt x="170258" y="294183"/>
                </a:lnTo>
                <a:lnTo>
                  <a:pt x="170261" y="286643"/>
                </a:lnTo>
                <a:lnTo>
                  <a:pt x="170258" y="277910"/>
                </a:lnTo>
                <a:lnTo>
                  <a:pt x="144511" y="247500"/>
                </a:lnTo>
                <a:lnTo>
                  <a:pt x="111118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7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7" y="21049"/>
                </a:lnTo>
                <a:lnTo>
                  <a:pt x="97584" y="3849"/>
                </a:lnTo>
                <a:lnTo>
                  <a:pt x="122661" y="427"/>
                </a:lnTo>
                <a:lnTo>
                  <a:pt x="13573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86850" y="3406049"/>
            <a:ext cx="365125" cy="399415"/>
          </a:xfrm>
          <a:custGeom>
            <a:avLst/>
            <a:gdLst/>
            <a:ahLst/>
            <a:cxnLst/>
            <a:rect l="l" t="t" r="r" b="b"/>
            <a:pathLst>
              <a:path w="365125" h="399414">
                <a:moveTo>
                  <a:pt x="186035" y="0"/>
                </a:moveTo>
                <a:lnTo>
                  <a:pt x="227223" y="2901"/>
                </a:lnTo>
                <a:lnTo>
                  <a:pt x="279331" y="18192"/>
                </a:lnTo>
                <a:lnTo>
                  <a:pt x="319236" y="47326"/>
                </a:lnTo>
                <a:lnTo>
                  <a:pt x="346750" y="90607"/>
                </a:lnTo>
                <a:lnTo>
                  <a:pt x="358182" y="127405"/>
                </a:lnTo>
                <a:lnTo>
                  <a:pt x="363912" y="170789"/>
                </a:lnTo>
                <a:lnTo>
                  <a:pt x="364628" y="194965"/>
                </a:lnTo>
                <a:lnTo>
                  <a:pt x="363884" y="218292"/>
                </a:lnTo>
                <a:lnTo>
                  <a:pt x="357931" y="261155"/>
                </a:lnTo>
                <a:lnTo>
                  <a:pt x="346044" y="298874"/>
                </a:lnTo>
                <a:lnTo>
                  <a:pt x="317301" y="344832"/>
                </a:lnTo>
                <a:lnTo>
                  <a:pt x="275750" y="377315"/>
                </a:lnTo>
                <a:lnTo>
                  <a:pt x="221716" y="395397"/>
                </a:lnTo>
                <a:lnTo>
                  <a:pt x="178891" y="398858"/>
                </a:lnTo>
                <a:lnTo>
                  <a:pt x="157134" y="398123"/>
                </a:lnTo>
                <a:lnTo>
                  <a:pt x="117918" y="392244"/>
                </a:lnTo>
                <a:lnTo>
                  <a:pt x="69763" y="372256"/>
                </a:lnTo>
                <a:lnTo>
                  <a:pt x="34183" y="338360"/>
                </a:lnTo>
                <a:lnTo>
                  <a:pt x="11162" y="289916"/>
                </a:lnTo>
                <a:lnTo>
                  <a:pt x="2790" y="249286"/>
                </a:lnTo>
                <a:lnTo>
                  <a:pt x="0" y="201811"/>
                </a:lnTo>
                <a:lnTo>
                  <a:pt x="744" y="179029"/>
                </a:lnTo>
                <a:lnTo>
                  <a:pt x="6697" y="136985"/>
                </a:lnTo>
                <a:lnTo>
                  <a:pt x="18584" y="99741"/>
                </a:lnTo>
                <a:lnTo>
                  <a:pt x="47327" y="54172"/>
                </a:lnTo>
                <a:lnTo>
                  <a:pt x="88878" y="21746"/>
                </a:lnTo>
                <a:lnTo>
                  <a:pt x="142986" y="3497"/>
                </a:lnTo>
                <a:lnTo>
                  <a:pt x="1860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3940" y="3412895"/>
            <a:ext cx="260350" cy="387350"/>
          </a:xfrm>
          <a:custGeom>
            <a:avLst/>
            <a:gdLst/>
            <a:ahLst/>
            <a:cxnLst/>
            <a:rect l="l" t="t" r="r" b="b"/>
            <a:pathLst>
              <a:path w="260350" h="387350">
                <a:moveTo>
                  <a:pt x="12501" y="0"/>
                </a:moveTo>
                <a:lnTo>
                  <a:pt x="241399" y="0"/>
                </a:lnTo>
                <a:lnTo>
                  <a:pt x="244970" y="0"/>
                </a:lnTo>
                <a:lnTo>
                  <a:pt x="247947" y="347"/>
                </a:lnTo>
                <a:lnTo>
                  <a:pt x="259109" y="15776"/>
                </a:lnTo>
                <a:lnTo>
                  <a:pt x="259804" y="20141"/>
                </a:lnTo>
                <a:lnTo>
                  <a:pt x="260151" y="25895"/>
                </a:lnTo>
                <a:lnTo>
                  <a:pt x="260151" y="33040"/>
                </a:lnTo>
                <a:lnTo>
                  <a:pt x="260151" y="38794"/>
                </a:lnTo>
                <a:lnTo>
                  <a:pt x="259952" y="43805"/>
                </a:lnTo>
                <a:lnTo>
                  <a:pt x="259556" y="48070"/>
                </a:lnTo>
                <a:lnTo>
                  <a:pt x="259159" y="52337"/>
                </a:lnTo>
                <a:lnTo>
                  <a:pt x="124122" y="374748"/>
                </a:lnTo>
                <a:lnTo>
                  <a:pt x="119508" y="380999"/>
                </a:lnTo>
                <a:lnTo>
                  <a:pt x="117623" y="382587"/>
                </a:lnTo>
                <a:lnTo>
                  <a:pt x="98672" y="386504"/>
                </a:lnTo>
                <a:lnTo>
                  <a:pt x="93414" y="386803"/>
                </a:lnTo>
                <a:lnTo>
                  <a:pt x="86915" y="386952"/>
                </a:lnTo>
                <a:lnTo>
                  <a:pt x="79176" y="386952"/>
                </a:lnTo>
                <a:lnTo>
                  <a:pt x="68659" y="386952"/>
                </a:lnTo>
                <a:lnTo>
                  <a:pt x="60324" y="386605"/>
                </a:lnTo>
                <a:lnTo>
                  <a:pt x="54173" y="385910"/>
                </a:lnTo>
                <a:lnTo>
                  <a:pt x="48021" y="385215"/>
                </a:lnTo>
                <a:lnTo>
                  <a:pt x="36016" y="376979"/>
                </a:lnTo>
                <a:lnTo>
                  <a:pt x="35817" y="374699"/>
                </a:lnTo>
                <a:lnTo>
                  <a:pt x="36512" y="371871"/>
                </a:lnTo>
                <a:lnTo>
                  <a:pt x="38099" y="368497"/>
                </a:lnTo>
                <a:lnTo>
                  <a:pt x="174426" y="67863"/>
                </a:lnTo>
                <a:lnTo>
                  <a:pt x="12501" y="67863"/>
                </a:lnTo>
                <a:lnTo>
                  <a:pt x="8334" y="67863"/>
                </a:lnTo>
                <a:lnTo>
                  <a:pt x="5208" y="65135"/>
                </a:lnTo>
                <a:lnTo>
                  <a:pt x="0" y="33634"/>
                </a:lnTo>
                <a:lnTo>
                  <a:pt x="0" y="27681"/>
                </a:lnTo>
                <a:lnTo>
                  <a:pt x="297" y="22570"/>
                </a:lnTo>
                <a:lnTo>
                  <a:pt x="892" y="18306"/>
                </a:lnTo>
                <a:lnTo>
                  <a:pt x="1488" y="14039"/>
                </a:lnTo>
                <a:lnTo>
                  <a:pt x="2331" y="10515"/>
                </a:lnTo>
                <a:lnTo>
                  <a:pt x="3422" y="7738"/>
                </a:lnTo>
                <a:lnTo>
                  <a:pt x="4514" y="4959"/>
                </a:lnTo>
                <a:lnTo>
                  <a:pt x="5804" y="2974"/>
                </a:lnTo>
                <a:lnTo>
                  <a:pt x="7292" y="1786"/>
                </a:lnTo>
                <a:lnTo>
                  <a:pt x="8780" y="594"/>
                </a:lnTo>
                <a:lnTo>
                  <a:pt x="10517" y="0"/>
                </a:lnTo>
                <a:lnTo>
                  <a:pt x="1250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537" y="831850"/>
            <a:ext cx="8994775" cy="22993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OVERVIEW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85" b="1">
                <a:solidFill>
                  <a:srgbClr val="F05139"/>
                </a:solidFill>
                <a:latin typeface="Arial"/>
                <a:cs typeface="Arial"/>
              </a:rPr>
              <a:t>MOMENTUM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70" b="1">
                <a:solidFill>
                  <a:srgbClr val="F05139"/>
                </a:solidFill>
                <a:latin typeface="Arial"/>
                <a:cs typeface="Arial"/>
              </a:rPr>
              <a:t>SALES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1839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35">
                <a:latin typeface="Arial"/>
                <a:cs typeface="Arial"/>
              </a:rPr>
              <a:t>circulated </a:t>
            </a:r>
            <a:r>
              <a:rPr dirty="0" sz="1200" spc="10">
                <a:latin typeface="Arial"/>
                <a:cs typeface="Arial"/>
              </a:rPr>
              <a:t>via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simplified </a:t>
            </a:r>
            <a:r>
              <a:rPr dirty="0" sz="1200" spc="50">
                <a:latin typeface="Arial"/>
                <a:cs typeface="Arial"/>
              </a:rPr>
              <a:t>pool </a:t>
            </a:r>
            <a:r>
              <a:rPr dirty="0" sz="1200" spc="35">
                <a:latin typeface="Arial"/>
                <a:cs typeface="Arial"/>
              </a:rPr>
              <a:t>structure </a:t>
            </a:r>
            <a:r>
              <a:rPr dirty="0" sz="1200" spc="60">
                <a:latin typeface="Arial"/>
                <a:cs typeface="Arial"/>
              </a:rPr>
              <a:t>(Momentum </a:t>
            </a:r>
            <a:r>
              <a:rPr dirty="0" sz="1200" spc="-20">
                <a:latin typeface="Arial"/>
                <a:cs typeface="Arial"/>
              </a:rPr>
              <a:t>Sales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40">
                <a:latin typeface="Arial"/>
                <a:cs typeface="Arial"/>
              </a:rPr>
              <a:t>bonus </a:t>
            </a:r>
            <a:r>
              <a:rPr dirty="0" sz="1200" spc="5">
                <a:latin typeface="Arial"/>
                <a:cs typeface="Arial"/>
              </a:rPr>
              <a:t>incentives) </a:t>
            </a:r>
            <a:r>
              <a:rPr dirty="0" sz="1200" spc="30">
                <a:latin typeface="Arial"/>
                <a:cs typeface="Arial"/>
              </a:rPr>
              <a:t>where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purchasers </a:t>
            </a:r>
            <a:r>
              <a:rPr dirty="0" sz="1200" spc="95">
                <a:latin typeface="Arial"/>
                <a:cs typeface="Arial"/>
              </a:rPr>
              <a:t>/ </a:t>
            </a:r>
            <a:r>
              <a:rPr dirty="0" sz="1200">
                <a:latin typeface="Arial"/>
                <a:cs typeface="Arial"/>
              </a:rPr>
              <a:t>users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purchase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multiple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crypto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fiat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options.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2700" marR="227329">
              <a:lnSpc>
                <a:spcPct val="122500"/>
              </a:lnSpc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30">
                <a:latin typeface="Arial"/>
                <a:cs typeface="Arial"/>
              </a:rPr>
              <a:t>intends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run </a:t>
            </a:r>
            <a:r>
              <a:rPr dirty="0" sz="1200" spc="30">
                <a:latin typeface="Arial"/>
                <a:cs typeface="Arial"/>
              </a:rPr>
              <a:t>daily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20">
                <a:latin typeface="Arial"/>
                <a:cs typeface="Arial"/>
              </a:rPr>
              <a:t>Sales </a:t>
            </a:r>
            <a:r>
              <a:rPr dirty="0" sz="1200" spc="35">
                <a:latin typeface="Arial"/>
                <a:cs typeface="Arial"/>
              </a:rPr>
              <a:t>year-round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plans </a:t>
            </a:r>
            <a:r>
              <a:rPr dirty="0" sz="1200" spc="60">
                <a:latin typeface="Arial"/>
                <a:cs typeface="Arial"/>
              </a:rPr>
              <a:t>to </a:t>
            </a:r>
            <a:r>
              <a:rPr dirty="0" sz="1200">
                <a:latin typeface="Arial"/>
                <a:cs typeface="Arial"/>
              </a:rPr>
              <a:t>sell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55">
                <a:latin typeface="Arial"/>
                <a:cs typeface="Arial"/>
              </a:rPr>
              <a:t>total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5">
                <a:latin typeface="Arial"/>
                <a:cs typeface="Arial"/>
              </a:rPr>
              <a:t>7.9 </a:t>
            </a:r>
            <a:r>
              <a:rPr dirty="0" sz="1200" spc="40">
                <a:latin typeface="Arial"/>
                <a:cs typeface="Arial"/>
              </a:rPr>
              <a:t>billion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0">
                <a:latin typeface="Arial"/>
                <a:cs typeface="Arial"/>
              </a:rPr>
              <a:t>assets </a:t>
            </a:r>
            <a:r>
              <a:rPr dirty="0" sz="1200" spc="45">
                <a:latin typeface="Arial"/>
                <a:cs typeface="Arial"/>
              </a:rPr>
              <a:t>in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incremental </a:t>
            </a:r>
            <a:r>
              <a:rPr dirty="0" sz="1200" spc="20">
                <a:latin typeface="Arial"/>
                <a:cs typeface="Arial"/>
              </a:rPr>
              <a:t>volumes. </a:t>
            </a:r>
            <a:r>
              <a:rPr dirty="0" sz="1200" spc="10">
                <a:latin typeface="Arial"/>
                <a:cs typeface="Arial"/>
              </a:rPr>
              <a:t>Each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pre-defined </a:t>
            </a:r>
            <a:r>
              <a:rPr dirty="0" sz="1200" spc="60">
                <a:latin typeface="Arial"/>
                <a:cs typeface="Arial"/>
              </a:rPr>
              <a:t>number </a:t>
            </a:r>
            <a:r>
              <a:rPr dirty="0" sz="1200" spc="30">
                <a:latin typeface="Arial"/>
                <a:cs typeface="Arial"/>
              </a:rPr>
              <a:t>of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60">
                <a:latin typeface="Arial"/>
                <a:cs typeface="Arial"/>
              </a:rPr>
              <a:t>that </a:t>
            </a:r>
            <a:r>
              <a:rPr dirty="0" sz="1200" spc="25">
                <a:latin typeface="Arial"/>
                <a:cs typeface="Arial"/>
              </a:rPr>
              <a:t>will </a:t>
            </a:r>
            <a:r>
              <a:rPr dirty="0" sz="1200" spc="30">
                <a:latin typeface="Arial"/>
                <a:cs typeface="Arial"/>
              </a:rPr>
              <a:t>be available </a:t>
            </a:r>
            <a:r>
              <a:rPr dirty="0" sz="1200" spc="60">
                <a:latin typeface="Arial"/>
                <a:cs typeface="Arial"/>
              </a:rPr>
              <a:t>through </a:t>
            </a:r>
            <a:r>
              <a:rPr dirty="0" sz="1200" spc="5">
                <a:latin typeface="Arial"/>
                <a:cs typeface="Arial"/>
              </a:rPr>
              <a:t>sale 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pools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run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till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pre-defined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volumes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exhausted, </a:t>
            </a:r>
            <a:r>
              <a:rPr dirty="0" sz="1200" spc="45">
                <a:latin typeface="Arial"/>
                <a:cs typeface="Arial"/>
              </a:rPr>
              <a:t>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85">
                <a:latin typeface="Arial"/>
                <a:cs typeface="Arial"/>
              </a:rPr>
              <a:t>maximum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time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limit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reached.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40">
                <a:latin typeface="Arial"/>
                <a:cs typeface="Arial"/>
              </a:rPr>
              <a:t>Depending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level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sales,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bonuses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allocated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participating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(refer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bonus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section)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39037" y="3678682"/>
            <a:ext cx="8559800" cy="31953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dirty="0" sz="1600" spc="85" b="1">
                <a:solidFill>
                  <a:srgbClr val="F05139"/>
                </a:solidFill>
                <a:latin typeface="Arial"/>
                <a:cs typeface="Arial"/>
              </a:rPr>
              <a:t>MOMENTUM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F05139"/>
                </a:solidFill>
                <a:latin typeface="Arial"/>
                <a:cs typeface="Arial"/>
              </a:rPr>
              <a:t>SALE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PARTICIPATION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Sales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run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on: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"/>
              <a:cs typeface="Arial"/>
            </a:endParaRPr>
          </a:p>
          <a:p>
            <a:pPr marL="533400" indent="-228600">
              <a:lnSpc>
                <a:spcPct val="100000"/>
              </a:lnSpc>
              <a:buClr>
                <a:srgbClr val="F07238"/>
              </a:buClr>
              <a:buFont typeface="Symbol"/>
              <a:buChar char=""/>
              <a:tabLst>
                <a:tab pos="532765" algn="l"/>
                <a:tab pos="533400" algn="l"/>
              </a:tabLst>
            </a:pP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sz="850" spc="5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dirty="0" u="sng" sz="1200" spc="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website</a:t>
            </a:r>
            <a:r>
              <a:rPr dirty="0" sz="1200" spc="1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07238"/>
              </a:buClr>
              <a:buFont typeface="Symbol"/>
              <a:buChar char=""/>
            </a:pPr>
            <a:endParaRPr sz="1800">
              <a:latin typeface="Arial"/>
              <a:cs typeface="Arial"/>
            </a:endParaRPr>
          </a:p>
          <a:p>
            <a:pPr marL="533400" indent="-228600">
              <a:lnSpc>
                <a:spcPct val="100000"/>
              </a:lnSpc>
              <a:spcBef>
                <a:spcPts val="5"/>
              </a:spcBef>
              <a:buClr>
                <a:srgbClr val="F07238"/>
              </a:buClr>
              <a:buFont typeface="Symbol"/>
              <a:buChar char=""/>
              <a:tabLst>
                <a:tab pos="532765" algn="l"/>
                <a:tab pos="533400" algn="l"/>
              </a:tabLst>
            </a:pPr>
            <a:r>
              <a:rPr dirty="0" sz="1200" spc="15">
                <a:latin typeface="Arial"/>
                <a:cs typeface="Arial"/>
              </a:rPr>
              <a:t>Exchanges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-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primary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offering.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07238"/>
              </a:buClr>
              <a:buFont typeface="Symbol"/>
              <a:buChar char=""/>
            </a:pPr>
            <a:endParaRPr sz="1800">
              <a:latin typeface="Arial"/>
              <a:cs typeface="Arial"/>
            </a:endParaRPr>
          </a:p>
          <a:p>
            <a:pPr marL="533400" indent="-228600">
              <a:lnSpc>
                <a:spcPct val="100000"/>
              </a:lnSpc>
              <a:buClr>
                <a:srgbClr val="F07238"/>
              </a:buClr>
              <a:buFont typeface="Symbol"/>
              <a:buChar char=""/>
              <a:tabLst>
                <a:tab pos="532765" algn="l"/>
                <a:tab pos="533400" algn="l"/>
              </a:tabLst>
            </a:pPr>
            <a:r>
              <a:rPr dirty="0" sz="1200" spc="-20">
                <a:latin typeface="Arial"/>
                <a:cs typeface="Arial"/>
              </a:rPr>
              <a:t>By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bankers,</a:t>
            </a:r>
            <a:r>
              <a:rPr dirty="0" sz="1200" spc="15">
                <a:latin typeface="Arial"/>
                <a:cs typeface="Arial"/>
              </a:rPr>
              <a:t> broker-dealers, </a:t>
            </a:r>
            <a:r>
              <a:rPr dirty="0" sz="1200" spc="35">
                <a:latin typeface="Arial"/>
                <a:cs typeface="Arial"/>
              </a:rPr>
              <a:t>funds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around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world.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76200" marR="30480">
              <a:lnSpc>
                <a:spcPct val="122800"/>
              </a:lnSpc>
            </a:pPr>
            <a:r>
              <a:rPr dirty="0" sz="1200" spc="40">
                <a:latin typeface="Arial"/>
                <a:cs typeface="Arial"/>
              </a:rPr>
              <a:t>In order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participate in the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30">
                <a:latin typeface="Arial"/>
                <a:cs typeface="Arial"/>
              </a:rPr>
              <a:t>Sale, </a:t>
            </a:r>
            <a:r>
              <a:rPr dirty="0" sz="1200">
                <a:latin typeface="Arial"/>
                <a:cs typeface="Arial"/>
              </a:rPr>
              <a:t>users </a:t>
            </a:r>
            <a:r>
              <a:rPr dirty="0" sz="1200" spc="20">
                <a:latin typeface="Arial"/>
                <a:cs typeface="Arial"/>
              </a:rPr>
              <a:t>register </a:t>
            </a:r>
            <a:r>
              <a:rPr dirty="0" sz="1200" spc="55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0">
                <a:latin typeface="Arial"/>
                <a:cs typeface="Arial"/>
              </a:rPr>
              <a:t>edge196.com </a:t>
            </a:r>
            <a:r>
              <a:rPr dirty="0" sz="1200" spc="55">
                <a:latin typeface="Arial"/>
                <a:cs typeface="Arial"/>
              </a:rPr>
              <a:t>portal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60">
                <a:latin typeface="Arial"/>
                <a:cs typeface="Arial"/>
              </a:rPr>
              <a:t>go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60">
                <a:latin typeface="Arial"/>
                <a:cs typeface="Arial"/>
              </a:rPr>
              <a:t>mandatory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KYC/AML.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also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integrated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into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crypto</a:t>
            </a:r>
            <a:r>
              <a:rPr dirty="0" sz="1200" spc="25">
                <a:latin typeface="Arial"/>
                <a:cs typeface="Arial"/>
              </a:rPr>
              <a:t> exchanges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primary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offerings.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Exchanges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have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pre-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allocated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volumes,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thereby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allowing</a:t>
            </a:r>
            <a:r>
              <a:rPr dirty="0" sz="1200" spc="25">
                <a:latin typeface="Arial"/>
                <a:cs typeface="Arial"/>
              </a:rPr>
              <a:t> registered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users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(from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exchange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side)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participate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seamlessly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054" y="822705"/>
            <a:ext cx="4986655" cy="36468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50800">
              <a:lnSpc>
                <a:spcPct val="100000"/>
              </a:lnSpc>
              <a:spcBef>
                <a:spcPts val="105"/>
              </a:spcBef>
            </a:pPr>
            <a:r>
              <a:rPr dirty="0" sz="1600" spc="85" b="1">
                <a:solidFill>
                  <a:srgbClr val="F05139"/>
                </a:solidFill>
                <a:latin typeface="Arial"/>
                <a:cs typeface="Arial"/>
              </a:rPr>
              <a:t>MOMENTUM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75" b="1">
                <a:solidFill>
                  <a:srgbClr val="F05139"/>
                </a:solidFill>
                <a:latin typeface="Arial"/>
                <a:cs typeface="Arial"/>
              </a:rPr>
              <a:t>SALES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VOLUMES</a:t>
            </a:r>
            <a:endParaRPr sz="1600">
              <a:latin typeface="Arial"/>
              <a:cs typeface="Arial"/>
            </a:endParaRPr>
          </a:p>
          <a:p>
            <a:pPr algn="just" marL="50800" marR="111760">
              <a:lnSpc>
                <a:spcPct val="121700"/>
              </a:lnSpc>
              <a:spcBef>
                <a:spcPts val="1839"/>
              </a:spcBef>
            </a:pPr>
            <a:r>
              <a:rPr dirty="0" sz="1100" spc="90">
                <a:latin typeface="Calibri"/>
                <a:cs typeface="Calibri"/>
              </a:rPr>
              <a:t>Momentum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80">
                <a:latin typeface="Calibri"/>
                <a:cs typeface="Calibri"/>
              </a:rPr>
              <a:t>Sale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200" spc="30">
                <a:latin typeface="Arial"/>
                <a:cs typeface="Arial"/>
              </a:rPr>
              <a:t>volumes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based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level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buying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previous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day’s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following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conditions: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508000" marR="589280" indent="-228600">
              <a:lnSpc>
                <a:spcPct val="123300"/>
              </a:lnSpc>
              <a:spcBef>
                <a:spcPts val="5"/>
              </a:spcBef>
              <a:buClr>
                <a:srgbClr val="F07238"/>
              </a:buClr>
              <a:buFont typeface="Symbol"/>
              <a:buChar char=""/>
              <a:tabLst>
                <a:tab pos="507365" algn="l"/>
                <a:tab pos="508000" algn="l"/>
              </a:tabLst>
            </a:pPr>
            <a:r>
              <a:rPr dirty="0" sz="1200" spc="15">
                <a:latin typeface="Arial"/>
                <a:cs typeface="Arial"/>
              </a:rPr>
              <a:t>If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previous </a:t>
            </a:r>
            <a:r>
              <a:rPr dirty="0" sz="1200" spc="10">
                <a:latin typeface="Arial"/>
                <a:cs typeface="Arial"/>
              </a:rPr>
              <a:t>days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0">
                <a:latin typeface="Arial"/>
                <a:cs typeface="Arial"/>
              </a:rPr>
              <a:t>100% </a:t>
            </a:r>
            <a:r>
              <a:rPr dirty="0" sz="1200" spc="25">
                <a:latin typeface="Arial"/>
                <a:cs typeface="Arial"/>
              </a:rPr>
              <a:t>sold out,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next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days’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volume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increased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up</a:t>
            </a:r>
            <a:endParaRPr sz="12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310"/>
              </a:spcBef>
            </a:pP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10%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previous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days’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volume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508000" marR="500380" indent="-228600">
              <a:lnSpc>
                <a:spcPct val="121700"/>
              </a:lnSpc>
              <a:buClr>
                <a:srgbClr val="F07238"/>
              </a:buClr>
              <a:buFont typeface="Symbol"/>
              <a:buChar char=""/>
              <a:tabLst>
                <a:tab pos="507365" algn="l"/>
                <a:tab pos="508000" algn="l"/>
              </a:tabLst>
            </a:pPr>
            <a:r>
              <a:rPr dirty="0" sz="1200" spc="15">
                <a:latin typeface="Arial"/>
                <a:cs typeface="Arial"/>
              </a:rPr>
              <a:t>If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previous </a:t>
            </a:r>
            <a:r>
              <a:rPr dirty="0" sz="1200" spc="10">
                <a:latin typeface="Arial"/>
                <a:cs typeface="Arial"/>
              </a:rPr>
              <a:t>days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0">
                <a:latin typeface="Arial"/>
                <a:cs typeface="Arial"/>
              </a:rPr>
              <a:t>not </a:t>
            </a:r>
            <a:r>
              <a:rPr dirty="0" sz="1200" spc="25">
                <a:latin typeface="Arial"/>
                <a:cs typeface="Arial"/>
              </a:rPr>
              <a:t>sold out,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next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days’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volume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will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same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  <a:p>
            <a:pPr marL="508000">
              <a:lnSpc>
                <a:spcPct val="100000"/>
              </a:lnSpc>
              <a:spcBef>
                <a:spcPts val="340"/>
              </a:spcBef>
            </a:pP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previous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day.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algn="just" marL="50800" marR="43180">
              <a:lnSpc>
                <a:spcPct val="123300"/>
              </a:lnSpc>
            </a:pP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40">
                <a:latin typeface="Arial"/>
                <a:cs typeface="Arial"/>
              </a:rPr>
              <a:t>adjust the volume </a:t>
            </a:r>
            <a:r>
              <a:rPr dirty="0" sz="1200" spc="25">
                <a:latin typeface="Arial"/>
                <a:cs typeface="Arial"/>
              </a:rPr>
              <a:t>based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25">
                <a:latin typeface="Arial"/>
                <a:cs typeface="Arial"/>
              </a:rPr>
              <a:t>historic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data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0">
                <a:latin typeface="Arial"/>
                <a:cs typeface="Arial"/>
              </a:rPr>
              <a:t>ensure </a:t>
            </a:r>
            <a:r>
              <a:rPr dirty="0" sz="1200" spc="60">
                <a:latin typeface="Arial"/>
                <a:cs typeface="Arial"/>
              </a:rPr>
              <a:t>nominal </a:t>
            </a:r>
            <a:r>
              <a:rPr dirty="0" sz="1200" spc="65">
                <a:latin typeface="Arial"/>
                <a:cs typeface="Arial"/>
              </a:rPr>
              <a:t>demand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45">
                <a:latin typeface="Arial"/>
                <a:cs typeface="Arial"/>
              </a:rPr>
              <a:t>maintained. </a:t>
            </a: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first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Sale’s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volume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5,000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EDGE-X.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854" y="4434176"/>
            <a:ext cx="2999740" cy="1727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50" spc="-10" i="1">
                <a:latin typeface="Trebuchet MS"/>
                <a:cs typeface="Trebuchet MS"/>
              </a:rPr>
              <a:t>Figure</a:t>
            </a:r>
            <a:r>
              <a:rPr dirty="0" sz="950" spc="-30" i="1">
                <a:latin typeface="Trebuchet MS"/>
                <a:cs typeface="Trebuchet MS"/>
              </a:rPr>
              <a:t> </a:t>
            </a:r>
            <a:r>
              <a:rPr dirty="0" sz="950" spc="-65" i="1">
                <a:latin typeface="Trebuchet MS"/>
                <a:cs typeface="Trebuchet MS"/>
              </a:rPr>
              <a:t>5:</a:t>
            </a:r>
            <a:r>
              <a:rPr dirty="0" sz="950" spc="-20" i="1">
                <a:latin typeface="Trebuchet MS"/>
                <a:cs typeface="Trebuchet MS"/>
              </a:rPr>
              <a:t> 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How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Momentum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i="1">
                <a:solidFill>
                  <a:srgbClr val="424143"/>
                </a:solidFill>
                <a:latin typeface="Trebuchet MS"/>
                <a:cs typeface="Trebuchet MS"/>
              </a:rPr>
              <a:t>Sales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5" i="1">
                <a:solidFill>
                  <a:srgbClr val="424143"/>
                </a:solidFill>
                <a:latin typeface="Trebuchet MS"/>
                <a:cs typeface="Trebuchet MS"/>
              </a:rPr>
              <a:t>volume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 is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15" i="1">
                <a:solidFill>
                  <a:srgbClr val="424143"/>
                </a:solidFill>
                <a:latin typeface="Trebuchet MS"/>
                <a:cs typeface="Trebuchet MS"/>
              </a:rPr>
              <a:t>calculated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00" spc="290">
                <a:solidFill>
                  <a:srgbClr val="424143"/>
                </a:solidFill>
                <a:latin typeface="Trebuchet MS"/>
                <a:cs typeface="Trebuchet MS"/>
              </a:rPr>
              <a:t>^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1700" y="980678"/>
            <a:ext cx="3441446" cy="26419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537" y="990345"/>
            <a:ext cx="4097654" cy="949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PRICING</a:t>
            </a: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05139"/>
                </a:solidFill>
                <a:latin typeface="Arial"/>
                <a:cs typeface="Arial"/>
              </a:rPr>
              <a:t>MECHANISM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1839"/>
              </a:spcBef>
            </a:pPr>
            <a:r>
              <a:rPr dirty="0" sz="1200" spc="25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first </a:t>
            </a:r>
            <a:r>
              <a:rPr dirty="0" sz="1200" spc="35">
                <a:latin typeface="Arial"/>
                <a:cs typeface="Arial"/>
              </a:rPr>
              <a:t>day 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30">
                <a:latin typeface="Arial"/>
                <a:cs typeface="Arial"/>
              </a:rPr>
              <a:t>Sale,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25">
                <a:latin typeface="Arial"/>
                <a:cs typeface="Arial"/>
              </a:rPr>
              <a:t>price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will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$0.10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EDGE-X.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02537" y="2139442"/>
            <a:ext cx="4253230" cy="699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10"/>
              </a:spcBef>
            </a:pPr>
            <a:r>
              <a:rPr dirty="0" sz="1200" spc="35">
                <a:latin typeface="Arial"/>
                <a:cs typeface="Arial"/>
              </a:rPr>
              <a:t>Until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secondary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established,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45">
                <a:latin typeface="Arial"/>
                <a:cs typeface="Arial"/>
              </a:rPr>
              <a:t>determined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60">
                <a:latin typeface="Arial"/>
                <a:cs typeface="Arial"/>
              </a:rPr>
              <a:t>nominal </a:t>
            </a:r>
            <a:r>
              <a:rPr dirty="0" sz="1200">
                <a:latin typeface="Arial"/>
                <a:cs typeface="Arial"/>
              </a:rPr>
              <a:t>set </a:t>
            </a:r>
            <a:r>
              <a:rPr dirty="0" sz="1200" spc="5">
                <a:latin typeface="Arial"/>
                <a:cs typeface="Arial"/>
              </a:rPr>
              <a:t> increases.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537" y="3041649"/>
            <a:ext cx="4294505" cy="470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200" spc="10">
                <a:latin typeface="Arial"/>
                <a:cs typeface="Arial"/>
              </a:rPr>
              <a:t>Once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secondary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established,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price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based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secondary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537" y="3715258"/>
            <a:ext cx="3943350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2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price </a:t>
            </a:r>
            <a:r>
              <a:rPr dirty="0" sz="1200" spc="30">
                <a:latin typeface="Arial"/>
                <a:cs typeface="Arial"/>
              </a:rPr>
              <a:t>oracle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45">
                <a:latin typeface="Arial"/>
                <a:cs typeface="Arial"/>
              </a:rPr>
              <a:t>integrated </a:t>
            </a:r>
            <a:r>
              <a:rPr dirty="0" sz="1200" spc="50">
                <a:latin typeface="Arial"/>
                <a:cs typeface="Arial"/>
              </a:rPr>
              <a:t>into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60">
                <a:latin typeface="Arial"/>
                <a:cs typeface="Arial"/>
              </a:rPr>
              <a:t>platform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continuously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feed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average</a:t>
            </a:r>
            <a:r>
              <a:rPr dirty="0" sz="1200" spc="20">
                <a:latin typeface="Arial"/>
                <a:cs typeface="Arial"/>
              </a:rPr>
              <a:t> secondary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pricing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exchanges.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8546" y="990345"/>
            <a:ext cx="4265295" cy="1848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95" b="1">
                <a:solidFill>
                  <a:srgbClr val="F05139"/>
                </a:solidFill>
                <a:latin typeface="Arial"/>
                <a:cs typeface="Arial"/>
              </a:rPr>
              <a:t>MAXIMUM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TIME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85" b="1">
                <a:solidFill>
                  <a:srgbClr val="F05139"/>
                </a:solidFill>
                <a:latin typeface="Arial"/>
                <a:cs typeface="Arial"/>
              </a:rPr>
              <a:t>WINDOW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2700"/>
              </a:lnSpc>
              <a:spcBef>
                <a:spcPts val="1825"/>
              </a:spcBef>
            </a:pPr>
            <a:r>
              <a:rPr dirty="0" sz="1200" spc="45">
                <a:latin typeface="Arial"/>
                <a:cs typeface="Arial"/>
              </a:rPr>
              <a:t>Upon </a:t>
            </a:r>
            <a:r>
              <a:rPr dirty="0" sz="1200" spc="40">
                <a:latin typeface="Arial"/>
                <a:cs typeface="Arial"/>
              </a:rPr>
              <a:t>reaching the </a:t>
            </a:r>
            <a:r>
              <a:rPr dirty="0" sz="1200" spc="5">
                <a:latin typeface="Arial"/>
                <a:cs typeface="Arial"/>
              </a:rPr>
              <a:t>sale </a:t>
            </a:r>
            <a:r>
              <a:rPr dirty="0" sz="1200" spc="10">
                <a:latin typeface="Arial"/>
                <a:cs typeface="Arial"/>
              </a:rPr>
              <a:t>cut-off,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stopped,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corresponding settlement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35">
                <a:latin typeface="Arial"/>
                <a:cs typeface="Arial"/>
              </a:rPr>
              <a:t>initiated. </a:t>
            </a:r>
            <a:r>
              <a:rPr dirty="0" sz="1200" spc="-3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settlement </a:t>
            </a:r>
            <a:r>
              <a:rPr dirty="0" sz="1200" spc="45">
                <a:latin typeface="Arial"/>
                <a:cs typeface="Arial"/>
              </a:rPr>
              <a:t>window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35">
                <a:latin typeface="Arial"/>
                <a:cs typeface="Arial"/>
              </a:rPr>
              <a:t>start after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completion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20">
                <a:latin typeface="Arial"/>
                <a:cs typeface="Arial"/>
              </a:rPr>
              <a:t>used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allocate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determine the volume </a:t>
            </a:r>
            <a:r>
              <a:rPr dirty="0" sz="1200" spc="35">
                <a:latin typeface="Arial"/>
                <a:cs typeface="Arial"/>
              </a:rPr>
              <a:t>for </a:t>
            </a:r>
            <a:r>
              <a:rPr dirty="0" sz="1200" spc="40">
                <a:latin typeface="Arial"/>
                <a:cs typeface="Arial"/>
              </a:rPr>
              <a:t>the next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8546" y="3041649"/>
            <a:ext cx="4182745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35">
                <a:latin typeface="Arial"/>
                <a:cs typeface="Arial"/>
              </a:rPr>
              <a:t>Under exceptional </a:t>
            </a:r>
            <a:r>
              <a:rPr dirty="0" sz="1200" spc="15">
                <a:latin typeface="Arial"/>
                <a:cs typeface="Arial"/>
              </a:rPr>
              <a:t>circumstances,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administrator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able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suspend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Sale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small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period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time.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8546" y="3934713"/>
            <a:ext cx="426402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20">
                <a:latin typeface="Arial"/>
                <a:cs typeface="Arial"/>
              </a:rPr>
              <a:t>After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expiry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this period,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ongoing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resume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automatically.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2537" y="4952746"/>
            <a:ext cx="8392795" cy="949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SETTLEMENT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90" b="1">
                <a:solidFill>
                  <a:srgbClr val="F05139"/>
                </a:solidFill>
                <a:latin typeface="Arial"/>
                <a:cs typeface="Arial"/>
              </a:rPr>
              <a:t>&amp;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DISTRIBUTION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1839"/>
              </a:spcBef>
            </a:pPr>
            <a:r>
              <a:rPr dirty="0" sz="1200" spc="20">
                <a:latin typeface="Arial"/>
                <a:cs typeface="Arial"/>
              </a:rPr>
              <a:t>At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end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each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Momentum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Sale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small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window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time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utilized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settlement.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settlement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process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entails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distributing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investor’s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wallets,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allocation.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50" y="3206750"/>
              <a:ext cx="914400" cy="89598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798491" y="3550423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29">
                <a:moveTo>
                  <a:pt x="54470" y="0"/>
                </a:moveTo>
                <a:lnTo>
                  <a:pt x="0" y="163711"/>
                </a:lnTo>
                <a:lnTo>
                  <a:pt x="109237" y="163711"/>
                </a:lnTo>
                <a:lnTo>
                  <a:pt x="54766" y="0"/>
                </a:lnTo>
                <a:lnTo>
                  <a:pt x="5447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5243" y="3550423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29">
                <a:moveTo>
                  <a:pt x="54470" y="0"/>
                </a:moveTo>
                <a:lnTo>
                  <a:pt x="0" y="163711"/>
                </a:lnTo>
                <a:lnTo>
                  <a:pt x="109237" y="163711"/>
                </a:lnTo>
                <a:lnTo>
                  <a:pt x="54766" y="0"/>
                </a:lnTo>
                <a:lnTo>
                  <a:pt x="5447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9928" y="3532564"/>
            <a:ext cx="113111" cy="1401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0840" y="3531970"/>
            <a:ext cx="116086" cy="1187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86405" y="3476903"/>
            <a:ext cx="264160" cy="387350"/>
          </a:xfrm>
          <a:custGeom>
            <a:avLst/>
            <a:gdLst/>
            <a:ahLst/>
            <a:cxnLst/>
            <a:rect l="l" t="t" r="r" b="b"/>
            <a:pathLst>
              <a:path w="264160" h="387350">
                <a:moveTo>
                  <a:pt x="26493" y="0"/>
                </a:moveTo>
                <a:lnTo>
                  <a:pt x="117277" y="0"/>
                </a:lnTo>
                <a:lnTo>
                  <a:pt x="124040" y="65"/>
                </a:lnTo>
                <a:lnTo>
                  <a:pt x="164615" y="3943"/>
                </a:lnTo>
                <a:lnTo>
                  <a:pt x="207913" y="18156"/>
                </a:lnTo>
                <a:lnTo>
                  <a:pt x="238128" y="41522"/>
                </a:lnTo>
                <a:lnTo>
                  <a:pt x="257178" y="74563"/>
                </a:lnTo>
                <a:lnTo>
                  <a:pt x="263725" y="116979"/>
                </a:lnTo>
                <a:lnTo>
                  <a:pt x="263092" y="132735"/>
                </a:lnTo>
                <a:lnTo>
                  <a:pt x="253605" y="174424"/>
                </a:lnTo>
                <a:lnTo>
                  <a:pt x="233233" y="207493"/>
                </a:lnTo>
                <a:lnTo>
                  <a:pt x="202594" y="231613"/>
                </a:lnTo>
                <a:lnTo>
                  <a:pt x="161973" y="246496"/>
                </a:lnTo>
                <a:lnTo>
                  <a:pt x="110432" y="251517"/>
                </a:lnTo>
                <a:lnTo>
                  <a:pt x="78284" y="251517"/>
                </a:lnTo>
                <a:lnTo>
                  <a:pt x="78284" y="374449"/>
                </a:lnTo>
                <a:lnTo>
                  <a:pt x="78284" y="376434"/>
                </a:lnTo>
                <a:lnTo>
                  <a:pt x="77638" y="378220"/>
                </a:lnTo>
                <a:lnTo>
                  <a:pt x="58043" y="386059"/>
                </a:lnTo>
                <a:lnTo>
                  <a:pt x="53083" y="386654"/>
                </a:lnTo>
                <a:lnTo>
                  <a:pt x="46731" y="386952"/>
                </a:lnTo>
                <a:lnTo>
                  <a:pt x="38993" y="386952"/>
                </a:lnTo>
                <a:lnTo>
                  <a:pt x="31455" y="386952"/>
                </a:lnTo>
                <a:lnTo>
                  <a:pt x="25152" y="386654"/>
                </a:lnTo>
                <a:lnTo>
                  <a:pt x="20092" y="386059"/>
                </a:lnTo>
                <a:lnTo>
                  <a:pt x="15032" y="385465"/>
                </a:lnTo>
                <a:lnTo>
                  <a:pt x="0" y="376434"/>
                </a:lnTo>
                <a:lnTo>
                  <a:pt x="3" y="374449"/>
                </a:lnTo>
                <a:lnTo>
                  <a:pt x="3" y="27977"/>
                </a:lnTo>
                <a:lnTo>
                  <a:pt x="0" y="18653"/>
                </a:lnTo>
                <a:lnTo>
                  <a:pt x="2432" y="11658"/>
                </a:lnTo>
                <a:lnTo>
                  <a:pt x="7293" y="6995"/>
                </a:lnTo>
                <a:lnTo>
                  <a:pt x="12155" y="2331"/>
                </a:lnTo>
                <a:lnTo>
                  <a:pt x="18556" y="0"/>
                </a:lnTo>
                <a:lnTo>
                  <a:pt x="2649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7320" y="3476903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16" y="0"/>
                </a:moveTo>
                <a:lnTo>
                  <a:pt x="122931" y="0"/>
                </a:lnTo>
                <a:lnTo>
                  <a:pt x="133051" y="0"/>
                </a:lnTo>
                <a:lnTo>
                  <a:pt x="141384" y="198"/>
                </a:lnTo>
                <a:lnTo>
                  <a:pt x="187856" y="6548"/>
                </a:lnTo>
                <a:lnTo>
                  <a:pt x="224803" y="22658"/>
                </a:lnTo>
                <a:lnTo>
                  <a:pt x="255154" y="56480"/>
                </a:lnTo>
                <a:lnTo>
                  <a:pt x="265377" y="94533"/>
                </a:lnTo>
                <a:lnTo>
                  <a:pt x="265806" y="105668"/>
                </a:lnTo>
                <a:lnTo>
                  <a:pt x="265498" y="115128"/>
                </a:lnTo>
                <a:lnTo>
                  <a:pt x="254829" y="156008"/>
                </a:lnTo>
                <a:lnTo>
                  <a:pt x="229659" y="186276"/>
                </a:lnTo>
                <a:lnTo>
                  <a:pt x="191094" y="205977"/>
                </a:lnTo>
                <a:lnTo>
                  <a:pt x="196848" y="208754"/>
                </a:lnTo>
                <a:lnTo>
                  <a:pt x="226067" y="236189"/>
                </a:lnTo>
                <a:lnTo>
                  <a:pt x="245863" y="274438"/>
                </a:lnTo>
                <a:lnTo>
                  <a:pt x="278306" y="350340"/>
                </a:lnTo>
                <a:lnTo>
                  <a:pt x="281284" y="357880"/>
                </a:lnTo>
                <a:lnTo>
                  <a:pt x="283268" y="363388"/>
                </a:lnTo>
                <a:lnTo>
                  <a:pt x="284259" y="366860"/>
                </a:lnTo>
                <a:lnTo>
                  <a:pt x="285253" y="370331"/>
                </a:lnTo>
                <a:lnTo>
                  <a:pt x="285749" y="373062"/>
                </a:lnTo>
                <a:lnTo>
                  <a:pt x="285749" y="375047"/>
                </a:lnTo>
                <a:lnTo>
                  <a:pt x="285749" y="377229"/>
                </a:lnTo>
                <a:lnTo>
                  <a:pt x="278901" y="384273"/>
                </a:lnTo>
                <a:lnTo>
                  <a:pt x="275926" y="385267"/>
                </a:lnTo>
                <a:lnTo>
                  <a:pt x="271561" y="385959"/>
                </a:lnTo>
                <a:lnTo>
                  <a:pt x="265806" y="386358"/>
                </a:lnTo>
                <a:lnTo>
                  <a:pt x="260052" y="386754"/>
                </a:lnTo>
                <a:lnTo>
                  <a:pt x="252212" y="386952"/>
                </a:lnTo>
                <a:lnTo>
                  <a:pt x="242291" y="386952"/>
                </a:lnTo>
                <a:lnTo>
                  <a:pt x="233955" y="386952"/>
                </a:lnTo>
                <a:lnTo>
                  <a:pt x="210589" y="384124"/>
                </a:lnTo>
                <a:lnTo>
                  <a:pt x="207712" y="383033"/>
                </a:lnTo>
                <a:lnTo>
                  <a:pt x="201512" y="373855"/>
                </a:lnTo>
                <a:lnTo>
                  <a:pt x="166984" y="287831"/>
                </a:lnTo>
                <a:lnTo>
                  <a:pt x="146395" y="248095"/>
                </a:lnTo>
                <a:lnTo>
                  <a:pt x="111023" y="227706"/>
                </a:lnTo>
                <a:lnTo>
                  <a:pt x="102690" y="227706"/>
                </a:lnTo>
                <a:lnTo>
                  <a:pt x="78281" y="227706"/>
                </a:lnTo>
                <a:lnTo>
                  <a:pt x="78281" y="374449"/>
                </a:lnTo>
                <a:lnTo>
                  <a:pt x="78281" y="376434"/>
                </a:lnTo>
                <a:lnTo>
                  <a:pt x="77635" y="378220"/>
                </a:lnTo>
                <a:lnTo>
                  <a:pt x="58040" y="386059"/>
                </a:lnTo>
                <a:lnTo>
                  <a:pt x="53080" y="386654"/>
                </a:lnTo>
                <a:lnTo>
                  <a:pt x="46731" y="386952"/>
                </a:lnTo>
                <a:lnTo>
                  <a:pt x="38990" y="386952"/>
                </a:lnTo>
                <a:lnTo>
                  <a:pt x="31452" y="386952"/>
                </a:lnTo>
                <a:lnTo>
                  <a:pt x="25149" y="386654"/>
                </a:lnTo>
                <a:lnTo>
                  <a:pt x="20089" y="386059"/>
                </a:lnTo>
                <a:lnTo>
                  <a:pt x="15029" y="385465"/>
                </a:lnTo>
                <a:lnTo>
                  <a:pt x="0" y="376434"/>
                </a:lnTo>
                <a:lnTo>
                  <a:pt x="0" y="374449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81663" y="3476903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7" y="0"/>
                </a:moveTo>
                <a:lnTo>
                  <a:pt x="215504" y="0"/>
                </a:lnTo>
                <a:lnTo>
                  <a:pt x="217290" y="0"/>
                </a:lnTo>
                <a:lnTo>
                  <a:pt x="218875" y="496"/>
                </a:lnTo>
                <a:lnTo>
                  <a:pt x="226068" y="16221"/>
                </a:lnTo>
                <a:lnTo>
                  <a:pt x="226565" y="20092"/>
                </a:lnTo>
                <a:lnTo>
                  <a:pt x="226815" y="25002"/>
                </a:lnTo>
                <a:lnTo>
                  <a:pt x="226815" y="30955"/>
                </a:lnTo>
                <a:lnTo>
                  <a:pt x="226815" y="36511"/>
                </a:lnTo>
                <a:lnTo>
                  <a:pt x="226565" y="41224"/>
                </a:lnTo>
                <a:lnTo>
                  <a:pt x="226068" y="45095"/>
                </a:lnTo>
                <a:lnTo>
                  <a:pt x="225574" y="48963"/>
                </a:lnTo>
                <a:lnTo>
                  <a:pt x="217290" y="61316"/>
                </a:lnTo>
                <a:lnTo>
                  <a:pt x="215504" y="61316"/>
                </a:lnTo>
                <a:lnTo>
                  <a:pt x="77984" y="61316"/>
                </a:lnTo>
                <a:lnTo>
                  <a:pt x="77984" y="155374"/>
                </a:lnTo>
                <a:lnTo>
                  <a:pt x="194369" y="155374"/>
                </a:lnTo>
                <a:lnTo>
                  <a:pt x="196155" y="155374"/>
                </a:lnTo>
                <a:lnTo>
                  <a:pt x="203001" y="162074"/>
                </a:lnTo>
                <a:lnTo>
                  <a:pt x="203995" y="164354"/>
                </a:lnTo>
                <a:lnTo>
                  <a:pt x="204738" y="167429"/>
                </a:lnTo>
                <a:lnTo>
                  <a:pt x="205235" y="171300"/>
                </a:lnTo>
                <a:lnTo>
                  <a:pt x="205729" y="175171"/>
                </a:lnTo>
                <a:lnTo>
                  <a:pt x="205979" y="179883"/>
                </a:lnTo>
                <a:lnTo>
                  <a:pt x="205979" y="185440"/>
                </a:lnTo>
                <a:lnTo>
                  <a:pt x="205979" y="191194"/>
                </a:lnTo>
                <a:lnTo>
                  <a:pt x="203001" y="208806"/>
                </a:lnTo>
                <a:lnTo>
                  <a:pt x="202010" y="211086"/>
                </a:lnTo>
                <a:lnTo>
                  <a:pt x="200770" y="212722"/>
                </a:lnTo>
                <a:lnTo>
                  <a:pt x="199279" y="213716"/>
                </a:lnTo>
                <a:lnTo>
                  <a:pt x="197792" y="214710"/>
                </a:lnTo>
                <a:lnTo>
                  <a:pt x="196155" y="215204"/>
                </a:lnTo>
                <a:lnTo>
                  <a:pt x="194369" y="215204"/>
                </a:lnTo>
                <a:lnTo>
                  <a:pt x="77984" y="215204"/>
                </a:lnTo>
                <a:lnTo>
                  <a:pt x="77984" y="323849"/>
                </a:lnTo>
                <a:lnTo>
                  <a:pt x="216692" y="323849"/>
                </a:lnTo>
                <a:lnTo>
                  <a:pt x="218479" y="323849"/>
                </a:lnTo>
                <a:lnTo>
                  <a:pt x="225324" y="330695"/>
                </a:lnTo>
                <a:lnTo>
                  <a:pt x="226318" y="333076"/>
                </a:lnTo>
                <a:lnTo>
                  <a:pt x="227062" y="336203"/>
                </a:lnTo>
                <a:lnTo>
                  <a:pt x="227559" y="340071"/>
                </a:lnTo>
                <a:lnTo>
                  <a:pt x="228052" y="343942"/>
                </a:lnTo>
                <a:lnTo>
                  <a:pt x="228302" y="348752"/>
                </a:lnTo>
                <a:lnTo>
                  <a:pt x="228302" y="354506"/>
                </a:lnTo>
                <a:lnTo>
                  <a:pt x="228302" y="360261"/>
                </a:lnTo>
                <a:lnTo>
                  <a:pt x="225324" y="378320"/>
                </a:lnTo>
                <a:lnTo>
                  <a:pt x="224334" y="380701"/>
                </a:lnTo>
                <a:lnTo>
                  <a:pt x="223093" y="382438"/>
                </a:lnTo>
                <a:lnTo>
                  <a:pt x="221606" y="383529"/>
                </a:lnTo>
                <a:lnTo>
                  <a:pt x="220115" y="384621"/>
                </a:lnTo>
                <a:lnTo>
                  <a:pt x="218479" y="385166"/>
                </a:lnTo>
                <a:lnTo>
                  <a:pt x="216692" y="385166"/>
                </a:lnTo>
                <a:lnTo>
                  <a:pt x="23217" y="385166"/>
                </a:lnTo>
                <a:lnTo>
                  <a:pt x="16668" y="385166"/>
                </a:lnTo>
                <a:lnTo>
                  <a:pt x="11162" y="383231"/>
                </a:lnTo>
                <a:lnTo>
                  <a:pt x="6697" y="379363"/>
                </a:lnTo>
                <a:lnTo>
                  <a:pt x="2232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2" y="9674"/>
                </a:lnTo>
                <a:lnTo>
                  <a:pt x="6697" y="5803"/>
                </a:lnTo>
                <a:lnTo>
                  <a:pt x="11162" y="1935"/>
                </a:lnTo>
                <a:lnTo>
                  <a:pt x="16668" y="0"/>
                </a:lnTo>
                <a:lnTo>
                  <a:pt x="2321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58119" y="3475711"/>
            <a:ext cx="318135" cy="388620"/>
          </a:xfrm>
          <a:custGeom>
            <a:avLst/>
            <a:gdLst/>
            <a:ahLst/>
            <a:cxnLst/>
            <a:rect l="l" t="t" r="r" b="b"/>
            <a:pathLst>
              <a:path w="318135" h="388620">
                <a:moveTo>
                  <a:pt x="283368" y="0"/>
                </a:moveTo>
                <a:lnTo>
                  <a:pt x="290115" y="0"/>
                </a:lnTo>
                <a:lnTo>
                  <a:pt x="295771" y="249"/>
                </a:lnTo>
                <a:lnTo>
                  <a:pt x="316111" y="7443"/>
                </a:lnTo>
                <a:lnTo>
                  <a:pt x="317103" y="9028"/>
                </a:lnTo>
                <a:lnTo>
                  <a:pt x="317599" y="10814"/>
                </a:lnTo>
                <a:lnTo>
                  <a:pt x="317599" y="12798"/>
                </a:lnTo>
                <a:lnTo>
                  <a:pt x="317599" y="358975"/>
                </a:lnTo>
                <a:lnTo>
                  <a:pt x="317599" y="363537"/>
                </a:lnTo>
                <a:lnTo>
                  <a:pt x="316805" y="367607"/>
                </a:lnTo>
                <a:lnTo>
                  <a:pt x="291901" y="386952"/>
                </a:lnTo>
                <a:lnTo>
                  <a:pt x="288131" y="386952"/>
                </a:lnTo>
                <a:lnTo>
                  <a:pt x="254793" y="386952"/>
                </a:lnTo>
                <a:lnTo>
                  <a:pt x="247848" y="386952"/>
                </a:lnTo>
                <a:lnTo>
                  <a:pt x="241845" y="386257"/>
                </a:lnTo>
                <a:lnTo>
                  <a:pt x="236785" y="384870"/>
                </a:lnTo>
                <a:lnTo>
                  <a:pt x="231725" y="383481"/>
                </a:lnTo>
                <a:lnTo>
                  <a:pt x="227062" y="380951"/>
                </a:lnTo>
                <a:lnTo>
                  <a:pt x="222795" y="377278"/>
                </a:lnTo>
                <a:lnTo>
                  <a:pt x="218529" y="373608"/>
                </a:lnTo>
                <a:lnTo>
                  <a:pt x="197048" y="338139"/>
                </a:lnTo>
                <a:lnTo>
                  <a:pt x="101203" y="158057"/>
                </a:lnTo>
                <a:lnTo>
                  <a:pt x="84236" y="123379"/>
                </a:lnTo>
                <a:lnTo>
                  <a:pt x="68758" y="87212"/>
                </a:lnTo>
                <a:lnTo>
                  <a:pt x="68163" y="87212"/>
                </a:lnTo>
                <a:lnTo>
                  <a:pt x="69949" y="129927"/>
                </a:lnTo>
                <a:lnTo>
                  <a:pt x="70544" y="173830"/>
                </a:lnTo>
                <a:lnTo>
                  <a:pt x="70544" y="375345"/>
                </a:lnTo>
                <a:lnTo>
                  <a:pt x="70544" y="377330"/>
                </a:lnTo>
                <a:lnTo>
                  <a:pt x="63252" y="384721"/>
                </a:lnTo>
                <a:lnTo>
                  <a:pt x="60573" y="385812"/>
                </a:lnTo>
                <a:lnTo>
                  <a:pt x="56951" y="386657"/>
                </a:lnTo>
                <a:lnTo>
                  <a:pt x="52387" y="387251"/>
                </a:lnTo>
                <a:lnTo>
                  <a:pt x="47823" y="387845"/>
                </a:lnTo>
                <a:lnTo>
                  <a:pt x="41969" y="388144"/>
                </a:lnTo>
                <a:lnTo>
                  <a:pt x="34825" y="388144"/>
                </a:lnTo>
                <a:lnTo>
                  <a:pt x="27880" y="388144"/>
                </a:lnTo>
                <a:lnTo>
                  <a:pt x="0" y="377330"/>
                </a:lnTo>
                <a:lnTo>
                  <a:pt x="0" y="375345"/>
                </a:lnTo>
                <a:lnTo>
                  <a:pt x="0" y="29169"/>
                </a:lnTo>
                <a:lnTo>
                  <a:pt x="0" y="19845"/>
                </a:lnTo>
                <a:lnTo>
                  <a:pt x="2728" y="12850"/>
                </a:lnTo>
                <a:lnTo>
                  <a:pt x="8185" y="8186"/>
                </a:lnTo>
                <a:lnTo>
                  <a:pt x="13642" y="3523"/>
                </a:lnTo>
                <a:lnTo>
                  <a:pt x="20339" y="1191"/>
                </a:lnTo>
                <a:lnTo>
                  <a:pt x="28277" y="1191"/>
                </a:lnTo>
                <a:lnTo>
                  <a:pt x="70246" y="1191"/>
                </a:lnTo>
                <a:lnTo>
                  <a:pt x="77787" y="1191"/>
                </a:lnTo>
                <a:lnTo>
                  <a:pt x="84137" y="1834"/>
                </a:lnTo>
                <a:lnTo>
                  <a:pt x="89296" y="3127"/>
                </a:lnTo>
                <a:lnTo>
                  <a:pt x="94456" y="4416"/>
                </a:lnTo>
                <a:lnTo>
                  <a:pt x="121840" y="33634"/>
                </a:lnTo>
                <a:lnTo>
                  <a:pt x="125611" y="41373"/>
                </a:lnTo>
                <a:lnTo>
                  <a:pt x="200620" y="182166"/>
                </a:lnTo>
                <a:lnTo>
                  <a:pt x="203885" y="188537"/>
                </a:lnTo>
                <a:lnTo>
                  <a:pt x="207131" y="194853"/>
                </a:lnTo>
                <a:lnTo>
                  <a:pt x="210359" y="201114"/>
                </a:lnTo>
                <a:lnTo>
                  <a:pt x="213568" y="207318"/>
                </a:lnTo>
                <a:lnTo>
                  <a:pt x="216740" y="213495"/>
                </a:lnTo>
                <a:lnTo>
                  <a:pt x="234683" y="250301"/>
                </a:lnTo>
                <a:lnTo>
                  <a:pt x="248543" y="280095"/>
                </a:lnTo>
                <a:lnTo>
                  <a:pt x="248840" y="280095"/>
                </a:lnTo>
                <a:lnTo>
                  <a:pt x="247501" y="236637"/>
                </a:lnTo>
                <a:lnTo>
                  <a:pt x="247054" y="193477"/>
                </a:lnTo>
                <a:lnTo>
                  <a:pt x="247054" y="12798"/>
                </a:lnTo>
                <a:lnTo>
                  <a:pt x="247054" y="10814"/>
                </a:lnTo>
                <a:lnTo>
                  <a:pt x="247649" y="9028"/>
                </a:lnTo>
                <a:lnTo>
                  <a:pt x="248840" y="7443"/>
                </a:lnTo>
                <a:lnTo>
                  <a:pt x="250031" y="5855"/>
                </a:lnTo>
                <a:lnTo>
                  <a:pt x="276224" y="0"/>
                </a:lnTo>
                <a:lnTo>
                  <a:pt x="28336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3792" y="3475117"/>
            <a:ext cx="901700" cy="389255"/>
          </a:xfrm>
          <a:custGeom>
            <a:avLst/>
            <a:gdLst/>
            <a:ahLst/>
            <a:cxnLst/>
            <a:rect l="l" t="t" r="r" b="b"/>
            <a:pathLst>
              <a:path w="901700" h="389254">
                <a:moveTo>
                  <a:pt x="720358" y="0"/>
                </a:moveTo>
                <a:lnTo>
                  <a:pt x="760692" y="1438"/>
                </a:lnTo>
                <a:lnTo>
                  <a:pt x="764560" y="2529"/>
                </a:lnTo>
                <a:lnTo>
                  <a:pt x="768431" y="3621"/>
                </a:lnTo>
                <a:lnTo>
                  <a:pt x="777212" y="16370"/>
                </a:lnTo>
                <a:lnTo>
                  <a:pt x="896273" y="357783"/>
                </a:lnTo>
                <a:lnTo>
                  <a:pt x="898654" y="364924"/>
                </a:lnTo>
                <a:lnTo>
                  <a:pt x="900144" y="370581"/>
                </a:lnTo>
                <a:lnTo>
                  <a:pt x="900738" y="374748"/>
                </a:lnTo>
                <a:lnTo>
                  <a:pt x="901333" y="378915"/>
                </a:lnTo>
                <a:lnTo>
                  <a:pt x="900540" y="382042"/>
                </a:lnTo>
                <a:lnTo>
                  <a:pt x="898358" y="384124"/>
                </a:lnTo>
                <a:lnTo>
                  <a:pt x="896172" y="386209"/>
                </a:lnTo>
                <a:lnTo>
                  <a:pt x="892305" y="387498"/>
                </a:lnTo>
                <a:lnTo>
                  <a:pt x="886748" y="387995"/>
                </a:lnTo>
                <a:lnTo>
                  <a:pt x="881192" y="388491"/>
                </a:lnTo>
                <a:lnTo>
                  <a:pt x="873553" y="388738"/>
                </a:lnTo>
                <a:lnTo>
                  <a:pt x="863830" y="388738"/>
                </a:lnTo>
                <a:lnTo>
                  <a:pt x="853708" y="388738"/>
                </a:lnTo>
                <a:lnTo>
                  <a:pt x="845819" y="388589"/>
                </a:lnTo>
                <a:lnTo>
                  <a:pt x="840165" y="388290"/>
                </a:lnTo>
                <a:lnTo>
                  <a:pt x="834508" y="387995"/>
                </a:lnTo>
                <a:lnTo>
                  <a:pt x="817991" y="376534"/>
                </a:lnTo>
                <a:lnTo>
                  <a:pt x="792092" y="299142"/>
                </a:lnTo>
                <a:lnTo>
                  <a:pt x="647434" y="299142"/>
                </a:lnTo>
                <a:lnTo>
                  <a:pt x="623026" y="374449"/>
                </a:lnTo>
                <a:lnTo>
                  <a:pt x="622230" y="377229"/>
                </a:lnTo>
                <a:lnTo>
                  <a:pt x="621188" y="379561"/>
                </a:lnTo>
                <a:lnTo>
                  <a:pt x="619899" y="381444"/>
                </a:lnTo>
                <a:lnTo>
                  <a:pt x="618609" y="383331"/>
                </a:lnTo>
                <a:lnTo>
                  <a:pt x="616525" y="384819"/>
                </a:lnTo>
                <a:lnTo>
                  <a:pt x="589291" y="388738"/>
                </a:lnTo>
                <a:lnTo>
                  <a:pt x="580759" y="388738"/>
                </a:lnTo>
                <a:lnTo>
                  <a:pt x="571631" y="388738"/>
                </a:lnTo>
                <a:lnTo>
                  <a:pt x="564486" y="388440"/>
                </a:lnTo>
                <a:lnTo>
                  <a:pt x="559326" y="387845"/>
                </a:lnTo>
                <a:lnTo>
                  <a:pt x="554166" y="387251"/>
                </a:lnTo>
                <a:lnTo>
                  <a:pt x="550596" y="385812"/>
                </a:lnTo>
                <a:lnTo>
                  <a:pt x="548612" y="383529"/>
                </a:lnTo>
                <a:lnTo>
                  <a:pt x="546625" y="381246"/>
                </a:lnTo>
                <a:lnTo>
                  <a:pt x="545933" y="378022"/>
                </a:lnTo>
                <a:lnTo>
                  <a:pt x="546527" y="373855"/>
                </a:lnTo>
                <a:lnTo>
                  <a:pt x="547122" y="369688"/>
                </a:lnTo>
                <a:lnTo>
                  <a:pt x="669758" y="15477"/>
                </a:lnTo>
                <a:lnTo>
                  <a:pt x="681514" y="2529"/>
                </a:lnTo>
                <a:lnTo>
                  <a:pt x="684986" y="1438"/>
                </a:lnTo>
                <a:lnTo>
                  <a:pt x="689798" y="743"/>
                </a:lnTo>
                <a:lnTo>
                  <a:pt x="695949" y="445"/>
                </a:lnTo>
                <a:lnTo>
                  <a:pt x="702103" y="149"/>
                </a:lnTo>
                <a:lnTo>
                  <a:pt x="710238" y="0"/>
                </a:lnTo>
                <a:lnTo>
                  <a:pt x="720358" y="0"/>
                </a:lnTo>
                <a:close/>
              </a:path>
              <a:path w="901700" h="389254">
                <a:moveTo>
                  <a:pt x="39486" y="0"/>
                </a:moveTo>
                <a:lnTo>
                  <a:pt x="48813" y="0"/>
                </a:lnTo>
                <a:lnTo>
                  <a:pt x="56205" y="149"/>
                </a:lnTo>
                <a:lnTo>
                  <a:pt x="82052" y="16072"/>
                </a:lnTo>
                <a:lnTo>
                  <a:pt x="149620" y="311051"/>
                </a:lnTo>
                <a:lnTo>
                  <a:pt x="149918" y="311051"/>
                </a:lnTo>
                <a:lnTo>
                  <a:pt x="220166" y="18156"/>
                </a:lnTo>
                <a:lnTo>
                  <a:pt x="220958" y="14386"/>
                </a:lnTo>
                <a:lnTo>
                  <a:pt x="222001" y="11311"/>
                </a:lnTo>
                <a:lnTo>
                  <a:pt x="223290" y="8930"/>
                </a:lnTo>
                <a:lnTo>
                  <a:pt x="224579" y="6547"/>
                </a:lnTo>
                <a:lnTo>
                  <a:pt x="226762" y="4712"/>
                </a:lnTo>
                <a:lnTo>
                  <a:pt x="229840" y="3422"/>
                </a:lnTo>
                <a:lnTo>
                  <a:pt x="232915" y="2133"/>
                </a:lnTo>
                <a:lnTo>
                  <a:pt x="237131" y="1240"/>
                </a:lnTo>
                <a:lnTo>
                  <a:pt x="242489" y="743"/>
                </a:lnTo>
                <a:lnTo>
                  <a:pt x="247848" y="246"/>
                </a:lnTo>
                <a:lnTo>
                  <a:pt x="254992" y="0"/>
                </a:lnTo>
                <a:lnTo>
                  <a:pt x="263920" y="0"/>
                </a:lnTo>
                <a:lnTo>
                  <a:pt x="273445" y="0"/>
                </a:lnTo>
                <a:lnTo>
                  <a:pt x="299789" y="3124"/>
                </a:lnTo>
                <a:lnTo>
                  <a:pt x="302864" y="4413"/>
                </a:lnTo>
                <a:lnTo>
                  <a:pt x="305095" y="6251"/>
                </a:lnTo>
                <a:lnTo>
                  <a:pt x="306485" y="8631"/>
                </a:lnTo>
                <a:lnTo>
                  <a:pt x="307875" y="11012"/>
                </a:lnTo>
                <a:lnTo>
                  <a:pt x="308966" y="14188"/>
                </a:lnTo>
                <a:lnTo>
                  <a:pt x="309759" y="18156"/>
                </a:lnTo>
                <a:lnTo>
                  <a:pt x="382386" y="311051"/>
                </a:lnTo>
                <a:lnTo>
                  <a:pt x="382984" y="311051"/>
                </a:lnTo>
                <a:lnTo>
                  <a:pt x="450552" y="16965"/>
                </a:lnTo>
                <a:lnTo>
                  <a:pt x="451146" y="13792"/>
                </a:lnTo>
                <a:lnTo>
                  <a:pt x="451939" y="11061"/>
                </a:lnTo>
                <a:lnTo>
                  <a:pt x="452932" y="8781"/>
                </a:lnTo>
                <a:lnTo>
                  <a:pt x="453923" y="6498"/>
                </a:lnTo>
                <a:lnTo>
                  <a:pt x="455810" y="4712"/>
                </a:lnTo>
                <a:lnTo>
                  <a:pt x="458586" y="3422"/>
                </a:lnTo>
                <a:lnTo>
                  <a:pt x="461366" y="2133"/>
                </a:lnTo>
                <a:lnTo>
                  <a:pt x="465335" y="1240"/>
                </a:lnTo>
                <a:lnTo>
                  <a:pt x="470495" y="743"/>
                </a:lnTo>
                <a:lnTo>
                  <a:pt x="475652" y="246"/>
                </a:lnTo>
                <a:lnTo>
                  <a:pt x="482897" y="0"/>
                </a:lnTo>
                <a:lnTo>
                  <a:pt x="492224" y="0"/>
                </a:lnTo>
                <a:lnTo>
                  <a:pt x="500954" y="0"/>
                </a:lnTo>
                <a:lnTo>
                  <a:pt x="526304" y="10168"/>
                </a:lnTo>
                <a:lnTo>
                  <a:pt x="526008" y="14435"/>
                </a:lnTo>
                <a:lnTo>
                  <a:pt x="525709" y="18702"/>
                </a:lnTo>
                <a:lnTo>
                  <a:pt x="524667" y="24505"/>
                </a:lnTo>
                <a:lnTo>
                  <a:pt x="522881" y="31848"/>
                </a:lnTo>
                <a:lnTo>
                  <a:pt x="434477" y="367009"/>
                </a:lnTo>
                <a:lnTo>
                  <a:pt x="433288" y="371773"/>
                </a:lnTo>
                <a:lnTo>
                  <a:pt x="420191" y="385017"/>
                </a:lnTo>
                <a:lnTo>
                  <a:pt x="416024" y="386507"/>
                </a:lnTo>
                <a:lnTo>
                  <a:pt x="410666" y="387498"/>
                </a:lnTo>
                <a:lnTo>
                  <a:pt x="404116" y="387995"/>
                </a:lnTo>
                <a:lnTo>
                  <a:pt x="397568" y="388491"/>
                </a:lnTo>
                <a:lnTo>
                  <a:pt x="389232" y="388738"/>
                </a:lnTo>
                <a:lnTo>
                  <a:pt x="379113" y="388738"/>
                </a:lnTo>
                <a:lnTo>
                  <a:pt x="339623" y="386507"/>
                </a:lnTo>
                <a:lnTo>
                  <a:pt x="335654" y="385017"/>
                </a:lnTo>
                <a:lnTo>
                  <a:pt x="331686" y="383529"/>
                </a:lnTo>
                <a:lnTo>
                  <a:pt x="322856" y="367009"/>
                </a:lnTo>
                <a:lnTo>
                  <a:pt x="261241" y="122931"/>
                </a:lnTo>
                <a:lnTo>
                  <a:pt x="260646" y="122931"/>
                </a:lnTo>
                <a:lnTo>
                  <a:pt x="202304" y="367009"/>
                </a:lnTo>
                <a:lnTo>
                  <a:pt x="201314" y="371572"/>
                </a:lnTo>
                <a:lnTo>
                  <a:pt x="199924" y="375294"/>
                </a:lnTo>
                <a:lnTo>
                  <a:pt x="198138" y="378171"/>
                </a:lnTo>
                <a:lnTo>
                  <a:pt x="196352" y="381048"/>
                </a:lnTo>
                <a:lnTo>
                  <a:pt x="193523" y="383282"/>
                </a:lnTo>
                <a:lnTo>
                  <a:pt x="189655" y="384867"/>
                </a:lnTo>
                <a:lnTo>
                  <a:pt x="185784" y="386455"/>
                </a:lnTo>
                <a:lnTo>
                  <a:pt x="180526" y="387498"/>
                </a:lnTo>
                <a:lnTo>
                  <a:pt x="147538" y="388738"/>
                </a:lnTo>
                <a:lnTo>
                  <a:pt x="139343" y="388692"/>
                </a:lnTo>
                <a:lnTo>
                  <a:pt x="103781" y="385017"/>
                </a:lnTo>
                <a:lnTo>
                  <a:pt x="99812" y="383529"/>
                </a:lnTo>
                <a:lnTo>
                  <a:pt x="96935" y="381347"/>
                </a:lnTo>
                <a:lnTo>
                  <a:pt x="95149" y="378470"/>
                </a:lnTo>
                <a:lnTo>
                  <a:pt x="93363" y="375592"/>
                </a:lnTo>
                <a:lnTo>
                  <a:pt x="91875" y="371773"/>
                </a:lnTo>
                <a:lnTo>
                  <a:pt x="90684" y="367009"/>
                </a:lnTo>
                <a:lnTo>
                  <a:pt x="3172" y="30955"/>
                </a:lnTo>
                <a:lnTo>
                  <a:pt x="1386" y="23810"/>
                </a:lnTo>
                <a:lnTo>
                  <a:pt x="396" y="18205"/>
                </a:lnTo>
                <a:lnTo>
                  <a:pt x="198" y="14139"/>
                </a:lnTo>
                <a:lnTo>
                  <a:pt x="0" y="10070"/>
                </a:lnTo>
                <a:lnTo>
                  <a:pt x="1139" y="6946"/>
                </a:lnTo>
                <a:lnTo>
                  <a:pt x="3621" y="4760"/>
                </a:lnTo>
                <a:lnTo>
                  <a:pt x="6102" y="2578"/>
                </a:lnTo>
                <a:lnTo>
                  <a:pt x="10168" y="1240"/>
                </a:lnTo>
                <a:lnTo>
                  <a:pt x="15825" y="743"/>
                </a:lnTo>
                <a:lnTo>
                  <a:pt x="21479" y="246"/>
                </a:lnTo>
                <a:lnTo>
                  <a:pt x="29367" y="0"/>
                </a:lnTo>
                <a:lnTo>
                  <a:pt x="3948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76478" y="3475117"/>
            <a:ext cx="615315" cy="389255"/>
          </a:xfrm>
          <a:custGeom>
            <a:avLst/>
            <a:gdLst/>
            <a:ahLst/>
            <a:cxnLst/>
            <a:rect l="l" t="t" r="r" b="b"/>
            <a:pathLst>
              <a:path w="615314" h="389254">
                <a:moveTo>
                  <a:pt x="442923" y="0"/>
                </a:moveTo>
                <a:lnTo>
                  <a:pt x="450662" y="0"/>
                </a:lnTo>
                <a:lnTo>
                  <a:pt x="457011" y="298"/>
                </a:lnTo>
                <a:lnTo>
                  <a:pt x="461973" y="893"/>
                </a:lnTo>
                <a:lnTo>
                  <a:pt x="466935" y="1487"/>
                </a:lnTo>
                <a:lnTo>
                  <a:pt x="480279" y="7144"/>
                </a:lnTo>
                <a:lnTo>
                  <a:pt x="481568" y="8729"/>
                </a:lnTo>
                <a:lnTo>
                  <a:pt x="482214" y="10515"/>
                </a:lnTo>
                <a:lnTo>
                  <a:pt x="482214" y="12499"/>
                </a:lnTo>
                <a:lnTo>
                  <a:pt x="482214" y="322362"/>
                </a:lnTo>
                <a:lnTo>
                  <a:pt x="603360" y="322362"/>
                </a:lnTo>
                <a:lnTo>
                  <a:pt x="605344" y="322362"/>
                </a:lnTo>
                <a:lnTo>
                  <a:pt x="607082" y="322908"/>
                </a:lnTo>
                <a:lnTo>
                  <a:pt x="615266" y="348258"/>
                </a:lnTo>
                <a:lnTo>
                  <a:pt x="615266" y="354211"/>
                </a:lnTo>
                <a:lnTo>
                  <a:pt x="615266" y="360163"/>
                </a:lnTo>
                <a:lnTo>
                  <a:pt x="615019" y="365174"/>
                </a:lnTo>
                <a:lnTo>
                  <a:pt x="614522" y="369240"/>
                </a:lnTo>
                <a:lnTo>
                  <a:pt x="614025" y="373309"/>
                </a:lnTo>
                <a:lnTo>
                  <a:pt x="605344" y="386952"/>
                </a:lnTo>
                <a:lnTo>
                  <a:pt x="603360" y="386952"/>
                </a:lnTo>
                <a:lnTo>
                  <a:pt x="426851" y="386952"/>
                </a:lnTo>
                <a:lnTo>
                  <a:pt x="420300" y="386952"/>
                </a:lnTo>
                <a:lnTo>
                  <a:pt x="414796" y="385017"/>
                </a:lnTo>
                <a:lnTo>
                  <a:pt x="410330" y="381149"/>
                </a:lnTo>
                <a:lnTo>
                  <a:pt x="405865" y="377278"/>
                </a:lnTo>
                <a:lnTo>
                  <a:pt x="403634" y="370978"/>
                </a:lnTo>
                <a:lnTo>
                  <a:pt x="403634" y="362248"/>
                </a:lnTo>
                <a:lnTo>
                  <a:pt x="403634" y="12499"/>
                </a:lnTo>
                <a:lnTo>
                  <a:pt x="403634" y="10515"/>
                </a:lnTo>
                <a:lnTo>
                  <a:pt x="404277" y="8729"/>
                </a:lnTo>
                <a:lnTo>
                  <a:pt x="405566" y="7144"/>
                </a:lnTo>
                <a:lnTo>
                  <a:pt x="406856" y="5556"/>
                </a:lnTo>
                <a:lnTo>
                  <a:pt x="424022" y="893"/>
                </a:lnTo>
                <a:lnTo>
                  <a:pt x="429082" y="298"/>
                </a:lnTo>
                <a:lnTo>
                  <a:pt x="435382" y="0"/>
                </a:lnTo>
                <a:lnTo>
                  <a:pt x="442923" y="0"/>
                </a:lnTo>
                <a:close/>
              </a:path>
              <a:path w="615314" h="389254">
                <a:moveTo>
                  <a:pt x="174424" y="0"/>
                </a:moveTo>
                <a:lnTo>
                  <a:pt x="214759" y="1438"/>
                </a:lnTo>
                <a:lnTo>
                  <a:pt x="218626" y="2529"/>
                </a:lnTo>
                <a:lnTo>
                  <a:pt x="222497" y="3621"/>
                </a:lnTo>
                <a:lnTo>
                  <a:pt x="231279" y="16370"/>
                </a:lnTo>
                <a:lnTo>
                  <a:pt x="350340" y="357783"/>
                </a:lnTo>
                <a:lnTo>
                  <a:pt x="352720" y="364924"/>
                </a:lnTo>
                <a:lnTo>
                  <a:pt x="354211" y="370581"/>
                </a:lnTo>
                <a:lnTo>
                  <a:pt x="354805" y="374748"/>
                </a:lnTo>
                <a:lnTo>
                  <a:pt x="355399" y="378915"/>
                </a:lnTo>
                <a:lnTo>
                  <a:pt x="354607" y="382042"/>
                </a:lnTo>
                <a:lnTo>
                  <a:pt x="352424" y="384124"/>
                </a:lnTo>
                <a:lnTo>
                  <a:pt x="350239" y="386209"/>
                </a:lnTo>
                <a:lnTo>
                  <a:pt x="346371" y="387498"/>
                </a:lnTo>
                <a:lnTo>
                  <a:pt x="340815" y="387995"/>
                </a:lnTo>
                <a:lnTo>
                  <a:pt x="335258" y="388491"/>
                </a:lnTo>
                <a:lnTo>
                  <a:pt x="327620" y="388738"/>
                </a:lnTo>
                <a:lnTo>
                  <a:pt x="317897" y="388738"/>
                </a:lnTo>
                <a:lnTo>
                  <a:pt x="307774" y="388738"/>
                </a:lnTo>
                <a:lnTo>
                  <a:pt x="299886" y="388589"/>
                </a:lnTo>
                <a:lnTo>
                  <a:pt x="294232" y="388290"/>
                </a:lnTo>
                <a:lnTo>
                  <a:pt x="288575" y="387995"/>
                </a:lnTo>
                <a:lnTo>
                  <a:pt x="272058" y="376534"/>
                </a:lnTo>
                <a:lnTo>
                  <a:pt x="246159" y="299142"/>
                </a:lnTo>
                <a:lnTo>
                  <a:pt x="101501" y="299142"/>
                </a:lnTo>
                <a:lnTo>
                  <a:pt x="77093" y="374449"/>
                </a:lnTo>
                <a:lnTo>
                  <a:pt x="76297" y="377229"/>
                </a:lnTo>
                <a:lnTo>
                  <a:pt x="75255" y="379561"/>
                </a:lnTo>
                <a:lnTo>
                  <a:pt x="73965" y="381444"/>
                </a:lnTo>
                <a:lnTo>
                  <a:pt x="72676" y="383331"/>
                </a:lnTo>
                <a:lnTo>
                  <a:pt x="70591" y="384819"/>
                </a:lnTo>
                <a:lnTo>
                  <a:pt x="43357" y="388738"/>
                </a:lnTo>
                <a:lnTo>
                  <a:pt x="34826" y="388738"/>
                </a:lnTo>
                <a:lnTo>
                  <a:pt x="25697" y="388738"/>
                </a:lnTo>
                <a:lnTo>
                  <a:pt x="18553" y="388440"/>
                </a:lnTo>
                <a:lnTo>
                  <a:pt x="13392" y="387845"/>
                </a:lnTo>
                <a:lnTo>
                  <a:pt x="8232" y="387251"/>
                </a:lnTo>
                <a:lnTo>
                  <a:pt x="4663" y="385812"/>
                </a:lnTo>
                <a:lnTo>
                  <a:pt x="2679" y="383529"/>
                </a:lnTo>
                <a:lnTo>
                  <a:pt x="694" y="381246"/>
                </a:lnTo>
                <a:lnTo>
                  <a:pt x="0" y="378022"/>
                </a:lnTo>
                <a:lnTo>
                  <a:pt x="594" y="373855"/>
                </a:lnTo>
                <a:lnTo>
                  <a:pt x="1188" y="369688"/>
                </a:lnTo>
                <a:lnTo>
                  <a:pt x="123824" y="15477"/>
                </a:lnTo>
                <a:lnTo>
                  <a:pt x="135581" y="2529"/>
                </a:lnTo>
                <a:lnTo>
                  <a:pt x="139052" y="1438"/>
                </a:lnTo>
                <a:lnTo>
                  <a:pt x="143865" y="743"/>
                </a:lnTo>
                <a:lnTo>
                  <a:pt x="150016" y="445"/>
                </a:lnTo>
                <a:lnTo>
                  <a:pt x="156170" y="149"/>
                </a:lnTo>
                <a:lnTo>
                  <a:pt x="164305" y="0"/>
                </a:lnTo>
                <a:lnTo>
                  <a:pt x="17442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57407" y="3475117"/>
            <a:ext cx="476884" cy="389255"/>
          </a:xfrm>
          <a:custGeom>
            <a:avLst/>
            <a:gdLst/>
            <a:ahLst/>
            <a:cxnLst/>
            <a:rect l="l" t="t" r="r" b="b"/>
            <a:pathLst>
              <a:path w="476885" h="389254">
                <a:moveTo>
                  <a:pt x="170545" y="0"/>
                </a:moveTo>
                <a:lnTo>
                  <a:pt x="179673" y="0"/>
                </a:lnTo>
                <a:lnTo>
                  <a:pt x="186817" y="198"/>
                </a:lnTo>
                <a:lnTo>
                  <a:pt x="191976" y="594"/>
                </a:lnTo>
                <a:lnTo>
                  <a:pt x="197136" y="990"/>
                </a:lnTo>
                <a:lnTo>
                  <a:pt x="201104" y="1685"/>
                </a:lnTo>
                <a:lnTo>
                  <a:pt x="203882" y="2679"/>
                </a:lnTo>
                <a:lnTo>
                  <a:pt x="206661" y="3669"/>
                </a:lnTo>
                <a:lnTo>
                  <a:pt x="306574" y="311645"/>
                </a:lnTo>
                <a:lnTo>
                  <a:pt x="306871" y="311645"/>
                </a:lnTo>
                <a:lnTo>
                  <a:pt x="398847" y="16072"/>
                </a:lnTo>
                <a:lnTo>
                  <a:pt x="399641" y="12701"/>
                </a:lnTo>
                <a:lnTo>
                  <a:pt x="400633" y="9970"/>
                </a:lnTo>
                <a:lnTo>
                  <a:pt x="401824" y="7888"/>
                </a:lnTo>
                <a:lnTo>
                  <a:pt x="403014" y="5803"/>
                </a:lnTo>
                <a:lnTo>
                  <a:pt x="405048" y="4166"/>
                </a:lnTo>
                <a:lnTo>
                  <a:pt x="432978" y="0"/>
                </a:lnTo>
                <a:lnTo>
                  <a:pt x="442305" y="0"/>
                </a:lnTo>
                <a:lnTo>
                  <a:pt x="451433" y="0"/>
                </a:lnTo>
                <a:lnTo>
                  <a:pt x="458527" y="298"/>
                </a:lnTo>
                <a:lnTo>
                  <a:pt x="463587" y="893"/>
                </a:lnTo>
                <a:lnTo>
                  <a:pt x="468647" y="1487"/>
                </a:lnTo>
                <a:lnTo>
                  <a:pt x="472120" y="2926"/>
                </a:lnTo>
                <a:lnTo>
                  <a:pt x="474005" y="5209"/>
                </a:lnTo>
                <a:lnTo>
                  <a:pt x="475890" y="7491"/>
                </a:lnTo>
                <a:lnTo>
                  <a:pt x="476486" y="10713"/>
                </a:lnTo>
                <a:lnTo>
                  <a:pt x="475791" y="14883"/>
                </a:lnTo>
                <a:lnTo>
                  <a:pt x="475096" y="19049"/>
                </a:lnTo>
                <a:lnTo>
                  <a:pt x="473559" y="24606"/>
                </a:lnTo>
                <a:lnTo>
                  <a:pt x="471178" y="31549"/>
                </a:lnTo>
                <a:lnTo>
                  <a:pt x="356282" y="373261"/>
                </a:lnTo>
                <a:lnTo>
                  <a:pt x="355290" y="376635"/>
                </a:lnTo>
                <a:lnTo>
                  <a:pt x="354000" y="379363"/>
                </a:lnTo>
                <a:lnTo>
                  <a:pt x="352413" y="381444"/>
                </a:lnTo>
                <a:lnTo>
                  <a:pt x="350825" y="383529"/>
                </a:lnTo>
                <a:lnTo>
                  <a:pt x="330088" y="388290"/>
                </a:lnTo>
                <a:lnTo>
                  <a:pt x="323937" y="388589"/>
                </a:lnTo>
                <a:lnTo>
                  <a:pt x="315900" y="388738"/>
                </a:lnTo>
                <a:lnTo>
                  <a:pt x="305978" y="388738"/>
                </a:lnTo>
                <a:lnTo>
                  <a:pt x="298041" y="388738"/>
                </a:lnTo>
                <a:lnTo>
                  <a:pt x="291244" y="388690"/>
                </a:lnTo>
                <a:lnTo>
                  <a:pt x="285589" y="388589"/>
                </a:lnTo>
                <a:lnTo>
                  <a:pt x="279933" y="388491"/>
                </a:lnTo>
                <a:lnTo>
                  <a:pt x="275121" y="388242"/>
                </a:lnTo>
                <a:lnTo>
                  <a:pt x="271153" y="387845"/>
                </a:lnTo>
                <a:lnTo>
                  <a:pt x="267184" y="387449"/>
                </a:lnTo>
                <a:lnTo>
                  <a:pt x="255228" y="383081"/>
                </a:lnTo>
                <a:lnTo>
                  <a:pt x="253541" y="381893"/>
                </a:lnTo>
                <a:lnTo>
                  <a:pt x="252251" y="380454"/>
                </a:lnTo>
                <a:lnTo>
                  <a:pt x="251358" y="378765"/>
                </a:lnTo>
                <a:lnTo>
                  <a:pt x="250466" y="377080"/>
                </a:lnTo>
                <a:lnTo>
                  <a:pt x="249622" y="374946"/>
                </a:lnTo>
                <a:lnTo>
                  <a:pt x="248828" y="372368"/>
                </a:lnTo>
                <a:lnTo>
                  <a:pt x="134231" y="30955"/>
                </a:lnTo>
                <a:lnTo>
                  <a:pt x="131849" y="23810"/>
                </a:lnTo>
                <a:lnTo>
                  <a:pt x="130411" y="18156"/>
                </a:lnTo>
                <a:lnTo>
                  <a:pt x="129915" y="13990"/>
                </a:lnTo>
                <a:lnTo>
                  <a:pt x="129418" y="9823"/>
                </a:lnTo>
                <a:lnTo>
                  <a:pt x="130411" y="6696"/>
                </a:lnTo>
                <a:lnTo>
                  <a:pt x="132891" y="4614"/>
                </a:lnTo>
                <a:lnTo>
                  <a:pt x="135372" y="2529"/>
                </a:lnTo>
                <a:lnTo>
                  <a:pt x="139588" y="1240"/>
                </a:lnTo>
                <a:lnTo>
                  <a:pt x="145541" y="743"/>
                </a:lnTo>
                <a:lnTo>
                  <a:pt x="151495" y="246"/>
                </a:lnTo>
                <a:lnTo>
                  <a:pt x="159829" y="0"/>
                </a:lnTo>
                <a:lnTo>
                  <a:pt x="170545" y="0"/>
                </a:lnTo>
                <a:close/>
              </a:path>
              <a:path w="476885" h="389254">
                <a:moveTo>
                  <a:pt x="39290" y="0"/>
                </a:moveTo>
                <a:lnTo>
                  <a:pt x="47029" y="0"/>
                </a:lnTo>
                <a:lnTo>
                  <a:pt x="53379" y="298"/>
                </a:lnTo>
                <a:lnTo>
                  <a:pt x="76646" y="7144"/>
                </a:lnTo>
                <a:lnTo>
                  <a:pt x="77936" y="8729"/>
                </a:lnTo>
                <a:lnTo>
                  <a:pt x="78581" y="10515"/>
                </a:lnTo>
                <a:lnTo>
                  <a:pt x="78581" y="12499"/>
                </a:lnTo>
                <a:lnTo>
                  <a:pt x="78581" y="376235"/>
                </a:lnTo>
                <a:lnTo>
                  <a:pt x="78581" y="378220"/>
                </a:lnTo>
                <a:lnTo>
                  <a:pt x="77936" y="380006"/>
                </a:lnTo>
                <a:lnTo>
                  <a:pt x="47029" y="388738"/>
                </a:lnTo>
                <a:lnTo>
                  <a:pt x="39290" y="388738"/>
                </a:lnTo>
                <a:lnTo>
                  <a:pt x="31750" y="388738"/>
                </a:lnTo>
                <a:lnTo>
                  <a:pt x="25449" y="388440"/>
                </a:lnTo>
                <a:lnTo>
                  <a:pt x="20389" y="387845"/>
                </a:lnTo>
                <a:lnTo>
                  <a:pt x="15329" y="387251"/>
                </a:lnTo>
                <a:lnTo>
                  <a:pt x="0" y="378220"/>
                </a:lnTo>
                <a:lnTo>
                  <a:pt x="0" y="376235"/>
                </a:lnTo>
                <a:lnTo>
                  <a:pt x="0" y="12499"/>
                </a:lnTo>
                <a:lnTo>
                  <a:pt x="0" y="10515"/>
                </a:lnTo>
                <a:lnTo>
                  <a:pt x="644" y="8729"/>
                </a:lnTo>
                <a:lnTo>
                  <a:pt x="1934" y="7144"/>
                </a:lnTo>
                <a:lnTo>
                  <a:pt x="3224" y="5556"/>
                </a:lnTo>
                <a:lnTo>
                  <a:pt x="20538" y="893"/>
                </a:lnTo>
                <a:lnTo>
                  <a:pt x="25499" y="298"/>
                </a:lnTo>
                <a:lnTo>
                  <a:pt x="31750" y="0"/>
                </a:lnTo>
                <a:lnTo>
                  <a:pt x="3929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58533" y="3475117"/>
            <a:ext cx="314960" cy="394335"/>
          </a:xfrm>
          <a:custGeom>
            <a:avLst/>
            <a:gdLst/>
            <a:ahLst/>
            <a:cxnLst/>
            <a:rect l="l" t="t" r="r" b="b"/>
            <a:pathLst>
              <a:path w="314960" h="394335">
                <a:moveTo>
                  <a:pt x="39290" y="0"/>
                </a:moveTo>
                <a:lnTo>
                  <a:pt x="46831" y="0"/>
                </a:lnTo>
                <a:lnTo>
                  <a:pt x="53082" y="298"/>
                </a:lnTo>
                <a:lnTo>
                  <a:pt x="58043" y="893"/>
                </a:lnTo>
                <a:lnTo>
                  <a:pt x="63003" y="1487"/>
                </a:lnTo>
                <a:lnTo>
                  <a:pt x="76348" y="7144"/>
                </a:lnTo>
                <a:lnTo>
                  <a:pt x="77638" y="8729"/>
                </a:lnTo>
                <a:lnTo>
                  <a:pt x="78283" y="10515"/>
                </a:lnTo>
                <a:lnTo>
                  <a:pt x="78283" y="12499"/>
                </a:lnTo>
                <a:lnTo>
                  <a:pt x="78283" y="239911"/>
                </a:lnTo>
                <a:lnTo>
                  <a:pt x="83938" y="279647"/>
                </a:lnTo>
                <a:lnTo>
                  <a:pt x="105705" y="312641"/>
                </a:lnTo>
                <a:lnTo>
                  <a:pt x="141051" y="328127"/>
                </a:lnTo>
                <a:lnTo>
                  <a:pt x="158353" y="329504"/>
                </a:lnTo>
                <a:lnTo>
                  <a:pt x="167338" y="329150"/>
                </a:lnTo>
                <a:lnTo>
                  <a:pt x="204861" y="316891"/>
                </a:lnTo>
                <a:lnTo>
                  <a:pt x="231725" y="280540"/>
                </a:lnTo>
                <a:lnTo>
                  <a:pt x="237231" y="244376"/>
                </a:lnTo>
                <a:lnTo>
                  <a:pt x="237231" y="12499"/>
                </a:lnTo>
                <a:lnTo>
                  <a:pt x="237231" y="10515"/>
                </a:lnTo>
                <a:lnTo>
                  <a:pt x="237827" y="8729"/>
                </a:lnTo>
                <a:lnTo>
                  <a:pt x="239017" y="7144"/>
                </a:lnTo>
                <a:lnTo>
                  <a:pt x="240208" y="5556"/>
                </a:lnTo>
                <a:lnTo>
                  <a:pt x="268684" y="0"/>
                </a:lnTo>
                <a:lnTo>
                  <a:pt x="276224" y="0"/>
                </a:lnTo>
                <a:lnTo>
                  <a:pt x="283765" y="0"/>
                </a:lnTo>
                <a:lnTo>
                  <a:pt x="289966" y="298"/>
                </a:lnTo>
                <a:lnTo>
                  <a:pt x="294828" y="893"/>
                </a:lnTo>
                <a:lnTo>
                  <a:pt x="299690" y="1487"/>
                </a:lnTo>
                <a:lnTo>
                  <a:pt x="312836" y="7144"/>
                </a:lnTo>
                <a:lnTo>
                  <a:pt x="314027" y="8729"/>
                </a:lnTo>
                <a:lnTo>
                  <a:pt x="314622" y="10515"/>
                </a:lnTo>
                <a:lnTo>
                  <a:pt x="314622" y="12499"/>
                </a:lnTo>
                <a:lnTo>
                  <a:pt x="314622" y="243483"/>
                </a:lnTo>
                <a:lnTo>
                  <a:pt x="308762" y="292428"/>
                </a:lnTo>
                <a:lnTo>
                  <a:pt x="291331" y="332704"/>
                </a:lnTo>
                <a:lnTo>
                  <a:pt x="262830" y="363308"/>
                </a:lnTo>
                <a:lnTo>
                  <a:pt x="223539" y="383679"/>
                </a:lnTo>
                <a:lnTo>
                  <a:pt x="173868" y="393165"/>
                </a:lnTo>
                <a:lnTo>
                  <a:pt x="155078" y="393798"/>
                </a:lnTo>
                <a:lnTo>
                  <a:pt x="137386" y="393231"/>
                </a:lnTo>
                <a:lnTo>
                  <a:pt x="89892" y="384721"/>
                </a:lnTo>
                <a:lnTo>
                  <a:pt x="51606" y="365828"/>
                </a:lnTo>
                <a:lnTo>
                  <a:pt x="23477" y="336462"/>
                </a:lnTo>
                <a:lnTo>
                  <a:pt x="5943" y="296845"/>
                </a:lnTo>
                <a:lnTo>
                  <a:pt x="0" y="246756"/>
                </a:lnTo>
                <a:lnTo>
                  <a:pt x="0" y="12499"/>
                </a:lnTo>
                <a:lnTo>
                  <a:pt x="0" y="10515"/>
                </a:lnTo>
                <a:lnTo>
                  <a:pt x="595" y="8729"/>
                </a:lnTo>
                <a:lnTo>
                  <a:pt x="1785" y="7144"/>
                </a:lnTo>
                <a:lnTo>
                  <a:pt x="2976" y="5556"/>
                </a:lnTo>
                <a:lnTo>
                  <a:pt x="20240" y="893"/>
                </a:lnTo>
                <a:lnTo>
                  <a:pt x="25201" y="298"/>
                </a:lnTo>
                <a:lnTo>
                  <a:pt x="31551" y="0"/>
                </a:lnTo>
                <a:lnTo>
                  <a:pt x="3929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53133" y="3470057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8"/>
                </a:lnTo>
                <a:lnTo>
                  <a:pt x="228453" y="73917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3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5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8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198" y="325636"/>
                </a:lnTo>
                <a:lnTo>
                  <a:pt x="597" y="321466"/>
                </a:lnTo>
                <a:lnTo>
                  <a:pt x="993" y="317299"/>
                </a:lnTo>
                <a:lnTo>
                  <a:pt x="6102" y="305842"/>
                </a:lnTo>
                <a:lnTo>
                  <a:pt x="7592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10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8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8" y="21049"/>
                </a:lnTo>
                <a:lnTo>
                  <a:pt x="97585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98525" y="3470057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8"/>
                </a:lnTo>
                <a:lnTo>
                  <a:pt x="228453" y="73917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3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8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8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198" y="325636"/>
                </a:lnTo>
                <a:lnTo>
                  <a:pt x="597" y="321466"/>
                </a:lnTo>
                <a:lnTo>
                  <a:pt x="993" y="317299"/>
                </a:lnTo>
                <a:lnTo>
                  <a:pt x="6102" y="305842"/>
                </a:lnTo>
                <a:lnTo>
                  <a:pt x="7592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10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8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8" y="21049"/>
                </a:lnTo>
                <a:lnTo>
                  <a:pt x="97585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4117" y="3691511"/>
            <a:ext cx="127396" cy="12442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117024" y="3465295"/>
            <a:ext cx="281940" cy="408940"/>
            <a:chOff x="1117024" y="3465295"/>
            <a:chExt cx="281940" cy="40894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344" y="3522445"/>
              <a:ext cx="109240" cy="1140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21786" y="3470057"/>
              <a:ext cx="272415" cy="399415"/>
            </a:xfrm>
            <a:custGeom>
              <a:avLst/>
              <a:gdLst/>
              <a:ahLst/>
              <a:cxnLst/>
              <a:rect l="l" t="t" r="r" b="b"/>
              <a:pathLst>
                <a:path w="272415" h="399414">
                  <a:moveTo>
                    <a:pt x="140791" y="0"/>
                  </a:moveTo>
                  <a:lnTo>
                    <a:pt x="183458" y="3849"/>
                  </a:lnTo>
                  <a:lnTo>
                    <a:pt x="224963" y="20294"/>
                  </a:lnTo>
                  <a:lnTo>
                    <a:pt x="254347" y="56107"/>
                  </a:lnTo>
                  <a:lnTo>
                    <a:pt x="261342" y="94652"/>
                  </a:lnTo>
                  <a:lnTo>
                    <a:pt x="261053" y="101601"/>
                  </a:lnTo>
                  <a:lnTo>
                    <a:pt x="247715" y="141004"/>
                  </a:lnTo>
                  <a:lnTo>
                    <a:pt x="216935" y="174676"/>
                  </a:lnTo>
                  <a:lnTo>
                    <a:pt x="195560" y="188713"/>
                  </a:lnTo>
                  <a:lnTo>
                    <a:pt x="204396" y="193550"/>
                  </a:lnTo>
                  <a:lnTo>
                    <a:pt x="241176" y="220078"/>
                  </a:lnTo>
                  <a:lnTo>
                    <a:pt x="264253" y="251471"/>
                  </a:lnTo>
                  <a:lnTo>
                    <a:pt x="272355" y="288724"/>
                  </a:lnTo>
                  <a:lnTo>
                    <a:pt x="271788" y="301468"/>
                  </a:lnTo>
                  <a:lnTo>
                    <a:pt x="258198" y="345325"/>
                  </a:lnTo>
                  <a:lnTo>
                    <a:pt x="227102" y="376775"/>
                  </a:lnTo>
                  <a:lnTo>
                    <a:pt x="178984" y="394757"/>
                  </a:lnTo>
                  <a:lnTo>
                    <a:pt x="132159" y="398858"/>
                  </a:lnTo>
                  <a:lnTo>
                    <a:pt x="116290" y="398449"/>
                  </a:lnTo>
                  <a:lnTo>
                    <a:pt x="74711" y="392311"/>
                  </a:lnTo>
                  <a:lnTo>
                    <a:pt x="33337" y="373111"/>
                  </a:lnTo>
                  <a:lnTo>
                    <a:pt x="8334" y="341857"/>
                  </a:lnTo>
                  <a:lnTo>
                    <a:pt x="0" y="299142"/>
                  </a:lnTo>
                  <a:lnTo>
                    <a:pt x="306" y="291079"/>
                  </a:lnTo>
                  <a:lnTo>
                    <a:pt x="11013" y="254421"/>
                  </a:lnTo>
                  <a:lnTo>
                    <a:pt x="36686" y="223855"/>
                  </a:lnTo>
                  <a:lnTo>
                    <a:pt x="76795" y="197641"/>
                  </a:lnTo>
                  <a:lnTo>
                    <a:pt x="69391" y="193391"/>
                  </a:lnTo>
                  <a:lnTo>
                    <a:pt x="38100" y="169513"/>
                  </a:lnTo>
                  <a:lnTo>
                    <a:pt x="15478" y="133349"/>
                  </a:lnTo>
                  <a:lnTo>
                    <a:pt x="11013" y="103583"/>
                  </a:lnTo>
                  <a:lnTo>
                    <a:pt x="11524" y="92244"/>
                  </a:lnTo>
                  <a:lnTo>
                    <a:pt x="23794" y="52331"/>
                  </a:lnTo>
                  <a:lnTo>
                    <a:pt x="52229" y="22202"/>
                  </a:lnTo>
                  <a:lnTo>
                    <a:pt x="96924" y="4185"/>
                  </a:lnTo>
                  <a:lnTo>
                    <a:pt x="125201" y="465"/>
                  </a:lnTo>
                  <a:lnTo>
                    <a:pt x="140791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737" y="1118362"/>
            <a:ext cx="8635365" cy="2296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UNIVERSAL 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SWAP</a:t>
            </a:r>
            <a:endParaRPr sz="1600">
              <a:latin typeface="Arial"/>
              <a:cs typeface="Arial"/>
            </a:endParaRPr>
          </a:p>
          <a:p>
            <a:pPr marL="63500" marR="140335">
              <a:lnSpc>
                <a:spcPct val="123300"/>
              </a:lnSpc>
              <a:spcBef>
                <a:spcPts val="1795"/>
              </a:spcBef>
            </a:pP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25">
                <a:latin typeface="Arial"/>
                <a:cs typeface="Arial"/>
              </a:rPr>
              <a:t>has </a:t>
            </a:r>
            <a:r>
              <a:rPr dirty="0" sz="1200" spc="50">
                <a:latin typeface="Arial"/>
                <a:cs typeface="Arial"/>
              </a:rPr>
              <a:t>implemented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10">
                <a:latin typeface="Arial"/>
                <a:cs typeface="Arial"/>
              </a:rPr>
              <a:t>Universal Swap system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20">
                <a:latin typeface="Arial"/>
                <a:cs typeface="Arial"/>
              </a:rPr>
              <a:t>provides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decentralized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5">
                <a:latin typeface="Arial"/>
                <a:cs typeface="Arial"/>
              </a:rPr>
              <a:t>asset-swap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option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other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dirty="0" sz="1200" spc="15">
                <a:latin typeface="Arial"/>
                <a:cs typeface="Arial"/>
              </a:rPr>
              <a:t>Universal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Swap</a:t>
            </a:r>
            <a:r>
              <a:rPr dirty="0" sz="1200" spc="20">
                <a:latin typeface="Arial"/>
                <a:cs typeface="Arial"/>
              </a:rPr>
              <a:t> enables </a:t>
            </a:r>
            <a:r>
              <a:rPr dirty="0" sz="1200" spc="65">
                <a:latin typeface="Arial"/>
                <a:cs typeface="Arial"/>
              </a:rPr>
              <a:t>an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Investor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make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immediate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swaps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between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number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supported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"/>
              <a:cs typeface="Arial"/>
            </a:endParaRPr>
          </a:p>
          <a:p>
            <a:pPr marL="63500" marR="17780">
              <a:lnSpc>
                <a:spcPct val="122500"/>
              </a:lnSpc>
            </a:pPr>
            <a:r>
              <a:rPr dirty="0" sz="1200" spc="-20">
                <a:latin typeface="Arial"/>
                <a:cs typeface="Arial"/>
              </a:rPr>
              <a:t>These </a:t>
            </a:r>
            <a:r>
              <a:rPr dirty="0" sz="1200" spc="30">
                <a:latin typeface="Arial"/>
                <a:cs typeface="Arial"/>
              </a:rPr>
              <a:t>trades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30">
                <a:latin typeface="Arial"/>
                <a:cs typeface="Arial"/>
              </a:rPr>
              <a:t>only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25">
                <a:latin typeface="Arial"/>
                <a:cs typeface="Arial"/>
              </a:rPr>
              <a:t>whitelisted </a:t>
            </a:r>
            <a:r>
              <a:rPr dirty="0" sz="1200" spc="35">
                <a:latin typeface="Arial"/>
                <a:cs typeface="Arial"/>
              </a:rPr>
              <a:t>wallet </a:t>
            </a:r>
            <a:r>
              <a:rPr dirty="0" sz="1200" spc="30">
                <a:latin typeface="Arial"/>
                <a:cs typeface="Arial"/>
              </a:rPr>
              <a:t>holders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30">
                <a:latin typeface="Arial"/>
                <a:cs typeface="Arial"/>
              </a:rPr>
              <a:t>been </a:t>
            </a:r>
            <a:r>
              <a:rPr dirty="0" sz="1200" spc="40">
                <a:latin typeface="Arial"/>
                <a:cs typeface="Arial"/>
              </a:rPr>
              <a:t>approved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-70">
                <a:latin typeface="Arial"/>
                <a:cs typeface="Arial"/>
              </a:rPr>
              <a:t>KYC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>
                <a:latin typeface="Arial"/>
                <a:cs typeface="Arial"/>
              </a:rPr>
              <a:t>AML </a:t>
            </a:r>
            <a:r>
              <a:rPr dirty="0" sz="1200" spc="45">
                <a:latin typeface="Arial"/>
                <a:cs typeface="Arial"/>
              </a:rPr>
              <a:t>regulatory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requirements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subject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40">
                <a:latin typeface="Arial"/>
                <a:cs typeface="Arial"/>
              </a:rPr>
              <a:t>regulations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country-by-country </a:t>
            </a:r>
            <a:r>
              <a:rPr dirty="0" sz="1200">
                <a:latin typeface="Arial"/>
                <a:cs typeface="Arial"/>
              </a:rPr>
              <a:t>basis. </a:t>
            </a:r>
            <a:r>
              <a:rPr dirty="0" sz="1200" spc="25">
                <a:latin typeface="Arial"/>
                <a:cs typeface="Arial"/>
              </a:rPr>
              <a:t>Should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15">
                <a:latin typeface="Arial"/>
                <a:cs typeface="Arial"/>
              </a:rPr>
              <a:t>receiving </a:t>
            </a:r>
            <a:r>
              <a:rPr dirty="0" sz="1200" spc="35">
                <a:latin typeface="Arial"/>
                <a:cs typeface="Arial"/>
              </a:rPr>
              <a:t>wallet </a:t>
            </a:r>
            <a:r>
              <a:rPr dirty="0" sz="1200" spc="60">
                <a:latin typeface="Arial"/>
                <a:cs typeface="Arial"/>
              </a:rPr>
              <a:t>not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whitelist,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transaction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fail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complete.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650" y="3321050"/>
              <a:ext cx="914400" cy="89598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548811" y="3663200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29">
                <a:moveTo>
                  <a:pt x="54470" y="0"/>
                </a:moveTo>
                <a:lnTo>
                  <a:pt x="0" y="163711"/>
                </a:lnTo>
                <a:lnTo>
                  <a:pt x="109237" y="163711"/>
                </a:lnTo>
                <a:lnTo>
                  <a:pt x="54766" y="0"/>
                </a:lnTo>
                <a:lnTo>
                  <a:pt x="5447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0536" y="3645340"/>
            <a:ext cx="113109" cy="1401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8544" y="3644746"/>
            <a:ext cx="116086" cy="11876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194099" y="3647125"/>
            <a:ext cx="200660" cy="270510"/>
          </a:xfrm>
          <a:custGeom>
            <a:avLst/>
            <a:gdLst/>
            <a:ahLst/>
            <a:cxnLst/>
            <a:rect l="l" t="t" r="r" b="b"/>
            <a:pathLst>
              <a:path w="200660" h="270510">
                <a:moveTo>
                  <a:pt x="101203" y="0"/>
                </a:moveTo>
                <a:lnTo>
                  <a:pt x="63251" y="6113"/>
                </a:lnTo>
                <a:lnTo>
                  <a:pt x="28147" y="31263"/>
                </a:lnTo>
                <a:lnTo>
                  <a:pt x="7804" y="70554"/>
                </a:lnTo>
                <a:lnTo>
                  <a:pt x="306" y="120282"/>
                </a:lnTo>
                <a:lnTo>
                  <a:pt x="0" y="133648"/>
                </a:lnTo>
                <a:lnTo>
                  <a:pt x="297" y="149024"/>
                </a:lnTo>
                <a:lnTo>
                  <a:pt x="4762" y="190353"/>
                </a:lnTo>
                <a:lnTo>
                  <a:pt x="20836" y="233364"/>
                </a:lnTo>
                <a:lnTo>
                  <a:pt x="51196" y="260600"/>
                </a:lnTo>
                <a:lnTo>
                  <a:pt x="99119" y="269976"/>
                </a:lnTo>
                <a:lnTo>
                  <a:pt x="112960" y="269306"/>
                </a:lnTo>
                <a:lnTo>
                  <a:pt x="156548" y="253417"/>
                </a:lnTo>
                <a:lnTo>
                  <a:pt x="184109" y="220481"/>
                </a:lnTo>
                <a:lnTo>
                  <a:pt x="197560" y="174603"/>
                </a:lnTo>
                <a:lnTo>
                  <a:pt x="200322" y="134840"/>
                </a:lnTo>
                <a:lnTo>
                  <a:pt x="200025" y="120003"/>
                </a:lnTo>
                <a:lnTo>
                  <a:pt x="195560" y="79625"/>
                </a:lnTo>
                <a:lnTo>
                  <a:pt x="179337" y="37060"/>
                </a:lnTo>
                <a:lnTo>
                  <a:pt x="148828" y="9674"/>
                </a:lnTo>
                <a:lnTo>
                  <a:pt x="10120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24722" y="3589679"/>
            <a:ext cx="295275" cy="387350"/>
          </a:xfrm>
          <a:custGeom>
            <a:avLst/>
            <a:gdLst/>
            <a:ahLst/>
            <a:cxnLst/>
            <a:rect l="l" t="t" r="r" b="b"/>
            <a:pathLst>
              <a:path w="295275" h="387350">
                <a:moveTo>
                  <a:pt x="11606" y="0"/>
                </a:moveTo>
                <a:lnTo>
                  <a:pt x="283070" y="0"/>
                </a:lnTo>
                <a:lnTo>
                  <a:pt x="284856" y="0"/>
                </a:lnTo>
                <a:lnTo>
                  <a:pt x="286493" y="545"/>
                </a:lnTo>
                <a:lnTo>
                  <a:pt x="287981" y="1636"/>
                </a:lnTo>
                <a:lnTo>
                  <a:pt x="289471" y="2727"/>
                </a:lnTo>
                <a:lnTo>
                  <a:pt x="290709" y="4514"/>
                </a:lnTo>
                <a:lnTo>
                  <a:pt x="291702" y="6995"/>
                </a:lnTo>
                <a:lnTo>
                  <a:pt x="292693" y="9476"/>
                </a:lnTo>
                <a:lnTo>
                  <a:pt x="293440" y="12798"/>
                </a:lnTo>
                <a:lnTo>
                  <a:pt x="293933" y="16965"/>
                </a:lnTo>
                <a:lnTo>
                  <a:pt x="294430" y="21131"/>
                </a:lnTo>
                <a:lnTo>
                  <a:pt x="294680" y="26194"/>
                </a:lnTo>
                <a:lnTo>
                  <a:pt x="294680" y="32147"/>
                </a:lnTo>
                <a:lnTo>
                  <a:pt x="294680" y="37901"/>
                </a:lnTo>
                <a:lnTo>
                  <a:pt x="294430" y="42812"/>
                </a:lnTo>
                <a:lnTo>
                  <a:pt x="293933" y="46881"/>
                </a:lnTo>
                <a:lnTo>
                  <a:pt x="293440" y="50947"/>
                </a:lnTo>
                <a:lnTo>
                  <a:pt x="287981" y="62209"/>
                </a:lnTo>
                <a:lnTo>
                  <a:pt x="286493" y="63401"/>
                </a:lnTo>
                <a:lnTo>
                  <a:pt x="284856" y="63995"/>
                </a:lnTo>
                <a:lnTo>
                  <a:pt x="283070" y="63995"/>
                </a:lnTo>
                <a:lnTo>
                  <a:pt x="186629" y="63995"/>
                </a:lnTo>
                <a:lnTo>
                  <a:pt x="186629" y="374449"/>
                </a:lnTo>
                <a:lnTo>
                  <a:pt x="186629" y="376434"/>
                </a:lnTo>
                <a:lnTo>
                  <a:pt x="185985" y="378220"/>
                </a:lnTo>
                <a:lnTo>
                  <a:pt x="166240" y="386059"/>
                </a:lnTo>
                <a:lnTo>
                  <a:pt x="161181" y="386654"/>
                </a:lnTo>
                <a:lnTo>
                  <a:pt x="154881" y="386952"/>
                </a:lnTo>
                <a:lnTo>
                  <a:pt x="147340" y="386952"/>
                </a:lnTo>
                <a:lnTo>
                  <a:pt x="139799" y="386952"/>
                </a:lnTo>
                <a:lnTo>
                  <a:pt x="133499" y="386654"/>
                </a:lnTo>
                <a:lnTo>
                  <a:pt x="128439" y="386059"/>
                </a:lnTo>
                <a:lnTo>
                  <a:pt x="123376" y="385465"/>
                </a:lnTo>
                <a:lnTo>
                  <a:pt x="108048" y="376434"/>
                </a:lnTo>
                <a:lnTo>
                  <a:pt x="108048" y="374449"/>
                </a:lnTo>
                <a:lnTo>
                  <a:pt x="108048" y="63995"/>
                </a:lnTo>
                <a:lnTo>
                  <a:pt x="11606" y="63995"/>
                </a:lnTo>
                <a:lnTo>
                  <a:pt x="9622" y="63995"/>
                </a:lnTo>
                <a:lnTo>
                  <a:pt x="7936" y="63401"/>
                </a:lnTo>
                <a:lnTo>
                  <a:pt x="0" y="37901"/>
                </a:lnTo>
                <a:lnTo>
                  <a:pt x="0" y="32147"/>
                </a:lnTo>
                <a:lnTo>
                  <a:pt x="0" y="26194"/>
                </a:lnTo>
                <a:lnTo>
                  <a:pt x="246" y="21131"/>
                </a:lnTo>
                <a:lnTo>
                  <a:pt x="743" y="16965"/>
                </a:lnTo>
                <a:lnTo>
                  <a:pt x="1240" y="12798"/>
                </a:lnTo>
                <a:lnTo>
                  <a:pt x="9622" y="0"/>
                </a:lnTo>
                <a:lnTo>
                  <a:pt x="1160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95024" y="3589679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16" y="0"/>
                </a:moveTo>
                <a:lnTo>
                  <a:pt x="122931" y="0"/>
                </a:lnTo>
                <a:lnTo>
                  <a:pt x="133051" y="0"/>
                </a:lnTo>
                <a:lnTo>
                  <a:pt x="141384" y="198"/>
                </a:lnTo>
                <a:lnTo>
                  <a:pt x="187856" y="6548"/>
                </a:lnTo>
                <a:lnTo>
                  <a:pt x="224803" y="22658"/>
                </a:lnTo>
                <a:lnTo>
                  <a:pt x="255154" y="56480"/>
                </a:lnTo>
                <a:lnTo>
                  <a:pt x="265378" y="94533"/>
                </a:lnTo>
                <a:lnTo>
                  <a:pt x="265806" y="105668"/>
                </a:lnTo>
                <a:lnTo>
                  <a:pt x="265499" y="115128"/>
                </a:lnTo>
                <a:lnTo>
                  <a:pt x="254829" y="156008"/>
                </a:lnTo>
                <a:lnTo>
                  <a:pt x="229659" y="186276"/>
                </a:lnTo>
                <a:lnTo>
                  <a:pt x="191094" y="205977"/>
                </a:lnTo>
                <a:lnTo>
                  <a:pt x="196848" y="208754"/>
                </a:lnTo>
                <a:lnTo>
                  <a:pt x="226067" y="236189"/>
                </a:lnTo>
                <a:lnTo>
                  <a:pt x="245863" y="274438"/>
                </a:lnTo>
                <a:lnTo>
                  <a:pt x="278306" y="350340"/>
                </a:lnTo>
                <a:lnTo>
                  <a:pt x="281284" y="357880"/>
                </a:lnTo>
                <a:lnTo>
                  <a:pt x="283268" y="363388"/>
                </a:lnTo>
                <a:lnTo>
                  <a:pt x="284259" y="366860"/>
                </a:lnTo>
                <a:lnTo>
                  <a:pt x="285253" y="370331"/>
                </a:lnTo>
                <a:lnTo>
                  <a:pt x="285749" y="373062"/>
                </a:lnTo>
                <a:lnTo>
                  <a:pt x="285749" y="375047"/>
                </a:lnTo>
                <a:lnTo>
                  <a:pt x="285749" y="377229"/>
                </a:lnTo>
                <a:lnTo>
                  <a:pt x="278901" y="384273"/>
                </a:lnTo>
                <a:lnTo>
                  <a:pt x="275926" y="385267"/>
                </a:lnTo>
                <a:lnTo>
                  <a:pt x="271561" y="385959"/>
                </a:lnTo>
                <a:lnTo>
                  <a:pt x="265806" y="386358"/>
                </a:lnTo>
                <a:lnTo>
                  <a:pt x="260052" y="386754"/>
                </a:lnTo>
                <a:lnTo>
                  <a:pt x="252212" y="386952"/>
                </a:lnTo>
                <a:lnTo>
                  <a:pt x="242291" y="386952"/>
                </a:lnTo>
                <a:lnTo>
                  <a:pt x="233955" y="386952"/>
                </a:lnTo>
                <a:lnTo>
                  <a:pt x="210589" y="384124"/>
                </a:lnTo>
                <a:lnTo>
                  <a:pt x="207712" y="383033"/>
                </a:lnTo>
                <a:lnTo>
                  <a:pt x="201512" y="373855"/>
                </a:lnTo>
                <a:lnTo>
                  <a:pt x="166984" y="287831"/>
                </a:lnTo>
                <a:lnTo>
                  <a:pt x="146395" y="248095"/>
                </a:lnTo>
                <a:lnTo>
                  <a:pt x="111023" y="227706"/>
                </a:lnTo>
                <a:lnTo>
                  <a:pt x="102690" y="227706"/>
                </a:lnTo>
                <a:lnTo>
                  <a:pt x="78281" y="227706"/>
                </a:lnTo>
                <a:lnTo>
                  <a:pt x="78281" y="374449"/>
                </a:lnTo>
                <a:lnTo>
                  <a:pt x="78281" y="376434"/>
                </a:lnTo>
                <a:lnTo>
                  <a:pt x="77635" y="378220"/>
                </a:lnTo>
                <a:lnTo>
                  <a:pt x="58040" y="386059"/>
                </a:lnTo>
                <a:lnTo>
                  <a:pt x="53080" y="386654"/>
                </a:lnTo>
                <a:lnTo>
                  <a:pt x="46731" y="386952"/>
                </a:lnTo>
                <a:lnTo>
                  <a:pt x="38990" y="386952"/>
                </a:lnTo>
                <a:lnTo>
                  <a:pt x="31452" y="386952"/>
                </a:lnTo>
                <a:lnTo>
                  <a:pt x="25149" y="386654"/>
                </a:lnTo>
                <a:lnTo>
                  <a:pt x="20089" y="386059"/>
                </a:lnTo>
                <a:lnTo>
                  <a:pt x="15029" y="385465"/>
                </a:lnTo>
                <a:lnTo>
                  <a:pt x="0" y="376434"/>
                </a:lnTo>
                <a:lnTo>
                  <a:pt x="0" y="374449"/>
                </a:lnTo>
                <a:lnTo>
                  <a:pt x="0" y="24704"/>
                </a:lnTo>
                <a:lnTo>
                  <a:pt x="0" y="15974"/>
                </a:lnTo>
                <a:lnTo>
                  <a:pt x="2231" y="9674"/>
                </a:lnTo>
                <a:lnTo>
                  <a:pt x="6696" y="5803"/>
                </a:lnTo>
                <a:lnTo>
                  <a:pt x="11161" y="1935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96319" y="3589679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17" y="0"/>
                </a:moveTo>
                <a:lnTo>
                  <a:pt x="215504" y="0"/>
                </a:lnTo>
                <a:lnTo>
                  <a:pt x="217290" y="0"/>
                </a:lnTo>
                <a:lnTo>
                  <a:pt x="218875" y="496"/>
                </a:lnTo>
                <a:lnTo>
                  <a:pt x="220265" y="1487"/>
                </a:lnTo>
                <a:lnTo>
                  <a:pt x="221655" y="2481"/>
                </a:lnTo>
                <a:lnTo>
                  <a:pt x="222846" y="4215"/>
                </a:lnTo>
                <a:lnTo>
                  <a:pt x="223837" y="6696"/>
                </a:lnTo>
                <a:lnTo>
                  <a:pt x="224831" y="9177"/>
                </a:lnTo>
                <a:lnTo>
                  <a:pt x="225574" y="12353"/>
                </a:lnTo>
                <a:lnTo>
                  <a:pt x="226068" y="16221"/>
                </a:lnTo>
                <a:lnTo>
                  <a:pt x="226565" y="20092"/>
                </a:lnTo>
                <a:lnTo>
                  <a:pt x="226815" y="25002"/>
                </a:lnTo>
                <a:lnTo>
                  <a:pt x="226815" y="30955"/>
                </a:lnTo>
                <a:lnTo>
                  <a:pt x="226815" y="36511"/>
                </a:lnTo>
                <a:lnTo>
                  <a:pt x="226565" y="41224"/>
                </a:lnTo>
                <a:lnTo>
                  <a:pt x="226068" y="45095"/>
                </a:lnTo>
                <a:lnTo>
                  <a:pt x="225574" y="48963"/>
                </a:lnTo>
                <a:lnTo>
                  <a:pt x="224831" y="52090"/>
                </a:lnTo>
                <a:lnTo>
                  <a:pt x="223837" y="54470"/>
                </a:lnTo>
                <a:lnTo>
                  <a:pt x="222846" y="56851"/>
                </a:lnTo>
                <a:lnTo>
                  <a:pt x="221655" y="58588"/>
                </a:lnTo>
                <a:lnTo>
                  <a:pt x="220265" y="59679"/>
                </a:lnTo>
                <a:lnTo>
                  <a:pt x="218875" y="60771"/>
                </a:lnTo>
                <a:lnTo>
                  <a:pt x="217290" y="61316"/>
                </a:lnTo>
                <a:lnTo>
                  <a:pt x="215504" y="61316"/>
                </a:lnTo>
                <a:lnTo>
                  <a:pt x="77986" y="61316"/>
                </a:lnTo>
                <a:lnTo>
                  <a:pt x="77986" y="155374"/>
                </a:lnTo>
                <a:lnTo>
                  <a:pt x="194369" y="155374"/>
                </a:lnTo>
                <a:lnTo>
                  <a:pt x="196155" y="155374"/>
                </a:lnTo>
                <a:lnTo>
                  <a:pt x="203001" y="162074"/>
                </a:lnTo>
                <a:lnTo>
                  <a:pt x="203995" y="164354"/>
                </a:lnTo>
                <a:lnTo>
                  <a:pt x="204738" y="167429"/>
                </a:lnTo>
                <a:lnTo>
                  <a:pt x="205235" y="171300"/>
                </a:lnTo>
                <a:lnTo>
                  <a:pt x="205729" y="175171"/>
                </a:lnTo>
                <a:lnTo>
                  <a:pt x="205979" y="179883"/>
                </a:lnTo>
                <a:lnTo>
                  <a:pt x="205979" y="185440"/>
                </a:lnTo>
                <a:lnTo>
                  <a:pt x="205979" y="191194"/>
                </a:lnTo>
                <a:lnTo>
                  <a:pt x="203001" y="208806"/>
                </a:lnTo>
                <a:lnTo>
                  <a:pt x="202010" y="211086"/>
                </a:lnTo>
                <a:lnTo>
                  <a:pt x="200770" y="212722"/>
                </a:lnTo>
                <a:lnTo>
                  <a:pt x="199279" y="213716"/>
                </a:lnTo>
                <a:lnTo>
                  <a:pt x="197792" y="214710"/>
                </a:lnTo>
                <a:lnTo>
                  <a:pt x="196155" y="215204"/>
                </a:lnTo>
                <a:lnTo>
                  <a:pt x="194369" y="215204"/>
                </a:lnTo>
                <a:lnTo>
                  <a:pt x="77986" y="215204"/>
                </a:lnTo>
                <a:lnTo>
                  <a:pt x="77986" y="323849"/>
                </a:lnTo>
                <a:lnTo>
                  <a:pt x="216692" y="323849"/>
                </a:lnTo>
                <a:lnTo>
                  <a:pt x="218479" y="323849"/>
                </a:lnTo>
                <a:lnTo>
                  <a:pt x="225324" y="330695"/>
                </a:lnTo>
                <a:lnTo>
                  <a:pt x="226318" y="333076"/>
                </a:lnTo>
                <a:lnTo>
                  <a:pt x="227062" y="336203"/>
                </a:lnTo>
                <a:lnTo>
                  <a:pt x="227559" y="340071"/>
                </a:lnTo>
                <a:lnTo>
                  <a:pt x="228055" y="343942"/>
                </a:lnTo>
                <a:lnTo>
                  <a:pt x="228302" y="348752"/>
                </a:lnTo>
                <a:lnTo>
                  <a:pt x="228302" y="354506"/>
                </a:lnTo>
                <a:lnTo>
                  <a:pt x="228302" y="360261"/>
                </a:lnTo>
                <a:lnTo>
                  <a:pt x="225324" y="378320"/>
                </a:lnTo>
                <a:lnTo>
                  <a:pt x="224334" y="380701"/>
                </a:lnTo>
                <a:lnTo>
                  <a:pt x="223093" y="382438"/>
                </a:lnTo>
                <a:lnTo>
                  <a:pt x="221606" y="383529"/>
                </a:lnTo>
                <a:lnTo>
                  <a:pt x="220115" y="384621"/>
                </a:lnTo>
                <a:lnTo>
                  <a:pt x="218479" y="385166"/>
                </a:lnTo>
                <a:lnTo>
                  <a:pt x="216692" y="385166"/>
                </a:lnTo>
                <a:lnTo>
                  <a:pt x="23217" y="385166"/>
                </a:lnTo>
                <a:lnTo>
                  <a:pt x="16668" y="385166"/>
                </a:lnTo>
                <a:lnTo>
                  <a:pt x="11162" y="383231"/>
                </a:lnTo>
                <a:lnTo>
                  <a:pt x="6697" y="379363"/>
                </a:lnTo>
                <a:lnTo>
                  <a:pt x="2232" y="375492"/>
                </a:lnTo>
                <a:lnTo>
                  <a:pt x="0" y="369192"/>
                </a:lnTo>
                <a:lnTo>
                  <a:pt x="0" y="360462"/>
                </a:lnTo>
                <a:lnTo>
                  <a:pt x="0" y="24704"/>
                </a:lnTo>
                <a:lnTo>
                  <a:pt x="0" y="15974"/>
                </a:lnTo>
                <a:lnTo>
                  <a:pt x="2232" y="9674"/>
                </a:lnTo>
                <a:lnTo>
                  <a:pt x="6697" y="5803"/>
                </a:lnTo>
                <a:lnTo>
                  <a:pt x="11162" y="1935"/>
                </a:lnTo>
                <a:lnTo>
                  <a:pt x="16668" y="0"/>
                </a:lnTo>
                <a:lnTo>
                  <a:pt x="2321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07015" y="3589679"/>
            <a:ext cx="264160" cy="387350"/>
          </a:xfrm>
          <a:custGeom>
            <a:avLst/>
            <a:gdLst/>
            <a:ahLst/>
            <a:cxnLst/>
            <a:rect l="l" t="t" r="r" b="b"/>
            <a:pathLst>
              <a:path w="264160" h="387350">
                <a:moveTo>
                  <a:pt x="26491" y="0"/>
                </a:moveTo>
                <a:lnTo>
                  <a:pt x="117276" y="0"/>
                </a:lnTo>
                <a:lnTo>
                  <a:pt x="124039" y="65"/>
                </a:lnTo>
                <a:lnTo>
                  <a:pt x="164613" y="3943"/>
                </a:lnTo>
                <a:lnTo>
                  <a:pt x="207912" y="18156"/>
                </a:lnTo>
                <a:lnTo>
                  <a:pt x="238124" y="41522"/>
                </a:lnTo>
                <a:lnTo>
                  <a:pt x="257174" y="74563"/>
                </a:lnTo>
                <a:lnTo>
                  <a:pt x="263723" y="116979"/>
                </a:lnTo>
                <a:lnTo>
                  <a:pt x="263091" y="132735"/>
                </a:lnTo>
                <a:lnTo>
                  <a:pt x="253603" y="174424"/>
                </a:lnTo>
                <a:lnTo>
                  <a:pt x="233232" y="207493"/>
                </a:lnTo>
                <a:lnTo>
                  <a:pt x="202592" y="231613"/>
                </a:lnTo>
                <a:lnTo>
                  <a:pt x="161971" y="246496"/>
                </a:lnTo>
                <a:lnTo>
                  <a:pt x="110430" y="251517"/>
                </a:lnTo>
                <a:lnTo>
                  <a:pt x="78283" y="251517"/>
                </a:lnTo>
                <a:lnTo>
                  <a:pt x="78283" y="374449"/>
                </a:lnTo>
                <a:lnTo>
                  <a:pt x="78283" y="376434"/>
                </a:lnTo>
                <a:lnTo>
                  <a:pt x="77638" y="378220"/>
                </a:lnTo>
                <a:lnTo>
                  <a:pt x="58043" y="386059"/>
                </a:lnTo>
                <a:lnTo>
                  <a:pt x="53082" y="386654"/>
                </a:lnTo>
                <a:lnTo>
                  <a:pt x="46732" y="386952"/>
                </a:lnTo>
                <a:lnTo>
                  <a:pt x="38993" y="386952"/>
                </a:lnTo>
                <a:lnTo>
                  <a:pt x="31452" y="386952"/>
                </a:lnTo>
                <a:lnTo>
                  <a:pt x="1786" y="379808"/>
                </a:lnTo>
                <a:lnTo>
                  <a:pt x="595" y="378220"/>
                </a:lnTo>
                <a:lnTo>
                  <a:pt x="0" y="376434"/>
                </a:lnTo>
                <a:lnTo>
                  <a:pt x="0" y="374449"/>
                </a:lnTo>
                <a:lnTo>
                  <a:pt x="0" y="27977"/>
                </a:lnTo>
                <a:lnTo>
                  <a:pt x="0" y="18653"/>
                </a:lnTo>
                <a:lnTo>
                  <a:pt x="2431" y="11658"/>
                </a:lnTo>
                <a:lnTo>
                  <a:pt x="7292" y="6995"/>
                </a:lnTo>
                <a:lnTo>
                  <a:pt x="12154" y="2331"/>
                </a:lnTo>
                <a:lnTo>
                  <a:pt x="18554" y="0"/>
                </a:lnTo>
                <a:lnTo>
                  <a:pt x="2649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30504" y="3588487"/>
            <a:ext cx="318135" cy="388620"/>
          </a:xfrm>
          <a:custGeom>
            <a:avLst/>
            <a:gdLst/>
            <a:ahLst/>
            <a:cxnLst/>
            <a:rect l="l" t="t" r="r" b="b"/>
            <a:pathLst>
              <a:path w="318135" h="388620">
                <a:moveTo>
                  <a:pt x="283366" y="0"/>
                </a:moveTo>
                <a:lnTo>
                  <a:pt x="290114" y="0"/>
                </a:lnTo>
                <a:lnTo>
                  <a:pt x="295768" y="249"/>
                </a:lnTo>
                <a:lnTo>
                  <a:pt x="316108" y="7443"/>
                </a:lnTo>
                <a:lnTo>
                  <a:pt x="317101" y="9028"/>
                </a:lnTo>
                <a:lnTo>
                  <a:pt x="317598" y="10814"/>
                </a:lnTo>
                <a:lnTo>
                  <a:pt x="317598" y="12798"/>
                </a:lnTo>
                <a:lnTo>
                  <a:pt x="317598" y="358975"/>
                </a:lnTo>
                <a:lnTo>
                  <a:pt x="317598" y="363537"/>
                </a:lnTo>
                <a:lnTo>
                  <a:pt x="316803" y="367607"/>
                </a:lnTo>
                <a:lnTo>
                  <a:pt x="291900" y="386952"/>
                </a:lnTo>
                <a:lnTo>
                  <a:pt x="288130" y="386952"/>
                </a:lnTo>
                <a:lnTo>
                  <a:pt x="254791" y="386952"/>
                </a:lnTo>
                <a:lnTo>
                  <a:pt x="247845" y="386952"/>
                </a:lnTo>
                <a:lnTo>
                  <a:pt x="241843" y="386257"/>
                </a:lnTo>
                <a:lnTo>
                  <a:pt x="236783" y="384870"/>
                </a:lnTo>
                <a:lnTo>
                  <a:pt x="231724" y="383481"/>
                </a:lnTo>
                <a:lnTo>
                  <a:pt x="227060" y="380951"/>
                </a:lnTo>
                <a:lnTo>
                  <a:pt x="222793" y="377278"/>
                </a:lnTo>
                <a:lnTo>
                  <a:pt x="218526" y="373608"/>
                </a:lnTo>
                <a:lnTo>
                  <a:pt x="197047" y="338139"/>
                </a:lnTo>
                <a:lnTo>
                  <a:pt x="101202" y="158057"/>
                </a:lnTo>
                <a:lnTo>
                  <a:pt x="84234" y="123379"/>
                </a:lnTo>
                <a:lnTo>
                  <a:pt x="68756" y="87212"/>
                </a:lnTo>
                <a:lnTo>
                  <a:pt x="68162" y="87212"/>
                </a:lnTo>
                <a:lnTo>
                  <a:pt x="69948" y="129927"/>
                </a:lnTo>
                <a:lnTo>
                  <a:pt x="70542" y="173830"/>
                </a:lnTo>
                <a:lnTo>
                  <a:pt x="70542" y="375345"/>
                </a:lnTo>
                <a:lnTo>
                  <a:pt x="70542" y="377330"/>
                </a:lnTo>
                <a:lnTo>
                  <a:pt x="63249" y="384721"/>
                </a:lnTo>
                <a:lnTo>
                  <a:pt x="60572" y="385812"/>
                </a:lnTo>
                <a:lnTo>
                  <a:pt x="56948" y="386657"/>
                </a:lnTo>
                <a:lnTo>
                  <a:pt x="52385" y="387251"/>
                </a:lnTo>
                <a:lnTo>
                  <a:pt x="47820" y="387845"/>
                </a:lnTo>
                <a:lnTo>
                  <a:pt x="41967" y="388144"/>
                </a:lnTo>
                <a:lnTo>
                  <a:pt x="34823" y="388144"/>
                </a:lnTo>
                <a:lnTo>
                  <a:pt x="27880" y="388144"/>
                </a:lnTo>
                <a:lnTo>
                  <a:pt x="6845" y="384721"/>
                </a:lnTo>
                <a:lnTo>
                  <a:pt x="4264" y="383630"/>
                </a:lnTo>
                <a:lnTo>
                  <a:pt x="2478" y="382289"/>
                </a:lnTo>
                <a:lnTo>
                  <a:pt x="1487" y="380704"/>
                </a:lnTo>
                <a:lnTo>
                  <a:pt x="493" y="379116"/>
                </a:lnTo>
                <a:lnTo>
                  <a:pt x="0" y="377330"/>
                </a:lnTo>
                <a:lnTo>
                  <a:pt x="0" y="375345"/>
                </a:lnTo>
                <a:lnTo>
                  <a:pt x="0" y="29169"/>
                </a:lnTo>
                <a:lnTo>
                  <a:pt x="0" y="19845"/>
                </a:lnTo>
                <a:lnTo>
                  <a:pt x="2727" y="12850"/>
                </a:lnTo>
                <a:lnTo>
                  <a:pt x="8183" y="8186"/>
                </a:lnTo>
                <a:lnTo>
                  <a:pt x="13639" y="3523"/>
                </a:lnTo>
                <a:lnTo>
                  <a:pt x="20339" y="1191"/>
                </a:lnTo>
                <a:lnTo>
                  <a:pt x="28276" y="1191"/>
                </a:lnTo>
                <a:lnTo>
                  <a:pt x="70244" y="1191"/>
                </a:lnTo>
                <a:lnTo>
                  <a:pt x="77784" y="1191"/>
                </a:lnTo>
                <a:lnTo>
                  <a:pt x="84136" y="1834"/>
                </a:lnTo>
                <a:lnTo>
                  <a:pt x="89294" y="3127"/>
                </a:lnTo>
                <a:lnTo>
                  <a:pt x="94454" y="4416"/>
                </a:lnTo>
                <a:lnTo>
                  <a:pt x="121837" y="33634"/>
                </a:lnTo>
                <a:lnTo>
                  <a:pt x="125608" y="41373"/>
                </a:lnTo>
                <a:lnTo>
                  <a:pt x="200619" y="182166"/>
                </a:lnTo>
                <a:lnTo>
                  <a:pt x="203883" y="188537"/>
                </a:lnTo>
                <a:lnTo>
                  <a:pt x="207129" y="194853"/>
                </a:lnTo>
                <a:lnTo>
                  <a:pt x="210357" y="201114"/>
                </a:lnTo>
                <a:lnTo>
                  <a:pt x="213567" y="207318"/>
                </a:lnTo>
                <a:lnTo>
                  <a:pt x="216737" y="213495"/>
                </a:lnTo>
                <a:lnTo>
                  <a:pt x="234681" y="250301"/>
                </a:lnTo>
                <a:lnTo>
                  <a:pt x="248540" y="280095"/>
                </a:lnTo>
                <a:lnTo>
                  <a:pt x="248838" y="280095"/>
                </a:lnTo>
                <a:lnTo>
                  <a:pt x="247500" y="236637"/>
                </a:lnTo>
                <a:lnTo>
                  <a:pt x="247052" y="193477"/>
                </a:lnTo>
                <a:lnTo>
                  <a:pt x="247052" y="12798"/>
                </a:lnTo>
                <a:lnTo>
                  <a:pt x="247052" y="10814"/>
                </a:lnTo>
                <a:lnTo>
                  <a:pt x="276221" y="0"/>
                </a:lnTo>
                <a:lnTo>
                  <a:pt x="28336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30046" y="3587893"/>
            <a:ext cx="814705" cy="389255"/>
          </a:xfrm>
          <a:custGeom>
            <a:avLst/>
            <a:gdLst/>
            <a:ahLst/>
            <a:cxnLst/>
            <a:rect l="l" t="t" r="r" b="b"/>
            <a:pathLst>
              <a:path w="814704" h="389254">
                <a:moveTo>
                  <a:pt x="775155" y="0"/>
                </a:moveTo>
                <a:lnTo>
                  <a:pt x="782894" y="0"/>
                </a:lnTo>
                <a:lnTo>
                  <a:pt x="789243" y="298"/>
                </a:lnTo>
                <a:lnTo>
                  <a:pt x="794205" y="893"/>
                </a:lnTo>
                <a:lnTo>
                  <a:pt x="799167" y="1487"/>
                </a:lnTo>
                <a:lnTo>
                  <a:pt x="812511" y="7144"/>
                </a:lnTo>
                <a:lnTo>
                  <a:pt x="813800" y="8729"/>
                </a:lnTo>
                <a:lnTo>
                  <a:pt x="814446" y="10515"/>
                </a:lnTo>
                <a:lnTo>
                  <a:pt x="814446" y="12499"/>
                </a:lnTo>
                <a:lnTo>
                  <a:pt x="814446" y="376235"/>
                </a:lnTo>
                <a:lnTo>
                  <a:pt x="814446" y="378220"/>
                </a:lnTo>
                <a:lnTo>
                  <a:pt x="813800" y="380006"/>
                </a:lnTo>
                <a:lnTo>
                  <a:pt x="794205" y="387845"/>
                </a:lnTo>
                <a:lnTo>
                  <a:pt x="789243" y="388440"/>
                </a:lnTo>
                <a:lnTo>
                  <a:pt x="782894" y="388738"/>
                </a:lnTo>
                <a:lnTo>
                  <a:pt x="775155" y="388738"/>
                </a:lnTo>
                <a:lnTo>
                  <a:pt x="767614" y="388738"/>
                </a:lnTo>
                <a:lnTo>
                  <a:pt x="761314" y="388440"/>
                </a:lnTo>
                <a:lnTo>
                  <a:pt x="756254" y="387845"/>
                </a:lnTo>
                <a:lnTo>
                  <a:pt x="751194" y="387251"/>
                </a:lnTo>
                <a:lnTo>
                  <a:pt x="735863" y="378220"/>
                </a:lnTo>
                <a:lnTo>
                  <a:pt x="735866" y="376235"/>
                </a:lnTo>
                <a:lnTo>
                  <a:pt x="735866" y="12499"/>
                </a:lnTo>
                <a:lnTo>
                  <a:pt x="735863" y="10515"/>
                </a:lnTo>
                <a:lnTo>
                  <a:pt x="736509" y="8729"/>
                </a:lnTo>
                <a:lnTo>
                  <a:pt x="737798" y="7144"/>
                </a:lnTo>
                <a:lnTo>
                  <a:pt x="739088" y="5556"/>
                </a:lnTo>
                <a:lnTo>
                  <a:pt x="756403" y="893"/>
                </a:lnTo>
                <a:lnTo>
                  <a:pt x="761362" y="298"/>
                </a:lnTo>
                <a:lnTo>
                  <a:pt x="767614" y="0"/>
                </a:lnTo>
                <a:lnTo>
                  <a:pt x="775155" y="0"/>
                </a:lnTo>
                <a:close/>
              </a:path>
              <a:path w="814704" h="389254">
                <a:moveTo>
                  <a:pt x="442923" y="0"/>
                </a:moveTo>
                <a:lnTo>
                  <a:pt x="450662" y="0"/>
                </a:lnTo>
                <a:lnTo>
                  <a:pt x="457011" y="298"/>
                </a:lnTo>
                <a:lnTo>
                  <a:pt x="461973" y="893"/>
                </a:lnTo>
                <a:lnTo>
                  <a:pt x="466935" y="1487"/>
                </a:lnTo>
                <a:lnTo>
                  <a:pt x="480130" y="7144"/>
                </a:lnTo>
                <a:lnTo>
                  <a:pt x="481321" y="8729"/>
                </a:lnTo>
                <a:lnTo>
                  <a:pt x="481916" y="10616"/>
                </a:lnTo>
                <a:lnTo>
                  <a:pt x="481916" y="12798"/>
                </a:lnTo>
                <a:lnTo>
                  <a:pt x="481916" y="176808"/>
                </a:lnTo>
                <a:lnTo>
                  <a:pt x="594728" y="13097"/>
                </a:lnTo>
                <a:lnTo>
                  <a:pt x="596118" y="10515"/>
                </a:lnTo>
                <a:lnTo>
                  <a:pt x="597804" y="8381"/>
                </a:lnTo>
                <a:lnTo>
                  <a:pt x="599788" y="6696"/>
                </a:lnTo>
                <a:lnTo>
                  <a:pt x="601772" y="5010"/>
                </a:lnTo>
                <a:lnTo>
                  <a:pt x="604351" y="3669"/>
                </a:lnTo>
                <a:lnTo>
                  <a:pt x="607527" y="2679"/>
                </a:lnTo>
                <a:lnTo>
                  <a:pt x="610703" y="1685"/>
                </a:lnTo>
                <a:lnTo>
                  <a:pt x="614769" y="990"/>
                </a:lnTo>
                <a:lnTo>
                  <a:pt x="619731" y="594"/>
                </a:lnTo>
                <a:lnTo>
                  <a:pt x="624693" y="198"/>
                </a:lnTo>
                <a:lnTo>
                  <a:pt x="631042" y="0"/>
                </a:lnTo>
                <a:lnTo>
                  <a:pt x="638781" y="0"/>
                </a:lnTo>
                <a:lnTo>
                  <a:pt x="646718" y="0"/>
                </a:lnTo>
                <a:lnTo>
                  <a:pt x="670779" y="3422"/>
                </a:lnTo>
                <a:lnTo>
                  <a:pt x="673854" y="4514"/>
                </a:lnTo>
                <a:lnTo>
                  <a:pt x="675988" y="5852"/>
                </a:lnTo>
                <a:lnTo>
                  <a:pt x="677180" y="7440"/>
                </a:lnTo>
                <a:lnTo>
                  <a:pt x="678368" y="9028"/>
                </a:lnTo>
                <a:lnTo>
                  <a:pt x="678963" y="10814"/>
                </a:lnTo>
                <a:lnTo>
                  <a:pt x="678963" y="12798"/>
                </a:lnTo>
                <a:lnTo>
                  <a:pt x="678963" y="16172"/>
                </a:lnTo>
                <a:lnTo>
                  <a:pt x="560496" y="178594"/>
                </a:lnTo>
                <a:lnTo>
                  <a:pt x="675689" y="352723"/>
                </a:lnTo>
                <a:lnTo>
                  <a:pt x="684919" y="373757"/>
                </a:lnTo>
                <a:lnTo>
                  <a:pt x="684919" y="375342"/>
                </a:lnTo>
                <a:lnTo>
                  <a:pt x="684919" y="377528"/>
                </a:lnTo>
                <a:lnTo>
                  <a:pt x="677030" y="385315"/>
                </a:lnTo>
                <a:lnTo>
                  <a:pt x="673955" y="386407"/>
                </a:lnTo>
                <a:lnTo>
                  <a:pt x="669737" y="387251"/>
                </a:lnTo>
                <a:lnTo>
                  <a:pt x="664378" y="387845"/>
                </a:lnTo>
                <a:lnTo>
                  <a:pt x="659020" y="388440"/>
                </a:lnTo>
                <a:lnTo>
                  <a:pt x="652275" y="388738"/>
                </a:lnTo>
                <a:lnTo>
                  <a:pt x="644139" y="388738"/>
                </a:lnTo>
                <a:lnTo>
                  <a:pt x="604104" y="382786"/>
                </a:lnTo>
                <a:lnTo>
                  <a:pt x="601623" y="380801"/>
                </a:lnTo>
                <a:lnTo>
                  <a:pt x="599687" y="378421"/>
                </a:lnTo>
                <a:lnTo>
                  <a:pt x="598301" y="375641"/>
                </a:lnTo>
                <a:lnTo>
                  <a:pt x="481916" y="192880"/>
                </a:lnTo>
                <a:lnTo>
                  <a:pt x="481916" y="375641"/>
                </a:lnTo>
                <a:lnTo>
                  <a:pt x="481916" y="377823"/>
                </a:lnTo>
                <a:lnTo>
                  <a:pt x="481321" y="379710"/>
                </a:lnTo>
                <a:lnTo>
                  <a:pt x="480130" y="381298"/>
                </a:lnTo>
                <a:lnTo>
                  <a:pt x="478938" y="382883"/>
                </a:lnTo>
                <a:lnTo>
                  <a:pt x="476856" y="384224"/>
                </a:lnTo>
                <a:lnTo>
                  <a:pt x="473878" y="385315"/>
                </a:lnTo>
                <a:lnTo>
                  <a:pt x="470903" y="386407"/>
                </a:lnTo>
                <a:lnTo>
                  <a:pt x="466935" y="387251"/>
                </a:lnTo>
                <a:lnTo>
                  <a:pt x="461973" y="387845"/>
                </a:lnTo>
                <a:lnTo>
                  <a:pt x="457011" y="388440"/>
                </a:lnTo>
                <a:lnTo>
                  <a:pt x="450662" y="388738"/>
                </a:lnTo>
                <a:lnTo>
                  <a:pt x="442923" y="388738"/>
                </a:lnTo>
                <a:lnTo>
                  <a:pt x="435382" y="388738"/>
                </a:lnTo>
                <a:lnTo>
                  <a:pt x="429082" y="388440"/>
                </a:lnTo>
                <a:lnTo>
                  <a:pt x="424022" y="387845"/>
                </a:lnTo>
                <a:lnTo>
                  <a:pt x="418962" y="387251"/>
                </a:lnTo>
                <a:lnTo>
                  <a:pt x="414942" y="386407"/>
                </a:lnTo>
                <a:lnTo>
                  <a:pt x="411967" y="385315"/>
                </a:lnTo>
                <a:lnTo>
                  <a:pt x="408989" y="384224"/>
                </a:lnTo>
                <a:lnTo>
                  <a:pt x="406856" y="382883"/>
                </a:lnTo>
                <a:lnTo>
                  <a:pt x="405566" y="381298"/>
                </a:lnTo>
                <a:lnTo>
                  <a:pt x="404277" y="379710"/>
                </a:lnTo>
                <a:lnTo>
                  <a:pt x="403631" y="377823"/>
                </a:lnTo>
                <a:lnTo>
                  <a:pt x="403634" y="375641"/>
                </a:lnTo>
                <a:lnTo>
                  <a:pt x="403634" y="12798"/>
                </a:lnTo>
                <a:lnTo>
                  <a:pt x="403631" y="10616"/>
                </a:lnTo>
                <a:lnTo>
                  <a:pt x="404277" y="8729"/>
                </a:lnTo>
                <a:lnTo>
                  <a:pt x="405566" y="7144"/>
                </a:lnTo>
                <a:lnTo>
                  <a:pt x="406856" y="5556"/>
                </a:lnTo>
                <a:lnTo>
                  <a:pt x="424022" y="893"/>
                </a:lnTo>
                <a:lnTo>
                  <a:pt x="429082" y="298"/>
                </a:lnTo>
                <a:lnTo>
                  <a:pt x="435382" y="0"/>
                </a:lnTo>
                <a:lnTo>
                  <a:pt x="442923" y="0"/>
                </a:lnTo>
                <a:close/>
              </a:path>
              <a:path w="814704" h="389254">
                <a:moveTo>
                  <a:pt x="174424" y="0"/>
                </a:moveTo>
                <a:lnTo>
                  <a:pt x="214759" y="1438"/>
                </a:lnTo>
                <a:lnTo>
                  <a:pt x="218626" y="2529"/>
                </a:lnTo>
                <a:lnTo>
                  <a:pt x="222497" y="3621"/>
                </a:lnTo>
                <a:lnTo>
                  <a:pt x="231279" y="16370"/>
                </a:lnTo>
                <a:lnTo>
                  <a:pt x="350340" y="357783"/>
                </a:lnTo>
                <a:lnTo>
                  <a:pt x="352720" y="364924"/>
                </a:lnTo>
                <a:lnTo>
                  <a:pt x="354211" y="370581"/>
                </a:lnTo>
                <a:lnTo>
                  <a:pt x="354805" y="374748"/>
                </a:lnTo>
                <a:lnTo>
                  <a:pt x="355399" y="378915"/>
                </a:lnTo>
                <a:lnTo>
                  <a:pt x="354607" y="382042"/>
                </a:lnTo>
                <a:lnTo>
                  <a:pt x="352424" y="384124"/>
                </a:lnTo>
                <a:lnTo>
                  <a:pt x="350239" y="386209"/>
                </a:lnTo>
                <a:lnTo>
                  <a:pt x="346371" y="387498"/>
                </a:lnTo>
                <a:lnTo>
                  <a:pt x="340815" y="387995"/>
                </a:lnTo>
                <a:lnTo>
                  <a:pt x="335258" y="388491"/>
                </a:lnTo>
                <a:lnTo>
                  <a:pt x="327620" y="388738"/>
                </a:lnTo>
                <a:lnTo>
                  <a:pt x="317897" y="388738"/>
                </a:lnTo>
                <a:lnTo>
                  <a:pt x="307774" y="388738"/>
                </a:lnTo>
                <a:lnTo>
                  <a:pt x="299886" y="388589"/>
                </a:lnTo>
                <a:lnTo>
                  <a:pt x="294232" y="388290"/>
                </a:lnTo>
                <a:lnTo>
                  <a:pt x="288575" y="387995"/>
                </a:lnTo>
                <a:lnTo>
                  <a:pt x="272058" y="376534"/>
                </a:lnTo>
                <a:lnTo>
                  <a:pt x="246159" y="299142"/>
                </a:lnTo>
                <a:lnTo>
                  <a:pt x="101501" y="299142"/>
                </a:lnTo>
                <a:lnTo>
                  <a:pt x="77093" y="374449"/>
                </a:lnTo>
                <a:lnTo>
                  <a:pt x="76297" y="377229"/>
                </a:lnTo>
                <a:lnTo>
                  <a:pt x="75255" y="379561"/>
                </a:lnTo>
                <a:lnTo>
                  <a:pt x="73965" y="381444"/>
                </a:lnTo>
                <a:lnTo>
                  <a:pt x="72676" y="383331"/>
                </a:lnTo>
                <a:lnTo>
                  <a:pt x="70591" y="384819"/>
                </a:lnTo>
                <a:lnTo>
                  <a:pt x="43357" y="388738"/>
                </a:lnTo>
                <a:lnTo>
                  <a:pt x="34826" y="388738"/>
                </a:lnTo>
                <a:lnTo>
                  <a:pt x="25697" y="388738"/>
                </a:lnTo>
                <a:lnTo>
                  <a:pt x="18553" y="388440"/>
                </a:lnTo>
                <a:lnTo>
                  <a:pt x="13392" y="387845"/>
                </a:lnTo>
                <a:lnTo>
                  <a:pt x="8232" y="387251"/>
                </a:lnTo>
                <a:lnTo>
                  <a:pt x="4663" y="385812"/>
                </a:lnTo>
                <a:lnTo>
                  <a:pt x="2679" y="383529"/>
                </a:lnTo>
                <a:lnTo>
                  <a:pt x="694" y="381246"/>
                </a:lnTo>
                <a:lnTo>
                  <a:pt x="0" y="378022"/>
                </a:lnTo>
                <a:lnTo>
                  <a:pt x="594" y="373855"/>
                </a:lnTo>
                <a:lnTo>
                  <a:pt x="1188" y="369688"/>
                </a:lnTo>
                <a:lnTo>
                  <a:pt x="123824" y="15477"/>
                </a:lnTo>
                <a:lnTo>
                  <a:pt x="135581" y="2529"/>
                </a:lnTo>
                <a:lnTo>
                  <a:pt x="139052" y="1438"/>
                </a:lnTo>
                <a:lnTo>
                  <a:pt x="143865" y="743"/>
                </a:lnTo>
                <a:lnTo>
                  <a:pt x="150016" y="445"/>
                </a:lnTo>
                <a:lnTo>
                  <a:pt x="156170" y="149"/>
                </a:lnTo>
                <a:lnTo>
                  <a:pt x="164305" y="0"/>
                </a:lnTo>
                <a:lnTo>
                  <a:pt x="17442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5560" y="3587893"/>
            <a:ext cx="526415" cy="389255"/>
          </a:xfrm>
          <a:custGeom>
            <a:avLst/>
            <a:gdLst/>
            <a:ahLst/>
            <a:cxnLst/>
            <a:rect l="l" t="t" r="r" b="b"/>
            <a:pathLst>
              <a:path w="526414" h="389254">
                <a:moveTo>
                  <a:pt x="39488" y="0"/>
                </a:moveTo>
                <a:lnTo>
                  <a:pt x="48815" y="0"/>
                </a:lnTo>
                <a:lnTo>
                  <a:pt x="56207" y="149"/>
                </a:lnTo>
                <a:lnTo>
                  <a:pt x="61664" y="445"/>
                </a:lnTo>
                <a:lnTo>
                  <a:pt x="67121" y="743"/>
                </a:lnTo>
                <a:lnTo>
                  <a:pt x="71239" y="1438"/>
                </a:lnTo>
                <a:lnTo>
                  <a:pt x="74017" y="2529"/>
                </a:lnTo>
                <a:lnTo>
                  <a:pt x="76795" y="3621"/>
                </a:lnTo>
                <a:lnTo>
                  <a:pt x="82053" y="16072"/>
                </a:lnTo>
                <a:lnTo>
                  <a:pt x="149621" y="311051"/>
                </a:lnTo>
                <a:lnTo>
                  <a:pt x="149919" y="311051"/>
                </a:lnTo>
                <a:lnTo>
                  <a:pt x="220166" y="18156"/>
                </a:lnTo>
                <a:lnTo>
                  <a:pt x="220960" y="14386"/>
                </a:lnTo>
                <a:lnTo>
                  <a:pt x="222001" y="11311"/>
                </a:lnTo>
                <a:lnTo>
                  <a:pt x="223291" y="8930"/>
                </a:lnTo>
                <a:lnTo>
                  <a:pt x="224581" y="6547"/>
                </a:lnTo>
                <a:lnTo>
                  <a:pt x="226764" y="4712"/>
                </a:lnTo>
                <a:lnTo>
                  <a:pt x="229840" y="3422"/>
                </a:lnTo>
                <a:lnTo>
                  <a:pt x="232915" y="2133"/>
                </a:lnTo>
                <a:lnTo>
                  <a:pt x="237132" y="1240"/>
                </a:lnTo>
                <a:lnTo>
                  <a:pt x="242490" y="743"/>
                </a:lnTo>
                <a:lnTo>
                  <a:pt x="247848" y="246"/>
                </a:lnTo>
                <a:lnTo>
                  <a:pt x="254992" y="0"/>
                </a:lnTo>
                <a:lnTo>
                  <a:pt x="263921" y="0"/>
                </a:lnTo>
                <a:lnTo>
                  <a:pt x="273446" y="0"/>
                </a:lnTo>
                <a:lnTo>
                  <a:pt x="281036" y="198"/>
                </a:lnTo>
                <a:lnTo>
                  <a:pt x="306486" y="8631"/>
                </a:lnTo>
                <a:lnTo>
                  <a:pt x="307875" y="11012"/>
                </a:lnTo>
                <a:lnTo>
                  <a:pt x="308967" y="14188"/>
                </a:lnTo>
                <a:lnTo>
                  <a:pt x="309760" y="18156"/>
                </a:lnTo>
                <a:lnTo>
                  <a:pt x="382388" y="311051"/>
                </a:lnTo>
                <a:lnTo>
                  <a:pt x="382984" y="311051"/>
                </a:lnTo>
                <a:lnTo>
                  <a:pt x="450552" y="16965"/>
                </a:lnTo>
                <a:lnTo>
                  <a:pt x="451147" y="13792"/>
                </a:lnTo>
                <a:lnTo>
                  <a:pt x="451941" y="11061"/>
                </a:lnTo>
                <a:lnTo>
                  <a:pt x="452933" y="8781"/>
                </a:lnTo>
                <a:lnTo>
                  <a:pt x="453925" y="6498"/>
                </a:lnTo>
                <a:lnTo>
                  <a:pt x="455811" y="4712"/>
                </a:lnTo>
                <a:lnTo>
                  <a:pt x="458588" y="3422"/>
                </a:lnTo>
                <a:lnTo>
                  <a:pt x="461366" y="2133"/>
                </a:lnTo>
                <a:lnTo>
                  <a:pt x="465336" y="1240"/>
                </a:lnTo>
                <a:lnTo>
                  <a:pt x="470495" y="743"/>
                </a:lnTo>
                <a:lnTo>
                  <a:pt x="475654" y="246"/>
                </a:lnTo>
                <a:lnTo>
                  <a:pt x="482897" y="0"/>
                </a:lnTo>
                <a:lnTo>
                  <a:pt x="492224" y="0"/>
                </a:lnTo>
                <a:lnTo>
                  <a:pt x="500955" y="0"/>
                </a:lnTo>
                <a:lnTo>
                  <a:pt x="507751" y="246"/>
                </a:lnTo>
                <a:lnTo>
                  <a:pt x="512613" y="743"/>
                </a:lnTo>
                <a:lnTo>
                  <a:pt x="517475" y="1240"/>
                </a:lnTo>
                <a:lnTo>
                  <a:pt x="520997" y="2578"/>
                </a:lnTo>
                <a:lnTo>
                  <a:pt x="523180" y="4760"/>
                </a:lnTo>
                <a:lnTo>
                  <a:pt x="525363" y="6946"/>
                </a:lnTo>
                <a:lnTo>
                  <a:pt x="526305" y="10168"/>
                </a:lnTo>
                <a:lnTo>
                  <a:pt x="526007" y="14435"/>
                </a:lnTo>
                <a:lnTo>
                  <a:pt x="525710" y="18702"/>
                </a:lnTo>
                <a:lnTo>
                  <a:pt x="524668" y="24505"/>
                </a:lnTo>
                <a:lnTo>
                  <a:pt x="522882" y="31848"/>
                </a:lnTo>
                <a:lnTo>
                  <a:pt x="434478" y="367009"/>
                </a:lnTo>
                <a:lnTo>
                  <a:pt x="433288" y="371773"/>
                </a:lnTo>
                <a:lnTo>
                  <a:pt x="420191" y="385017"/>
                </a:lnTo>
                <a:lnTo>
                  <a:pt x="416024" y="386507"/>
                </a:lnTo>
                <a:lnTo>
                  <a:pt x="410666" y="387498"/>
                </a:lnTo>
                <a:lnTo>
                  <a:pt x="404117" y="387995"/>
                </a:lnTo>
                <a:lnTo>
                  <a:pt x="397569" y="388491"/>
                </a:lnTo>
                <a:lnTo>
                  <a:pt x="389235" y="388738"/>
                </a:lnTo>
                <a:lnTo>
                  <a:pt x="379114" y="388738"/>
                </a:lnTo>
                <a:lnTo>
                  <a:pt x="339625" y="386507"/>
                </a:lnTo>
                <a:lnTo>
                  <a:pt x="335657" y="385017"/>
                </a:lnTo>
                <a:lnTo>
                  <a:pt x="331688" y="383529"/>
                </a:lnTo>
                <a:lnTo>
                  <a:pt x="322857" y="367009"/>
                </a:lnTo>
                <a:lnTo>
                  <a:pt x="261242" y="122931"/>
                </a:lnTo>
                <a:lnTo>
                  <a:pt x="260647" y="122931"/>
                </a:lnTo>
                <a:lnTo>
                  <a:pt x="202307" y="367009"/>
                </a:lnTo>
                <a:lnTo>
                  <a:pt x="201314" y="371572"/>
                </a:lnTo>
                <a:lnTo>
                  <a:pt x="199925" y="375294"/>
                </a:lnTo>
                <a:lnTo>
                  <a:pt x="198139" y="378171"/>
                </a:lnTo>
                <a:lnTo>
                  <a:pt x="196353" y="381048"/>
                </a:lnTo>
                <a:lnTo>
                  <a:pt x="193526" y="383282"/>
                </a:lnTo>
                <a:lnTo>
                  <a:pt x="189656" y="384867"/>
                </a:lnTo>
                <a:lnTo>
                  <a:pt x="185786" y="386455"/>
                </a:lnTo>
                <a:lnTo>
                  <a:pt x="147538" y="388738"/>
                </a:lnTo>
                <a:lnTo>
                  <a:pt x="139343" y="388692"/>
                </a:lnTo>
                <a:lnTo>
                  <a:pt x="103782" y="385017"/>
                </a:lnTo>
                <a:lnTo>
                  <a:pt x="99814" y="383529"/>
                </a:lnTo>
                <a:lnTo>
                  <a:pt x="90685" y="367009"/>
                </a:lnTo>
                <a:lnTo>
                  <a:pt x="3174" y="30955"/>
                </a:lnTo>
                <a:lnTo>
                  <a:pt x="1388" y="23810"/>
                </a:lnTo>
                <a:lnTo>
                  <a:pt x="396" y="18205"/>
                </a:lnTo>
                <a:lnTo>
                  <a:pt x="198" y="14139"/>
                </a:lnTo>
                <a:lnTo>
                  <a:pt x="0" y="10070"/>
                </a:lnTo>
                <a:lnTo>
                  <a:pt x="1140" y="6946"/>
                </a:lnTo>
                <a:lnTo>
                  <a:pt x="29368" y="0"/>
                </a:lnTo>
                <a:lnTo>
                  <a:pt x="3948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12598" y="3583128"/>
            <a:ext cx="329565" cy="398780"/>
          </a:xfrm>
          <a:custGeom>
            <a:avLst/>
            <a:gdLst/>
            <a:ahLst/>
            <a:cxnLst/>
            <a:rect l="l" t="t" r="r" b="b"/>
            <a:pathLst>
              <a:path w="329564" h="398779">
                <a:moveTo>
                  <a:pt x="200619" y="0"/>
                </a:moveTo>
                <a:lnTo>
                  <a:pt x="246162" y="3422"/>
                </a:lnTo>
                <a:lnTo>
                  <a:pt x="289367" y="14261"/>
                </a:lnTo>
                <a:lnTo>
                  <a:pt x="324295" y="34927"/>
                </a:lnTo>
                <a:lnTo>
                  <a:pt x="329208" y="56455"/>
                </a:lnTo>
                <a:lnTo>
                  <a:pt x="329208" y="66379"/>
                </a:lnTo>
                <a:lnTo>
                  <a:pt x="329208" y="72133"/>
                </a:lnTo>
                <a:lnTo>
                  <a:pt x="328958" y="77093"/>
                </a:lnTo>
                <a:lnTo>
                  <a:pt x="328461" y="81262"/>
                </a:lnTo>
                <a:lnTo>
                  <a:pt x="327967" y="85429"/>
                </a:lnTo>
                <a:lnTo>
                  <a:pt x="327272" y="88751"/>
                </a:lnTo>
                <a:lnTo>
                  <a:pt x="326379" y="91232"/>
                </a:lnTo>
                <a:lnTo>
                  <a:pt x="325486" y="93713"/>
                </a:lnTo>
                <a:lnTo>
                  <a:pt x="324395" y="95448"/>
                </a:lnTo>
                <a:lnTo>
                  <a:pt x="323106" y="96441"/>
                </a:lnTo>
                <a:lnTo>
                  <a:pt x="321813" y="97435"/>
                </a:lnTo>
                <a:lnTo>
                  <a:pt x="320277" y="97929"/>
                </a:lnTo>
                <a:lnTo>
                  <a:pt x="318491" y="97929"/>
                </a:lnTo>
                <a:lnTo>
                  <a:pt x="315913" y="97929"/>
                </a:lnTo>
                <a:lnTo>
                  <a:pt x="311743" y="96143"/>
                </a:lnTo>
                <a:lnTo>
                  <a:pt x="305988" y="92570"/>
                </a:lnTo>
                <a:lnTo>
                  <a:pt x="301319" y="89837"/>
                </a:lnTo>
                <a:lnTo>
                  <a:pt x="258541" y="72089"/>
                </a:lnTo>
                <a:lnTo>
                  <a:pt x="215696" y="64330"/>
                </a:lnTo>
                <a:lnTo>
                  <a:pt x="202999" y="63995"/>
                </a:lnTo>
                <a:lnTo>
                  <a:pt x="189346" y="64600"/>
                </a:lnTo>
                <a:lnTo>
                  <a:pt x="141498" y="79009"/>
                </a:lnTo>
                <a:lnTo>
                  <a:pt x="106131" y="110357"/>
                </a:lnTo>
                <a:lnTo>
                  <a:pt x="85222" y="156374"/>
                </a:lnTo>
                <a:lnTo>
                  <a:pt x="80366" y="198537"/>
                </a:lnTo>
                <a:lnTo>
                  <a:pt x="80915" y="214565"/>
                </a:lnTo>
                <a:lnTo>
                  <a:pt x="89147" y="256729"/>
                </a:lnTo>
                <a:lnTo>
                  <a:pt x="113702" y="298847"/>
                </a:lnTo>
                <a:lnTo>
                  <a:pt x="151656" y="324447"/>
                </a:lnTo>
                <a:lnTo>
                  <a:pt x="200619" y="333079"/>
                </a:lnTo>
                <a:lnTo>
                  <a:pt x="207149" y="332893"/>
                </a:lnTo>
                <a:lnTo>
                  <a:pt x="244710" y="323962"/>
                </a:lnTo>
                <a:lnTo>
                  <a:pt x="250329" y="231876"/>
                </a:lnTo>
                <a:lnTo>
                  <a:pt x="177402" y="231876"/>
                </a:lnTo>
                <a:lnTo>
                  <a:pt x="173830" y="231876"/>
                </a:lnTo>
                <a:lnTo>
                  <a:pt x="171053" y="229642"/>
                </a:lnTo>
                <a:lnTo>
                  <a:pt x="169069" y="225177"/>
                </a:lnTo>
                <a:lnTo>
                  <a:pt x="167085" y="220711"/>
                </a:lnTo>
                <a:lnTo>
                  <a:pt x="166091" y="213122"/>
                </a:lnTo>
                <a:lnTo>
                  <a:pt x="166091" y="202408"/>
                </a:lnTo>
                <a:lnTo>
                  <a:pt x="166091" y="196852"/>
                </a:lnTo>
                <a:lnTo>
                  <a:pt x="169069" y="179338"/>
                </a:lnTo>
                <a:lnTo>
                  <a:pt x="170060" y="177058"/>
                </a:lnTo>
                <a:lnTo>
                  <a:pt x="171251" y="175369"/>
                </a:lnTo>
                <a:lnTo>
                  <a:pt x="172638" y="174278"/>
                </a:lnTo>
                <a:lnTo>
                  <a:pt x="174028" y="173187"/>
                </a:lnTo>
                <a:lnTo>
                  <a:pt x="175616" y="172641"/>
                </a:lnTo>
                <a:lnTo>
                  <a:pt x="177402" y="172641"/>
                </a:lnTo>
                <a:lnTo>
                  <a:pt x="307479" y="172641"/>
                </a:lnTo>
                <a:lnTo>
                  <a:pt x="310652" y="172641"/>
                </a:lnTo>
                <a:lnTo>
                  <a:pt x="313480" y="173187"/>
                </a:lnTo>
                <a:lnTo>
                  <a:pt x="315961" y="174278"/>
                </a:lnTo>
                <a:lnTo>
                  <a:pt x="318442" y="175369"/>
                </a:lnTo>
                <a:lnTo>
                  <a:pt x="320625" y="177006"/>
                </a:lnTo>
                <a:lnTo>
                  <a:pt x="322508" y="179188"/>
                </a:lnTo>
                <a:lnTo>
                  <a:pt x="324395" y="181374"/>
                </a:lnTo>
                <a:lnTo>
                  <a:pt x="325834" y="184001"/>
                </a:lnTo>
                <a:lnTo>
                  <a:pt x="326824" y="187077"/>
                </a:lnTo>
                <a:lnTo>
                  <a:pt x="327818" y="190152"/>
                </a:lnTo>
                <a:lnTo>
                  <a:pt x="328315" y="193676"/>
                </a:lnTo>
                <a:lnTo>
                  <a:pt x="328315" y="197644"/>
                </a:lnTo>
                <a:lnTo>
                  <a:pt x="328315" y="350937"/>
                </a:lnTo>
                <a:lnTo>
                  <a:pt x="328315" y="356890"/>
                </a:lnTo>
                <a:lnTo>
                  <a:pt x="327272" y="362099"/>
                </a:lnTo>
                <a:lnTo>
                  <a:pt x="325188" y="366564"/>
                </a:lnTo>
                <a:lnTo>
                  <a:pt x="323106" y="371029"/>
                </a:lnTo>
                <a:lnTo>
                  <a:pt x="281220" y="387177"/>
                </a:lnTo>
                <a:lnTo>
                  <a:pt x="243408" y="394916"/>
                </a:lnTo>
                <a:lnTo>
                  <a:pt x="204330" y="398171"/>
                </a:lnTo>
                <a:lnTo>
                  <a:pt x="196452" y="398263"/>
                </a:lnTo>
                <a:lnTo>
                  <a:pt x="173989" y="397436"/>
                </a:lnTo>
                <a:lnTo>
                  <a:pt x="132689" y="390814"/>
                </a:lnTo>
                <a:lnTo>
                  <a:pt x="96318" y="377653"/>
                </a:lnTo>
                <a:lnTo>
                  <a:pt x="52090" y="346621"/>
                </a:lnTo>
                <a:lnTo>
                  <a:pt x="20834" y="302699"/>
                </a:lnTo>
                <a:lnTo>
                  <a:pt x="7533" y="266618"/>
                </a:lnTo>
                <a:lnTo>
                  <a:pt x="837" y="225616"/>
                </a:lnTo>
                <a:lnTo>
                  <a:pt x="0" y="203301"/>
                </a:lnTo>
                <a:lnTo>
                  <a:pt x="892" y="180241"/>
                </a:lnTo>
                <a:lnTo>
                  <a:pt x="8035" y="137750"/>
                </a:lnTo>
                <a:lnTo>
                  <a:pt x="22173" y="100199"/>
                </a:lnTo>
                <a:lnTo>
                  <a:pt x="54769" y="54324"/>
                </a:lnTo>
                <a:lnTo>
                  <a:pt x="100169" y="21757"/>
                </a:lnTo>
                <a:lnTo>
                  <a:pt x="137078" y="7869"/>
                </a:lnTo>
                <a:lnTo>
                  <a:pt x="178378" y="874"/>
                </a:lnTo>
                <a:lnTo>
                  <a:pt x="200619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50341" y="3582833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8"/>
                </a:lnTo>
                <a:lnTo>
                  <a:pt x="215999" y="18751"/>
                </a:lnTo>
                <a:lnTo>
                  <a:pt x="222052" y="23216"/>
                </a:lnTo>
                <a:lnTo>
                  <a:pt x="224037" y="25200"/>
                </a:lnTo>
                <a:lnTo>
                  <a:pt x="225375" y="26886"/>
                </a:lnTo>
                <a:lnTo>
                  <a:pt x="226070" y="28276"/>
                </a:lnTo>
                <a:lnTo>
                  <a:pt x="226765" y="29666"/>
                </a:lnTo>
                <a:lnTo>
                  <a:pt x="227359" y="31501"/>
                </a:lnTo>
                <a:lnTo>
                  <a:pt x="227856" y="33784"/>
                </a:lnTo>
                <a:lnTo>
                  <a:pt x="228353" y="36063"/>
                </a:lnTo>
                <a:lnTo>
                  <a:pt x="228700" y="38941"/>
                </a:lnTo>
                <a:lnTo>
                  <a:pt x="228898" y="42415"/>
                </a:lnTo>
                <a:lnTo>
                  <a:pt x="229096" y="45887"/>
                </a:lnTo>
                <a:lnTo>
                  <a:pt x="229197" y="50203"/>
                </a:lnTo>
                <a:lnTo>
                  <a:pt x="229197" y="55363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8"/>
                </a:lnTo>
                <a:lnTo>
                  <a:pt x="228453" y="73917"/>
                </a:lnTo>
                <a:lnTo>
                  <a:pt x="224284" y="85426"/>
                </a:lnTo>
                <a:lnTo>
                  <a:pt x="222994" y="86618"/>
                </a:lnTo>
                <a:lnTo>
                  <a:pt x="221257" y="87212"/>
                </a:lnTo>
                <a:lnTo>
                  <a:pt x="219074" y="87212"/>
                </a:lnTo>
                <a:lnTo>
                  <a:pt x="216892" y="87212"/>
                </a:lnTo>
                <a:lnTo>
                  <a:pt x="213420" y="85822"/>
                </a:lnTo>
                <a:lnTo>
                  <a:pt x="208656" y="83045"/>
                </a:lnTo>
                <a:lnTo>
                  <a:pt x="203895" y="80266"/>
                </a:lnTo>
                <a:lnTo>
                  <a:pt x="198040" y="77242"/>
                </a:lnTo>
                <a:lnTo>
                  <a:pt x="159973" y="63279"/>
                </a:lnTo>
                <a:lnTo>
                  <a:pt x="136922" y="61017"/>
                </a:lnTo>
                <a:lnTo>
                  <a:pt x="128390" y="61017"/>
                </a:lnTo>
                <a:lnTo>
                  <a:pt x="120947" y="62060"/>
                </a:lnTo>
                <a:lnTo>
                  <a:pt x="114598" y="64145"/>
                </a:lnTo>
                <a:lnTo>
                  <a:pt x="108249" y="66226"/>
                </a:lnTo>
                <a:lnTo>
                  <a:pt x="102940" y="69104"/>
                </a:lnTo>
                <a:lnTo>
                  <a:pt x="98672" y="72777"/>
                </a:lnTo>
                <a:lnTo>
                  <a:pt x="94405" y="76446"/>
                </a:lnTo>
                <a:lnTo>
                  <a:pt x="91232" y="80863"/>
                </a:lnTo>
                <a:lnTo>
                  <a:pt x="89147" y="86020"/>
                </a:lnTo>
                <a:lnTo>
                  <a:pt x="87066" y="91180"/>
                </a:lnTo>
                <a:lnTo>
                  <a:pt x="86023" y="96636"/>
                </a:lnTo>
                <a:lnTo>
                  <a:pt x="86023" y="102391"/>
                </a:lnTo>
                <a:lnTo>
                  <a:pt x="86023" y="110925"/>
                </a:lnTo>
                <a:lnTo>
                  <a:pt x="111770" y="141238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6"/>
                </a:lnTo>
                <a:lnTo>
                  <a:pt x="225625" y="206422"/>
                </a:lnTo>
                <a:lnTo>
                  <a:pt x="247502" y="245127"/>
                </a:lnTo>
                <a:lnTo>
                  <a:pt x="251520" y="276520"/>
                </a:lnTo>
                <a:lnTo>
                  <a:pt x="250814" y="291236"/>
                </a:lnTo>
                <a:lnTo>
                  <a:pt x="240209" y="329802"/>
                </a:lnTo>
                <a:lnTo>
                  <a:pt x="209549" y="368052"/>
                </a:lnTo>
                <a:lnTo>
                  <a:pt x="164308" y="391119"/>
                </a:lnTo>
                <a:lnTo>
                  <a:pt x="123454" y="398374"/>
                </a:lnTo>
                <a:lnTo>
                  <a:pt x="108944" y="398858"/>
                </a:lnTo>
                <a:lnTo>
                  <a:pt x="99148" y="398653"/>
                </a:lnTo>
                <a:lnTo>
                  <a:pt x="55774" y="391975"/>
                </a:lnTo>
                <a:lnTo>
                  <a:pt x="19793" y="378022"/>
                </a:lnTo>
                <a:lnTo>
                  <a:pt x="7144" y="369091"/>
                </a:lnTo>
                <a:lnTo>
                  <a:pt x="4565" y="366512"/>
                </a:lnTo>
                <a:lnTo>
                  <a:pt x="2727" y="362791"/>
                </a:lnTo>
                <a:lnTo>
                  <a:pt x="1636" y="357929"/>
                </a:lnTo>
                <a:lnTo>
                  <a:pt x="545" y="353068"/>
                </a:lnTo>
                <a:lnTo>
                  <a:pt x="0" y="346072"/>
                </a:lnTo>
                <a:lnTo>
                  <a:pt x="0" y="336947"/>
                </a:lnTo>
                <a:lnTo>
                  <a:pt x="0" y="330793"/>
                </a:lnTo>
                <a:lnTo>
                  <a:pt x="198" y="325636"/>
                </a:lnTo>
                <a:lnTo>
                  <a:pt x="597" y="321466"/>
                </a:lnTo>
                <a:lnTo>
                  <a:pt x="993" y="317299"/>
                </a:lnTo>
                <a:lnTo>
                  <a:pt x="6102" y="305842"/>
                </a:lnTo>
                <a:lnTo>
                  <a:pt x="7592" y="304748"/>
                </a:lnTo>
                <a:lnTo>
                  <a:pt x="9326" y="304202"/>
                </a:lnTo>
                <a:lnTo>
                  <a:pt x="11311" y="304202"/>
                </a:lnTo>
                <a:lnTo>
                  <a:pt x="14090" y="304202"/>
                </a:lnTo>
                <a:lnTo>
                  <a:pt x="18010" y="305842"/>
                </a:lnTo>
                <a:lnTo>
                  <a:pt x="23070" y="309115"/>
                </a:lnTo>
                <a:lnTo>
                  <a:pt x="28129" y="312389"/>
                </a:lnTo>
                <a:lnTo>
                  <a:pt x="63019" y="328323"/>
                </a:lnTo>
                <a:lnTo>
                  <a:pt x="109240" y="335755"/>
                </a:lnTo>
                <a:lnTo>
                  <a:pt x="116198" y="335541"/>
                </a:lnTo>
                <a:lnTo>
                  <a:pt x="154036" y="322658"/>
                </a:lnTo>
                <a:lnTo>
                  <a:pt x="159297" y="318491"/>
                </a:lnTo>
                <a:lnTo>
                  <a:pt x="163314" y="313331"/>
                </a:lnTo>
                <a:lnTo>
                  <a:pt x="166094" y="307180"/>
                </a:lnTo>
                <a:lnTo>
                  <a:pt x="168871" y="301029"/>
                </a:lnTo>
                <a:lnTo>
                  <a:pt x="170261" y="294183"/>
                </a:lnTo>
                <a:lnTo>
                  <a:pt x="170261" y="286643"/>
                </a:lnTo>
                <a:lnTo>
                  <a:pt x="170261" y="277910"/>
                </a:lnTo>
                <a:lnTo>
                  <a:pt x="144511" y="247500"/>
                </a:lnTo>
                <a:lnTo>
                  <a:pt x="111120" y="230562"/>
                </a:lnTo>
                <a:lnTo>
                  <a:pt x="103659" y="227222"/>
                </a:lnTo>
                <a:lnTo>
                  <a:pt x="65690" y="208461"/>
                </a:lnTo>
                <a:lnTo>
                  <a:pt x="32296" y="182313"/>
                </a:lnTo>
                <a:lnTo>
                  <a:pt x="10568" y="143340"/>
                </a:lnTo>
                <a:lnTo>
                  <a:pt x="6550" y="111023"/>
                </a:lnTo>
                <a:lnTo>
                  <a:pt x="7191" y="97602"/>
                </a:lnTo>
                <a:lnTo>
                  <a:pt x="22399" y="52312"/>
                </a:lnTo>
                <a:lnTo>
                  <a:pt x="53598" y="21049"/>
                </a:lnTo>
                <a:lnTo>
                  <a:pt x="97585" y="3849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11946" y="3582833"/>
            <a:ext cx="365125" cy="399415"/>
          </a:xfrm>
          <a:custGeom>
            <a:avLst/>
            <a:gdLst/>
            <a:ahLst/>
            <a:cxnLst/>
            <a:rect l="l" t="t" r="r" b="b"/>
            <a:pathLst>
              <a:path w="365125" h="399414">
                <a:moveTo>
                  <a:pt x="186035" y="0"/>
                </a:moveTo>
                <a:lnTo>
                  <a:pt x="227223" y="2901"/>
                </a:lnTo>
                <a:lnTo>
                  <a:pt x="279331" y="18192"/>
                </a:lnTo>
                <a:lnTo>
                  <a:pt x="319236" y="47326"/>
                </a:lnTo>
                <a:lnTo>
                  <a:pt x="346750" y="90607"/>
                </a:lnTo>
                <a:lnTo>
                  <a:pt x="358182" y="127405"/>
                </a:lnTo>
                <a:lnTo>
                  <a:pt x="363912" y="170789"/>
                </a:lnTo>
                <a:lnTo>
                  <a:pt x="364628" y="194965"/>
                </a:lnTo>
                <a:lnTo>
                  <a:pt x="363884" y="218292"/>
                </a:lnTo>
                <a:lnTo>
                  <a:pt x="357931" y="261155"/>
                </a:lnTo>
                <a:lnTo>
                  <a:pt x="346044" y="298874"/>
                </a:lnTo>
                <a:lnTo>
                  <a:pt x="317301" y="344832"/>
                </a:lnTo>
                <a:lnTo>
                  <a:pt x="275750" y="377315"/>
                </a:lnTo>
                <a:lnTo>
                  <a:pt x="221716" y="395397"/>
                </a:lnTo>
                <a:lnTo>
                  <a:pt x="178891" y="398858"/>
                </a:lnTo>
                <a:lnTo>
                  <a:pt x="157134" y="398123"/>
                </a:lnTo>
                <a:lnTo>
                  <a:pt x="117918" y="392244"/>
                </a:lnTo>
                <a:lnTo>
                  <a:pt x="69763" y="372256"/>
                </a:lnTo>
                <a:lnTo>
                  <a:pt x="34183" y="338360"/>
                </a:lnTo>
                <a:lnTo>
                  <a:pt x="11162" y="289916"/>
                </a:lnTo>
                <a:lnTo>
                  <a:pt x="2790" y="249286"/>
                </a:lnTo>
                <a:lnTo>
                  <a:pt x="0" y="201811"/>
                </a:lnTo>
                <a:lnTo>
                  <a:pt x="744" y="179029"/>
                </a:lnTo>
                <a:lnTo>
                  <a:pt x="6697" y="136985"/>
                </a:lnTo>
                <a:lnTo>
                  <a:pt x="18584" y="99741"/>
                </a:lnTo>
                <a:lnTo>
                  <a:pt x="47327" y="54172"/>
                </a:lnTo>
                <a:lnTo>
                  <a:pt x="88878" y="21746"/>
                </a:lnTo>
                <a:lnTo>
                  <a:pt x="142986" y="3497"/>
                </a:lnTo>
                <a:lnTo>
                  <a:pt x="1860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054504" y="3581119"/>
            <a:ext cx="275590" cy="408940"/>
            <a:chOff x="1054504" y="3581119"/>
            <a:chExt cx="275590" cy="40894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299" y="3641243"/>
              <a:ext cx="120848" cy="1396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59267" y="3585881"/>
              <a:ext cx="266065" cy="399415"/>
            </a:xfrm>
            <a:custGeom>
              <a:avLst/>
              <a:gdLst/>
              <a:ahLst/>
              <a:cxnLst/>
              <a:rect l="l" t="t" r="r" b="b"/>
              <a:pathLst>
                <a:path w="266065" h="399414">
                  <a:moveTo>
                    <a:pt x="135135" y="0"/>
                  </a:moveTo>
                  <a:lnTo>
                    <a:pt x="182016" y="6248"/>
                  </a:lnTo>
                  <a:lnTo>
                    <a:pt x="216544" y="24109"/>
                  </a:lnTo>
                  <a:lnTo>
                    <a:pt x="245231" y="60730"/>
                  </a:lnTo>
                  <a:lnTo>
                    <a:pt x="258384" y="99323"/>
                  </a:lnTo>
                  <a:lnTo>
                    <a:pt x="264551" y="144641"/>
                  </a:lnTo>
                  <a:lnTo>
                    <a:pt x="265806" y="181868"/>
                  </a:lnTo>
                  <a:lnTo>
                    <a:pt x="265658" y="193727"/>
                  </a:lnTo>
                  <a:lnTo>
                    <a:pt x="261965" y="243044"/>
                  </a:lnTo>
                  <a:lnTo>
                    <a:pt x="250682" y="291702"/>
                  </a:lnTo>
                  <a:lnTo>
                    <a:pt x="229586" y="336155"/>
                  </a:lnTo>
                  <a:lnTo>
                    <a:pt x="195727" y="371279"/>
                  </a:lnTo>
                  <a:lnTo>
                    <a:pt x="160287" y="389333"/>
                  </a:lnTo>
                  <a:lnTo>
                    <a:pt x="114886" y="398262"/>
                  </a:lnTo>
                  <a:lnTo>
                    <a:pt x="97333" y="398858"/>
                  </a:lnTo>
                  <a:lnTo>
                    <a:pt x="90943" y="398746"/>
                  </a:lnTo>
                  <a:lnTo>
                    <a:pt x="48815" y="392606"/>
                  </a:lnTo>
                  <a:lnTo>
                    <a:pt x="31105" y="386952"/>
                  </a:lnTo>
                  <a:lnTo>
                    <a:pt x="26243" y="384968"/>
                  </a:lnTo>
                  <a:lnTo>
                    <a:pt x="15775" y="371770"/>
                  </a:lnTo>
                  <a:lnTo>
                    <a:pt x="14783" y="367802"/>
                  </a:lnTo>
                  <a:lnTo>
                    <a:pt x="14287" y="362245"/>
                  </a:lnTo>
                  <a:lnTo>
                    <a:pt x="14287" y="355104"/>
                  </a:lnTo>
                  <a:lnTo>
                    <a:pt x="14287" y="348554"/>
                  </a:lnTo>
                  <a:lnTo>
                    <a:pt x="14436" y="343296"/>
                  </a:lnTo>
                  <a:lnTo>
                    <a:pt x="14734" y="339327"/>
                  </a:lnTo>
                  <a:lnTo>
                    <a:pt x="15031" y="335359"/>
                  </a:lnTo>
                  <a:lnTo>
                    <a:pt x="22621" y="324743"/>
                  </a:lnTo>
                  <a:lnTo>
                    <a:pt x="24407" y="324743"/>
                  </a:lnTo>
                  <a:lnTo>
                    <a:pt x="26789" y="324743"/>
                  </a:lnTo>
                  <a:lnTo>
                    <a:pt x="30162" y="325438"/>
                  </a:lnTo>
                  <a:lnTo>
                    <a:pt x="34528" y="326824"/>
                  </a:lnTo>
                  <a:lnTo>
                    <a:pt x="38893" y="328214"/>
                  </a:lnTo>
                  <a:lnTo>
                    <a:pt x="44202" y="329802"/>
                  </a:lnTo>
                  <a:lnTo>
                    <a:pt x="84311" y="337913"/>
                  </a:lnTo>
                  <a:lnTo>
                    <a:pt x="98226" y="338434"/>
                  </a:lnTo>
                  <a:lnTo>
                    <a:pt x="110244" y="337876"/>
                  </a:lnTo>
                  <a:lnTo>
                    <a:pt x="148716" y="324648"/>
                  </a:lnTo>
                  <a:lnTo>
                    <a:pt x="177775" y="289024"/>
                  </a:lnTo>
                  <a:lnTo>
                    <a:pt x="188193" y="249807"/>
                  </a:lnTo>
                  <a:lnTo>
                    <a:pt x="189904" y="228301"/>
                  </a:lnTo>
                  <a:lnTo>
                    <a:pt x="182705" y="232477"/>
                  </a:lnTo>
                  <a:lnTo>
                    <a:pt x="174798" y="236375"/>
                  </a:lnTo>
                  <a:lnTo>
                    <a:pt x="136103" y="248131"/>
                  </a:lnTo>
                  <a:lnTo>
                    <a:pt x="112514" y="249731"/>
                  </a:lnTo>
                  <a:lnTo>
                    <a:pt x="97761" y="249229"/>
                  </a:lnTo>
                  <a:lnTo>
                    <a:pt x="50210" y="237232"/>
                  </a:lnTo>
                  <a:lnTo>
                    <a:pt x="19357" y="210478"/>
                  </a:lnTo>
                  <a:lnTo>
                    <a:pt x="3432" y="170350"/>
                  </a:lnTo>
                  <a:lnTo>
                    <a:pt x="0" y="132456"/>
                  </a:lnTo>
                  <a:lnTo>
                    <a:pt x="539" y="118308"/>
                  </a:lnTo>
                  <a:lnTo>
                    <a:pt x="8631" y="79324"/>
                  </a:lnTo>
                  <a:lnTo>
                    <a:pt x="34230" y="37356"/>
                  </a:lnTo>
                  <a:lnTo>
                    <a:pt x="76497" y="9820"/>
                  </a:lnTo>
                  <a:lnTo>
                    <a:pt x="118969" y="613"/>
                  </a:lnTo>
                  <a:lnTo>
                    <a:pt x="135135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762" y="938530"/>
            <a:ext cx="8884920" cy="25247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5240"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POWER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STAKING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algn="just" marL="15240" marR="5080">
              <a:lnSpc>
                <a:spcPct val="122500"/>
              </a:lnSpc>
              <a:spcBef>
                <a:spcPts val="1830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30">
                <a:latin typeface="Arial"/>
                <a:cs typeface="Arial"/>
              </a:rPr>
              <a:t>holders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15">
                <a:latin typeface="Arial"/>
                <a:cs typeface="Arial"/>
              </a:rPr>
              <a:t>choose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take </a:t>
            </a:r>
            <a:r>
              <a:rPr dirty="0" sz="1200" spc="45">
                <a:latin typeface="Arial"/>
                <a:cs typeface="Arial"/>
              </a:rPr>
              <a:t>advantage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0">
                <a:latin typeface="Arial"/>
                <a:cs typeface="Arial"/>
              </a:rPr>
              <a:t>Power </a:t>
            </a:r>
            <a:r>
              <a:rPr dirty="0" sz="1200" spc="20">
                <a:latin typeface="Arial"/>
                <a:cs typeface="Arial"/>
              </a:rPr>
              <a:t>Staking feature,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25">
                <a:latin typeface="Arial"/>
                <a:cs typeface="Arial"/>
              </a:rPr>
              <a:t>allows </a:t>
            </a:r>
            <a:r>
              <a:rPr dirty="0" sz="1200" spc="35">
                <a:latin typeface="Arial"/>
                <a:cs typeface="Arial"/>
              </a:rPr>
              <a:t>any </a:t>
            </a:r>
            <a:r>
              <a:rPr dirty="0" sz="1200" spc="80">
                <a:latin typeface="Arial"/>
                <a:cs typeface="Arial"/>
              </a:rPr>
              <a:t>amount </a:t>
            </a:r>
            <a:r>
              <a:rPr dirty="0" sz="1200" spc="35">
                <a:latin typeface="Arial"/>
                <a:cs typeface="Arial"/>
              </a:rPr>
              <a:t>of their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staked,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50">
                <a:latin typeface="Arial"/>
                <a:cs typeface="Arial"/>
              </a:rPr>
              <a:t>return </a:t>
            </a:r>
            <a:r>
              <a:rPr dirty="0" sz="1200" spc="30">
                <a:latin typeface="Arial"/>
                <a:cs typeface="Arial"/>
              </a:rPr>
              <a:t>benefit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35">
                <a:latin typeface="Arial"/>
                <a:cs typeface="Arial"/>
              </a:rPr>
              <a:t>staking </a:t>
            </a:r>
            <a:r>
              <a:rPr dirty="0" sz="1200" spc="15">
                <a:latin typeface="Arial"/>
                <a:cs typeface="Arial"/>
              </a:rPr>
              <a:t>rewards, </a:t>
            </a:r>
            <a:r>
              <a:rPr dirty="0" sz="1200" spc="35">
                <a:latin typeface="Arial"/>
                <a:cs typeface="Arial"/>
              </a:rPr>
              <a:t>which generate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-25">
                <a:latin typeface="Arial"/>
                <a:cs typeface="Arial"/>
              </a:rPr>
              <a:t>ROI </a:t>
            </a:r>
            <a:r>
              <a:rPr dirty="0" sz="1200" spc="40">
                <a:latin typeface="Arial"/>
                <a:cs typeface="Arial"/>
              </a:rPr>
              <a:t>in the </a:t>
            </a:r>
            <a:r>
              <a:rPr dirty="0" sz="1200" spc="65">
                <a:latin typeface="Arial"/>
                <a:cs typeface="Arial"/>
              </a:rPr>
              <a:t>form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0">
                <a:latin typeface="Arial"/>
                <a:cs typeface="Arial"/>
              </a:rPr>
              <a:t>assets.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This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akin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savings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account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realizes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interest.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415"/>
              </a:spcBef>
            </a:pP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POWER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STAKING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GUIDELINES</a:t>
            </a:r>
            <a:endParaRPr sz="1600">
              <a:latin typeface="Arial"/>
              <a:cs typeface="Arial"/>
            </a:endParaRPr>
          </a:p>
          <a:p>
            <a:pPr marL="12700" marR="325120">
              <a:lnSpc>
                <a:spcPct val="121700"/>
              </a:lnSpc>
              <a:spcBef>
                <a:spcPts val="1835"/>
              </a:spcBef>
            </a:pP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30">
                <a:latin typeface="Arial"/>
                <a:cs typeface="Arial"/>
              </a:rPr>
              <a:t>holders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15">
                <a:latin typeface="Arial"/>
                <a:cs typeface="Arial"/>
              </a:rPr>
              <a:t>choose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15">
                <a:latin typeface="Arial"/>
                <a:cs typeface="Arial"/>
              </a:rPr>
              <a:t>stake </a:t>
            </a:r>
            <a:r>
              <a:rPr dirty="0" sz="1200" spc="35">
                <a:latin typeface="Arial"/>
                <a:cs typeface="Arial"/>
              </a:rPr>
              <a:t>any </a:t>
            </a:r>
            <a:r>
              <a:rPr dirty="0" sz="1200" spc="80">
                <a:latin typeface="Arial"/>
                <a:cs typeface="Arial"/>
              </a:rPr>
              <a:t>amount </a:t>
            </a:r>
            <a:r>
              <a:rPr dirty="0" sz="1200" spc="35">
                <a:latin typeface="Arial"/>
                <a:cs typeface="Arial"/>
              </a:rPr>
              <a:t>of their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35">
                <a:latin typeface="Arial"/>
                <a:cs typeface="Arial"/>
              </a:rPr>
              <a:t>using </a:t>
            </a:r>
            <a:r>
              <a:rPr dirty="0" sz="1200" spc="55">
                <a:latin typeface="Arial"/>
                <a:cs typeface="Arial"/>
              </a:rPr>
              <a:t>our </a:t>
            </a:r>
            <a:r>
              <a:rPr dirty="0" sz="1200" spc="5">
                <a:latin typeface="Arial"/>
                <a:cs typeface="Arial"/>
              </a:rPr>
              <a:t>Power </a:t>
            </a:r>
            <a:r>
              <a:rPr dirty="0" sz="1200" spc="25">
                <a:latin typeface="Arial"/>
                <a:cs typeface="Arial"/>
              </a:rPr>
              <a:t>Staking </a:t>
            </a:r>
            <a:r>
              <a:rPr dirty="0" sz="1200" spc="20">
                <a:latin typeface="Arial"/>
                <a:cs typeface="Arial"/>
              </a:rPr>
              <a:t>feature,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5">
                <a:latin typeface="Arial"/>
                <a:cs typeface="Arial"/>
              </a:rPr>
              <a:t>in return </a:t>
            </a:r>
            <a:r>
              <a:rPr dirty="0" sz="1200" spc="30">
                <a:latin typeface="Arial"/>
                <a:cs typeface="Arial"/>
              </a:rPr>
              <a:t>benefit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staking</a:t>
            </a:r>
            <a:r>
              <a:rPr dirty="0" sz="1200" spc="15">
                <a:latin typeface="Arial"/>
                <a:cs typeface="Arial"/>
              </a:rPr>
              <a:t> rewards, </a:t>
            </a:r>
            <a:r>
              <a:rPr dirty="0" sz="1200" spc="35">
                <a:latin typeface="Arial"/>
                <a:cs typeface="Arial"/>
              </a:rPr>
              <a:t>which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generate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ROI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form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0">
                <a:latin typeface="Arial"/>
                <a:cs typeface="Arial"/>
              </a:rPr>
              <a:t>EDGE-X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020" y="3359150"/>
              <a:ext cx="880744" cy="8966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5461160" y="3655391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6" y="0"/>
                </a:moveTo>
                <a:lnTo>
                  <a:pt x="0" y="204639"/>
                </a:lnTo>
                <a:lnTo>
                  <a:pt x="136547" y="204639"/>
                </a:lnTo>
                <a:lnTo>
                  <a:pt x="68461" y="0"/>
                </a:lnTo>
                <a:lnTo>
                  <a:pt x="6808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78335" y="3655391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8" y="0"/>
                </a:moveTo>
                <a:lnTo>
                  <a:pt x="0" y="204639"/>
                </a:lnTo>
                <a:lnTo>
                  <a:pt x="136549" y="204639"/>
                </a:lnTo>
                <a:lnTo>
                  <a:pt x="68461" y="0"/>
                </a:lnTo>
                <a:lnTo>
                  <a:pt x="6808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0854" y="3634258"/>
            <a:ext cx="139007" cy="172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6751" y="3633514"/>
            <a:ext cx="142727" cy="14607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221867" y="3563491"/>
            <a:ext cx="285750" cy="481965"/>
          </a:xfrm>
          <a:custGeom>
            <a:avLst/>
            <a:gdLst/>
            <a:ahLst/>
            <a:cxnLst/>
            <a:rect l="l" t="t" r="r" b="b"/>
            <a:pathLst>
              <a:path w="285750" h="481964">
                <a:moveTo>
                  <a:pt x="29020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1" y="1859"/>
                </a:lnTo>
                <a:lnTo>
                  <a:pt x="277066" y="3099"/>
                </a:lnTo>
                <a:lnTo>
                  <a:pt x="278556" y="5269"/>
                </a:lnTo>
                <a:lnTo>
                  <a:pt x="279797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4" y="25115"/>
                </a:lnTo>
                <a:lnTo>
                  <a:pt x="283515" y="31254"/>
                </a:lnTo>
                <a:lnTo>
                  <a:pt x="283515" y="38694"/>
                </a:lnTo>
                <a:lnTo>
                  <a:pt x="283515" y="45640"/>
                </a:lnTo>
                <a:lnTo>
                  <a:pt x="283204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1" y="74599"/>
                </a:lnTo>
                <a:lnTo>
                  <a:pt x="273594" y="75965"/>
                </a:lnTo>
                <a:lnTo>
                  <a:pt x="271610" y="76645"/>
                </a:lnTo>
                <a:lnTo>
                  <a:pt x="269379" y="76645"/>
                </a:lnTo>
                <a:lnTo>
                  <a:pt x="97481" y="76645"/>
                </a:lnTo>
                <a:lnTo>
                  <a:pt x="97481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1" y="214125"/>
                </a:lnTo>
                <a:lnTo>
                  <a:pt x="257162" y="218962"/>
                </a:lnTo>
                <a:lnTo>
                  <a:pt x="257473" y="224854"/>
                </a:lnTo>
                <a:lnTo>
                  <a:pt x="257473" y="231800"/>
                </a:lnTo>
                <a:lnTo>
                  <a:pt x="257473" y="238993"/>
                </a:lnTo>
                <a:lnTo>
                  <a:pt x="257162" y="244946"/>
                </a:lnTo>
                <a:lnTo>
                  <a:pt x="256541" y="249658"/>
                </a:lnTo>
                <a:lnTo>
                  <a:pt x="255922" y="254370"/>
                </a:lnTo>
                <a:lnTo>
                  <a:pt x="254992" y="25815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0" y="267145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1" y="269007"/>
                </a:lnTo>
                <a:lnTo>
                  <a:pt x="97481" y="404814"/>
                </a:lnTo>
                <a:lnTo>
                  <a:pt x="270866" y="404814"/>
                </a:lnTo>
                <a:lnTo>
                  <a:pt x="273100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7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5" y="475878"/>
                </a:lnTo>
                <a:lnTo>
                  <a:pt x="278867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100" y="481459"/>
                </a:lnTo>
                <a:lnTo>
                  <a:pt x="270866" y="481459"/>
                </a:lnTo>
                <a:lnTo>
                  <a:pt x="29020" y="481459"/>
                </a:lnTo>
                <a:lnTo>
                  <a:pt x="20836" y="481459"/>
                </a:lnTo>
                <a:lnTo>
                  <a:pt x="13950" y="479041"/>
                </a:lnTo>
                <a:lnTo>
                  <a:pt x="8369" y="474204"/>
                </a:lnTo>
                <a:lnTo>
                  <a:pt x="2788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0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27764" y="3563491"/>
            <a:ext cx="330200" cy="483870"/>
          </a:xfrm>
          <a:custGeom>
            <a:avLst/>
            <a:gdLst/>
            <a:ahLst/>
            <a:cxnLst/>
            <a:rect l="l" t="t" r="r" b="b"/>
            <a:pathLst>
              <a:path w="330200" h="483870">
                <a:moveTo>
                  <a:pt x="33113" y="0"/>
                </a:moveTo>
                <a:lnTo>
                  <a:pt x="146596" y="0"/>
                </a:lnTo>
                <a:lnTo>
                  <a:pt x="155048" y="81"/>
                </a:lnTo>
                <a:lnTo>
                  <a:pt x="196127" y="3348"/>
                </a:lnTo>
                <a:lnTo>
                  <a:pt x="237892" y="12976"/>
                </a:lnTo>
                <a:lnTo>
                  <a:pt x="280400" y="35764"/>
                </a:lnTo>
                <a:lnTo>
                  <a:pt x="311422" y="71065"/>
                </a:lnTo>
                <a:lnTo>
                  <a:pt x="327607" y="118272"/>
                </a:lnTo>
                <a:lnTo>
                  <a:pt x="329653" y="146224"/>
                </a:lnTo>
                <a:lnTo>
                  <a:pt x="328862" y="165920"/>
                </a:lnTo>
                <a:lnTo>
                  <a:pt x="317004" y="218032"/>
                </a:lnTo>
                <a:lnTo>
                  <a:pt x="291540" y="259367"/>
                </a:lnTo>
                <a:lnTo>
                  <a:pt x="253240" y="289516"/>
                </a:lnTo>
                <a:lnTo>
                  <a:pt x="202464" y="308120"/>
                </a:lnTo>
                <a:lnTo>
                  <a:pt x="161071" y="313700"/>
                </a:lnTo>
                <a:lnTo>
                  <a:pt x="138037" y="314398"/>
                </a:lnTo>
                <a:lnTo>
                  <a:pt x="97852" y="314398"/>
                </a:lnTo>
                <a:lnTo>
                  <a:pt x="97852" y="468063"/>
                </a:lnTo>
                <a:lnTo>
                  <a:pt x="97852" y="470544"/>
                </a:lnTo>
                <a:lnTo>
                  <a:pt x="97048" y="472778"/>
                </a:lnTo>
                <a:lnTo>
                  <a:pt x="95435" y="474762"/>
                </a:lnTo>
                <a:lnTo>
                  <a:pt x="93823" y="476746"/>
                </a:lnTo>
                <a:lnTo>
                  <a:pt x="91156" y="478359"/>
                </a:lnTo>
                <a:lnTo>
                  <a:pt x="87434" y="479599"/>
                </a:lnTo>
                <a:lnTo>
                  <a:pt x="83716" y="480840"/>
                </a:lnTo>
                <a:lnTo>
                  <a:pt x="78754" y="481830"/>
                </a:lnTo>
                <a:lnTo>
                  <a:pt x="72554" y="482574"/>
                </a:lnTo>
                <a:lnTo>
                  <a:pt x="66351" y="483318"/>
                </a:lnTo>
                <a:lnTo>
                  <a:pt x="58414" y="483690"/>
                </a:lnTo>
                <a:lnTo>
                  <a:pt x="48740" y="483690"/>
                </a:lnTo>
                <a:lnTo>
                  <a:pt x="39316" y="483690"/>
                </a:lnTo>
                <a:lnTo>
                  <a:pt x="31440" y="483318"/>
                </a:lnTo>
                <a:lnTo>
                  <a:pt x="25115" y="482574"/>
                </a:lnTo>
                <a:lnTo>
                  <a:pt x="18787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4975"/>
                </a:lnTo>
                <a:lnTo>
                  <a:pt x="19672" y="2185"/>
                </a:lnTo>
                <a:lnTo>
                  <a:pt x="26032" y="546"/>
                </a:lnTo>
                <a:lnTo>
                  <a:pt x="33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77955" y="3563491"/>
            <a:ext cx="692785" cy="483870"/>
          </a:xfrm>
          <a:custGeom>
            <a:avLst/>
            <a:gdLst/>
            <a:ahLst/>
            <a:cxnLst/>
            <a:rect l="l" t="t" r="r" b="b"/>
            <a:pathLst>
              <a:path w="692785" h="483870">
                <a:moveTo>
                  <a:pt x="338370" y="0"/>
                </a:moveTo>
                <a:lnTo>
                  <a:pt x="677698" y="0"/>
                </a:lnTo>
                <a:lnTo>
                  <a:pt x="679929" y="0"/>
                </a:lnTo>
                <a:lnTo>
                  <a:pt x="681977" y="682"/>
                </a:lnTo>
                <a:lnTo>
                  <a:pt x="683837" y="2045"/>
                </a:lnTo>
                <a:lnTo>
                  <a:pt x="685696" y="3410"/>
                </a:lnTo>
                <a:lnTo>
                  <a:pt x="687247" y="5641"/>
                </a:lnTo>
                <a:lnTo>
                  <a:pt x="688488" y="8744"/>
                </a:lnTo>
                <a:lnTo>
                  <a:pt x="689728" y="11844"/>
                </a:lnTo>
                <a:lnTo>
                  <a:pt x="690658" y="15998"/>
                </a:lnTo>
                <a:lnTo>
                  <a:pt x="691277" y="21207"/>
                </a:lnTo>
                <a:lnTo>
                  <a:pt x="691899" y="26417"/>
                </a:lnTo>
                <a:lnTo>
                  <a:pt x="692206" y="32741"/>
                </a:lnTo>
                <a:lnTo>
                  <a:pt x="692206" y="40184"/>
                </a:lnTo>
                <a:lnTo>
                  <a:pt x="692206" y="47378"/>
                </a:lnTo>
                <a:lnTo>
                  <a:pt x="691899" y="53516"/>
                </a:lnTo>
                <a:lnTo>
                  <a:pt x="691277" y="58600"/>
                </a:lnTo>
                <a:lnTo>
                  <a:pt x="690658" y="63684"/>
                </a:lnTo>
                <a:lnTo>
                  <a:pt x="689728" y="67778"/>
                </a:lnTo>
                <a:lnTo>
                  <a:pt x="688488" y="70878"/>
                </a:lnTo>
                <a:lnTo>
                  <a:pt x="687247" y="73981"/>
                </a:lnTo>
                <a:lnTo>
                  <a:pt x="685696" y="76273"/>
                </a:lnTo>
                <a:lnTo>
                  <a:pt x="683837" y="77763"/>
                </a:lnTo>
                <a:lnTo>
                  <a:pt x="681977" y="79251"/>
                </a:lnTo>
                <a:lnTo>
                  <a:pt x="679929" y="79994"/>
                </a:lnTo>
                <a:lnTo>
                  <a:pt x="677698" y="79994"/>
                </a:lnTo>
                <a:lnTo>
                  <a:pt x="557146" y="79994"/>
                </a:lnTo>
                <a:lnTo>
                  <a:pt x="557146" y="468063"/>
                </a:lnTo>
                <a:lnTo>
                  <a:pt x="557146" y="470544"/>
                </a:lnTo>
                <a:lnTo>
                  <a:pt x="556339" y="472778"/>
                </a:lnTo>
                <a:lnTo>
                  <a:pt x="554726" y="474762"/>
                </a:lnTo>
                <a:lnTo>
                  <a:pt x="553114" y="476746"/>
                </a:lnTo>
                <a:lnTo>
                  <a:pt x="550450" y="478359"/>
                </a:lnTo>
                <a:lnTo>
                  <a:pt x="517458" y="483690"/>
                </a:lnTo>
                <a:lnTo>
                  <a:pt x="508034" y="483690"/>
                </a:lnTo>
                <a:lnTo>
                  <a:pt x="498607" y="483690"/>
                </a:lnTo>
                <a:lnTo>
                  <a:pt x="461339" y="474762"/>
                </a:lnTo>
                <a:lnTo>
                  <a:pt x="458919" y="470544"/>
                </a:lnTo>
                <a:lnTo>
                  <a:pt x="458919" y="468063"/>
                </a:lnTo>
                <a:lnTo>
                  <a:pt x="458919" y="79994"/>
                </a:lnTo>
                <a:lnTo>
                  <a:pt x="338370" y="79994"/>
                </a:lnTo>
                <a:lnTo>
                  <a:pt x="335889" y="79994"/>
                </a:lnTo>
                <a:lnTo>
                  <a:pt x="333780" y="79251"/>
                </a:lnTo>
                <a:lnTo>
                  <a:pt x="332043" y="77763"/>
                </a:lnTo>
                <a:lnTo>
                  <a:pt x="330308" y="76273"/>
                </a:lnTo>
                <a:lnTo>
                  <a:pt x="328818" y="73981"/>
                </a:lnTo>
                <a:lnTo>
                  <a:pt x="327580" y="70878"/>
                </a:lnTo>
                <a:lnTo>
                  <a:pt x="326340" y="67778"/>
                </a:lnTo>
                <a:lnTo>
                  <a:pt x="325407" y="63684"/>
                </a:lnTo>
                <a:lnTo>
                  <a:pt x="324788" y="58600"/>
                </a:lnTo>
                <a:lnTo>
                  <a:pt x="324170" y="53516"/>
                </a:lnTo>
                <a:lnTo>
                  <a:pt x="323859" y="47378"/>
                </a:lnTo>
                <a:lnTo>
                  <a:pt x="323859" y="40184"/>
                </a:lnTo>
                <a:lnTo>
                  <a:pt x="323859" y="32741"/>
                </a:lnTo>
                <a:lnTo>
                  <a:pt x="324170" y="26417"/>
                </a:lnTo>
                <a:lnTo>
                  <a:pt x="324788" y="21207"/>
                </a:lnTo>
                <a:lnTo>
                  <a:pt x="325407" y="15998"/>
                </a:lnTo>
                <a:lnTo>
                  <a:pt x="326340" y="11844"/>
                </a:lnTo>
                <a:lnTo>
                  <a:pt x="327580" y="8744"/>
                </a:lnTo>
                <a:lnTo>
                  <a:pt x="328818" y="5641"/>
                </a:lnTo>
                <a:lnTo>
                  <a:pt x="330308" y="3410"/>
                </a:lnTo>
                <a:lnTo>
                  <a:pt x="332043" y="2045"/>
                </a:lnTo>
                <a:lnTo>
                  <a:pt x="333780" y="682"/>
                </a:lnTo>
                <a:lnTo>
                  <a:pt x="335889" y="0"/>
                </a:lnTo>
                <a:lnTo>
                  <a:pt x="338370" y="0"/>
                </a:lnTo>
                <a:close/>
              </a:path>
              <a:path w="692785" h="483870">
                <a:moveTo>
                  <a:pt x="29020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1" y="1859"/>
                </a:lnTo>
                <a:lnTo>
                  <a:pt x="277069" y="3099"/>
                </a:lnTo>
                <a:lnTo>
                  <a:pt x="278556" y="5269"/>
                </a:lnTo>
                <a:lnTo>
                  <a:pt x="279797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7" y="25115"/>
                </a:lnTo>
                <a:lnTo>
                  <a:pt x="283515" y="31254"/>
                </a:lnTo>
                <a:lnTo>
                  <a:pt x="283515" y="38694"/>
                </a:lnTo>
                <a:lnTo>
                  <a:pt x="283515" y="45640"/>
                </a:lnTo>
                <a:lnTo>
                  <a:pt x="283207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1" y="74599"/>
                </a:lnTo>
                <a:lnTo>
                  <a:pt x="273594" y="75965"/>
                </a:lnTo>
                <a:lnTo>
                  <a:pt x="271610" y="76645"/>
                </a:lnTo>
                <a:lnTo>
                  <a:pt x="269379" y="76645"/>
                </a:lnTo>
                <a:lnTo>
                  <a:pt x="97481" y="76645"/>
                </a:lnTo>
                <a:lnTo>
                  <a:pt x="97481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1" y="214125"/>
                </a:lnTo>
                <a:lnTo>
                  <a:pt x="257162" y="218962"/>
                </a:lnTo>
                <a:lnTo>
                  <a:pt x="257473" y="224854"/>
                </a:lnTo>
                <a:lnTo>
                  <a:pt x="257473" y="231800"/>
                </a:lnTo>
                <a:lnTo>
                  <a:pt x="257473" y="238993"/>
                </a:lnTo>
                <a:lnTo>
                  <a:pt x="257162" y="244946"/>
                </a:lnTo>
                <a:lnTo>
                  <a:pt x="256541" y="249658"/>
                </a:lnTo>
                <a:lnTo>
                  <a:pt x="255922" y="254370"/>
                </a:lnTo>
                <a:lnTo>
                  <a:pt x="254992" y="25815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0" y="267145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1" y="269007"/>
                </a:lnTo>
                <a:lnTo>
                  <a:pt x="97481" y="404814"/>
                </a:lnTo>
                <a:lnTo>
                  <a:pt x="270866" y="404814"/>
                </a:lnTo>
                <a:lnTo>
                  <a:pt x="273100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7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5" y="475878"/>
                </a:lnTo>
                <a:lnTo>
                  <a:pt x="278867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100" y="481459"/>
                </a:lnTo>
                <a:lnTo>
                  <a:pt x="270866" y="481459"/>
                </a:lnTo>
                <a:lnTo>
                  <a:pt x="29020" y="481459"/>
                </a:lnTo>
                <a:lnTo>
                  <a:pt x="20836" y="481459"/>
                </a:lnTo>
                <a:lnTo>
                  <a:pt x="13953" y="479041"/>
                </a:lnTo>
                <a:lnTo>
                  <a:pt x="8369" y="474204"/>
                </a:lnTo>
                <a:lnTo>
                  <a:pt x="2788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3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33659" y="3563491"/>
            <a:ext cx="357505" cy="483870"/>
          </a:xfrm>
          <a:custGeom>
            <a:avLst/>
            <a:gdLst/>
            <a:ahLst/>
            <a:cxnLst/>
            <a:rect l="l" t="t" r="r" b="b"/>
            <a:pathLst>
              <a:path w="357504" h="483870">
                <a:moveTo>
                  <a:pt x="29021" y="0"/>
                </a:moveTo>
                <a:lnTo>
                  <a:pt x="153665" y="0"/>
                </a:lnTo>
                <a:lnTo>
                  <a:pt x="162734" y="46"/>
                </a:lnTo>
                <a:lnTo>
                  <a:pt x="207242" y="2606"/>
                </a:lnTo>
                <a:lnTo>
                  <a:pt x="247531" y="12092"/>
                </a:lnTo>
                <a:lnTo>
                  <a:pt x="290423" y="35264"/>
                </a:lnTo>
                <a:lnTo>
                  <a:pt x="318944" y="70599"/>
                </a:lnTo>
                <a:lnTo>
                  <a:pt x="331724" y="118167"/>
                </a:lnTo>
                <a:lnTo>
                  <a:pt x="332259" y="132085"/>
                </a:lnTo>
                <a:lnTo>
                  <a:pt x="331875" y="143910"/>
                </a:lnTo>
                <a:lnTo>
                  <a:pt x="322690" y="185860"/>
                </a:lnTo>
                <a:lnTo>
                  <a:pt x="301772" y="219265"/>
                </a:lnTo>
                <a:lnTo>
                  <a:pt x="269635" y="244356"/>
                </a:lnTo>
                <a:lnTo>
                  <a:pt x="238869" y="257473"/>
                </a:lnTo>
                <a:lnTo>
                  <a:pt x="246062" y="260945"/>
                </a:lnTo>
                <a:lnTo>
                  <a:pt x="277005" y="288167"/>
                </a:lnTo>
                <a:lnTo>
                  <a:pt x="300168" y="326816"/>
                </a:lnTo>
                <a:lnTo>
                  <a:pt x="307330" y="343049"/>
                </a:lnTo>
                <a:lnTo>
                  <a:pt x="347886" y="437927"/>
                </a:lnTo>
                <a:lnTo>
                  <a:pt x="351605" y="447351"/>
                </a:lnTo>
                <a:lnTo>
                  <a:pt x="354086" y="454234"/>
                </a:lnTo>
                <a:lnTo>
                  <a:pt x="355326" y="458577"/>
                </a:lnTo>
                <a:lnTo>
                  <a:pt x="356567" y="462918"/>
                </a:lnTo>
                <a:lnTo>
                  <a:pt x="357186" y="466328"/>
                </a:lnTo>
                <a:lnTo>
                  <a:pt x="357186" y="468809"/>
                </a:lnTo>
                <a:lnTo>
                  <a:pt x="357186" y="471537"/>
                </a:lnTo>
                <a:lnTo>
                  <a:pt x="356692" y="473832"/>
                </a:lnTo>
                <a:lnTo>
                  <a:pt x="355698" y="475692"/>
                </a:lnTo>
                <a:lnTo>
                  <a:pt x="354708" y="477551"/>
                </a:lnTo>
                <a:lnTo>
                  <a:pt x="311678" y="483643"/>
                </a:lnTo>
                <a:lnTo>
                  <a:pt x="302864" y="483690"/>
                </a:lnTo>
                <a:lnTo>
                  <a:pt x="292446" y="483690"/>
                </a:lnTo>
                <a:lnTo>
                  <a:pt x="284137" y="483443"/>
                </a:lnTo>
                <a:lnTo>
                  <a:pt x="277935" y="482946"/>
                </a:lnTo>
                <a:lnTo>
                  <a:pt x="271735" y="482452"/>
                </a:lnTo>
                <a:lnTo>
                  <a:pt x="255611" y="474948"/>
                </a:lnTo>
                <a:lnTo>
                  <a:pt x="254124" y="472839"/>
                </a:lnTo>
                <a:lnTo>
                  <a:pt x="252883" y="470297"/>
                </a:lnTo>
                <a:lnTo>
                  <a:pt x="251893" y="467319"/>
                </a:lnTo>
                <a:lnTo>
                  <a:pt x="208730" y="359792"/>
                </a:lnTo>
                <a:lnTo>
                  <a:pt x="189650" y="320642"/>
                </a:lnTo>
                <a:lnTo>
                  <a:pt x="161676" y="292180"/>
                </a:lnTo>
                <a:lnTo>
                  <a:pt x="128364" y="284634"/>
                </a:lnTo>
                <a:lnTo>
                  <a:pt x="97854" y="284634"/>
                </a:lnTo>
                <a:lnTo>
                  <a:pt x="97854" y="468063"/>
                </a:lnTo>
                <a:lnTo>
                  <a:pt x="97854" y="470544"/>
                </a:lnTo>
                <a:lnTo>
                  <a:pt x="97048" y="472778"/>
                </a:lnTo>
                <a:lnTo>
                  <a:pt x="95435" y="474762"/>
                </a:lnTo>
                <a:lnTo>
                  <a:pt x="93823" y="476746"/>
                </a:lnTo>
                <a:lnTo>
                  <a:pt x="58415" y="483690"/>
                </a:lnTo>
                <a:lnTo>
                  <a:pt x="48741" y="483690"/>
                </a:lnTo>
                <a:lnTo>
                  <a:pt x="39315" y="483690"/>
                </a:lnTo>
                <a:lnTo>
                  <a:pt x="2232" y="474762"/>
                </a:lnTo>
                <a:lnTo>
                  <a:pt x="0" y="470544"/>
                </a:lnTo>
                <a:lnTo>
                  <a:pt x="0" y="468063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1"/>
                </a:lnTo>
                <a:lnTo>
                  <a:pt x="8371" y="7254"/>
                </a:lnTo>
                <a:lnTo>
                  <a:pt x="13952" y="2417"/>
                </a:lnTo>
                <a:lnTo>
                  <a:pt x="20835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5899" y="3563491"/>
            <a:ext cx="561340" cy="483870"/>
          </a:xfrm>
          <a:custGeom>
            <a:avLst/>
            <a:gdLst/>
            <a:ahLst/>
            <a:cxnLst/>
            <a:rect l="l" t="t" r="r" b="b"/>
            <a:pathLst>
              <a:path w="561339" h="483870">
                <a:moveTo>
                  <a:pt x="36835" y="0"/>
                </a:moveTo>
                <a:lnTo>
                  <a:pt x="100831" y="0"/>
                </a:lnTo>
                <a:lnTo>
                  <a:pt x="109086" y="174"/>
                </a:lnTo>
                <a:lnTo>
                  <a:pt x="151432" y="12091"/>
                </a:lnTo>
                <a:lnTo>
                  <a:pt x="157385" y="16431"/>
                </a:lnTo>
                <a:lnTo>
                  <a:pt x="176733" y="55437"/>
                </a:lnTo>
                <a:lnTo>
                  <a:pt x="280913" y="342305"/>
                </a:lnTo>
                <a:lnTo>
                  <a:pt x="282401" y="342305"/>
                </a:lnTo>
                <a:lnTo>
                  <a:pt x="390301" y="56183"/>
                </a:lnTo>
                <a:lnTo>
                  <a:pt x="392778" y="48672"/>
                </a:lnTo>
                <a:lnTo>
                  <a:pt x="395371" y="41765"/>
                </a:lnTo>
                <a:lnTo>
                  <a:pt x="419385" y="7812"/>
                </a:lnTo>
                <a:lnTo>
                  <a:pt x="432345" y="2791"/>
                </a:lnTo>
                <a:lnTo>
                  <a:pt x="439290" y="929"/>
                </a:lnTo>
                <a:lnTo>
                  <a:pt x="447352" y="0"/>
                </a:lnTo>
                <a:lnTo>
                  <a:pt x="456530" y="0"/>
                </a:lnTo>
                <a:lnTo>
                  <a:pt x="522386" y="0"/>
                </a:lnTo>
                <a:lnTo>
                  <a:pt x="529084" y="0"/>
                </a:lnTo>
                <a:lnTo>
                  <a:pt x="534851" y="868"/>
                </a:lnTo>
                <a:lnTo>
                  <a:pt x="539688" y="2606"/>
                </a:lnTo>
                <a:lnTo>
                  <a:pt x="544524" y="4340"/>
                </a:lnTo>
                <a:lnTo>
                  <a:pt x="558663" y="22509"/>
                </a:lnTo>
                <a:lnTo>
                  <a:pt x="560275" y="27346"/>
                </a:lnTo>
                <a:lnTo>
                  <a:pt x="561081" y="32866"/>
                </a:lnTo>
                <a:lnTo>
                  <a:pt x="561081" y="39066"/>
                </a:lnTo>
                <a:lnTo>
                  <a:pt x="561081" y="468063"/>
                </a:lnTo>
                <a:lnTo>
                  <a:pt x="561081" y="470544"/>
                </a:lnTo>
                <a:lnTo>
                  <a:pt x="560399" y="472778"/>
                </a:lnTo>
                <a:lnTo>
                  <a:pt x="537269" y="482574"/>
                </a:lnTo>
                <a:lnTo>
                  <a:pt x="531316" y="483318"/>
                </a:lnTo>
                <a:lnTo>
                  <a:pt x="523751" y="483690"/>
                </a:lnTo>
                <a:lnTo>
                  <a:pt x="514573" y="483690"/>
                </a:lnTo>
                <a:lnTo>
                  <a:pt x="505643" y="483690"/>
                </a:lnTo>
                <a:lnTo>
                  <a:pt x="478110" y="479599"/>
                </a:lnTo>
                <a:lnTo>
                  <a:pt x="474637" y="478359"/>
                </a:lnTo>
                <a:lnTo>
                  <a:pt x="472157" y="476746"/>
                </a:lnTo>
                <a:lnTo>
                  <a:pt x="470669" y="474762"/>
                </a:lnTo>
                <a:lnTo>
                  <a:pt x="469180" y="472778"/>
                </a:lnTo>
                <a:lnTo>
                  <a:pt x="468436" y="470544"/>
                </a:lnTo>
                <a:lnTo>
                  <a:pt x="468436" y="468063"/>
                </a:lnTo>
                <a:lnTo>
                  <a:pt x="468436" y="76273"/>
                </a:lnTo>
                <a:lnTo>
                  <a:pt x="467692" y="76273"/>
                </a:lnTo>
                <a:lnTo>
                  <a:pt x="328165" y="467691"/>
                </a:lnTo>
                <a:lnTo>
                  <a:pt x="327173" y="470915"/>
                </a:lnTo>
                <a:lnTo>
                  <a:pt x="325561" y="473582"/>
                </a:lnTo>
                <a:lnTo>
                  <a:pt x="323329" y="475692"/>
                </a:lnTo>
                <a:lnTo>
                  <a:pt x="321096" y="477801"/>
                </a:lnTo>
                <a:lnTo>
                  <a:pt x="318058" y="479474"/>
                </a:lnTo>
                <a:lnTo>
                  <a:pt x="286370" y="483690"/>
                </a:lnTo>
                <a:lnTo>
                  <a:pt x="277936" y="483690"/>
                </a:lnTo>
                <a:lnTo>
                  <a:pt x="269502" y="483690"/>
                </a:lnTo>
                <a:lnTo>
                  <a:pt x="262309" y="483382"/>
                </a:lnTo>
                <a:lnTo>
                  <a:pt x="256356" y="482760"/>
                </a:lnTo>
                <a:lnTo>
                  <a:pt x="250403" y="482141"/>
                </a:lnTo>
                <a:lnTo>
                  <a:pt x="232544" y="474762"/>
                </a:lnTo>
                <a:lnTo>
                  <a:pt x="230311" y="472778"/>
                </a:lnTo>
                <a:lnTo>
                  <a:pt x="228823" y="470422"/>
                </a:lnTo>
                <a:lnTo>
                  <a:pt x="228079" y="467691"/>
                </a:lnTo>
                <a:lnTo>
                  <a:pt x="93389" y="76273"/>
                </a:lnTo>
                <a:lnTo>
                  <a:pt x="92645" y="76273"/>
                </a:lnTo>
                <a:lnTo>
                  <a:pt x="92645" y="468063"/>
                </a:lnTo>
                <a:lnTo>
                  <a:pt x="92645" y="470544"/>
                </a:lnTo>
                <a:lnTo>
                  <a:pt x="91963" y="472778"/>
                </a:lnTo>
                <a:lnTo>
                  <a:pt x="90599" y="474762"/>
                </a:lnTo>
                <a:lnTo>
                  <a:pt x="89235" y="476746"/>
                </a:lnTo>
                <a:lnTo>
                  <a:pt x="68647" y="482574"/>
                </a:lnTo>
                <a:lnTo>
                  <a:pt x="62818" y="483318"/>
                </a:lnTo>
                <a:lnTo>
                  <a:pt x="55314" y="483690"/>
                </a:lnTo>
                <a:lnTo>
                  <a:pt x="46136" y="483690"/>
                </a:lnTo>
                <a:lnTo>
                  <a:pt x="37206" y="483690"/>
                </a:lnTo>
                <a:lnTo>
                  <a:pt x="29765" y="483318"/>
                </a:lnTo>
                <a:lnTo>
                  <a:pt x="23812" y="482574"/>
                </a:lnTo>
                <a:lnTo>
                  <a:pt x="17859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9066"/>
                </a:lnTo>
                <a:lnTo>
                  <a:pt x="21766" y="2511"/>
                </a:lnTo>
                <a:lnTo>
                  <a:pt x="28882" y="628"/>
                </a:lnTo>
                <a:lnTo>
                  <a:pt x="368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33148" y="3561259"/>
            <a:ext cx="723900" cy="486409"/>
          </a:xfrm>
          <a:custGeom>
            <a:avLst/>
            <a:gdLst/>
            <a:ahLst/>
            <a:cxnLst/>
            <a:rect l="l" t="t" r="r" b="b"/>
            <a:pathLst>
              <a:path w="723900" h="486410">
                <a:moveTo>
                  <a:pt x="497589" y="0"/>
                </a:moveTo>
                <a:lnTo>
                  <a:pt x="541245" y="929"/>
                </a:lnTo>
                <a:lnTo>
                  <a:pt x="568653" y="20461"/>
                </a:lnTo>
                <a:lnTo>
                  <a:pt x="717480" y="447226"/>
                </a:lnTo>
                <a:lnTo>
                  <a:pt x="720458" y="456157"/>
                </a:lnTo>
                <a:lnTo>
                  <a:pt x="722318" y="463225"/>
                </a:lnTo>
                <a:lnTo>
                  <a:pt x="723061" y="468434"/>
                </a:lnTo>
                <a:lnTo>
                  <a:pt x="723808" y="473643"/>
                </a:lnTo>
                <a:lnTo>
                  <a:pt x="722814" y="477551"/>
                </a:lnTo>
                <a:lnTo>
                  <a:pt x="720086" y="480154"/>
                </a:lnTo>
                <a:lnTo>
                  <a:pt x="717358" y="482760"/>
                </a:lnTo>
                <a:lnTo>
                  <a:pt x="676927" y="485921"/>
                </a:lnTo>
                <a:lnTo>
                  <a:pt x="667961" y="485886"/>
                </a:lnTo>
                <a:lnTo>
                  <a:pt x="631161" y="483132"/>
                </a:lnTo>
                <a:lnTo>
                  <a:pt x="627439" y="482016"/>
                </a:lnTo>
                <a:lnTo>
                  <a:pt x="624836" y="480465"/>
                </a:lnTo>
                <a:lnTo>
                  <a:pt x="623349" y="478481"/>
                </a:lnTo>
                <a:lnTo>
                  <a:pt x="621859" y="476496"/>
                </a:lnTo>
                <a:lnTo>
                  <a:pt x="620618" y="473893"/>
                </a:lnTo>
                <a:lnTo>
                  <a:pt x="619627" y="470669"/>
                </a:lnTo>
                <a:lnTo>
                  <a:pt x="587258" y="373928"/>
                </a:lnTo>
                <a:lnTo>
                  <a:pt x="406432" y="373928"/>
                </a:lnTo>
                <a:lnTo>
                  <a:pt x="375922" y="468063"/>
                </a:lnTo>
                <a:lnTo>
                  <a:pt x="374928" y="471534"/>
                </a:lnTo>
                <a:lnTo>
                  <a:pt x="373626" y="474451"/>
                </a:lnTo>
                <a:lnTo>
                  <a:pt x="330703" y="485874"/>
                </a:lnTo>
                <a:lnTo>
                  <a:pt x="323087" y="485921"/>
                </a:lnTo>
                <a:lnTo>
                  <a:pt x="314994" y="485851"/>
                </a:lnTo>
                <a:lnTo>
                  <a:pt x="279556" y="472528"/>
                </a:lnTo>
                <a:lnTo>
                  <a:pt x="280300" y="467319"/>
                </a:lnTo>
                <a:lnTo>
                  <a:pt x="281043" y="462110"/>
                </a:lnTo>
                <a:lnTo>
                  <a:pt x="434336" y="19345"/>
                </a:lnTo>
                <a:lnTo>
                  <a:pt x="473310" y="313"/>
                </a:lnTo>
                <a:lnTo>
                  <a:pt x="488565" y="34"/>
                </a:lnTo>
                <a:lnTo>
                  <a:pt x="497589" y="0"/>
                </a:lnTo>
                <a:close/>
              </a:path>
              <a:path w="723900" h="48641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02951"/>
                </a:lnTo>
                <a:lnTo>
                  <a:pt x="249658" y="402951"/>
                </a:lnTo>
                <a:lnTo>
                  <a:pt x="252139" y="402951"/>
                </a:lnTo>
                <a:lnTo>
                  <a:pt x="254309" y="403631"/>
                </a:lnTo>
                <a:lnTo>
                  <a:pt x="256169" y="404996"/>
                </a:lnTo>
                <a:lnTo>
                  <a:pt x="258031" y="406362"/>
                </a:lnTo>
                <a:lnTo>
                  <a:pt x="259579" y="408593"/>
                </a:lnTo>
                <a:lnTo>
                  <a:pt x="264542" y="435321"/>
                </a:lnTo>
                <a:lnTo>
                  <a:pt x="264542" y="442761"/>
                </a:lnTo>
                <a:lnTo>
                  <a:pt x="264542" y="450204"/>
                </a:lnTo>
                <a:lnTo>
                  <a:pt x="260820" y="474201"/>
                </a:lnTo>
                <a:lnTo>
                  <a:pt x="259579" y="477551"/>
                </a:lnTo>
                <a:lnTo>
                  <a:pt x="258031" y="479968"/>
                </a:lnTo>
                <a:lnTo>
                  <a:pt x="256169" y="481459"/>
                </a:lnTo>
                <a:lnTo>
                  <a:pt x="254309" y="482946"/>
                </a:lnTo>
                <a:lnTo>
                  <a:pt x="252139" y="483690"/>
                </a:lnTo>
                <a:lnTo>
                  <a:pt x="249658" y="483690"/>
                </a:lnTo>
                <a:lnTo>
                  <a:pt x="29020" y="483690"/>
                </a:lnTo>
                <a:lnTo>
                  <a:pt x="20836" y="483690"/>
                </a:lnTo>
                <a:lnTo>
                  <a:pt x="13953" y="481273"/>
                </a:lnTo>
                <a:lnTo>
                  <a:pt x="8369" y="476435"/>
                </a:lnTo>
                <a:lnTo>
                  <a:pt x="2788" y="471598"/>
                </a:lnTo>
                <a:lnTo>
                  <a:pt x="0" y="463722"/>
                </a:lnTo>
                <a:lnTo>
                  <a:pt x="0" y="452807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63428" y="3561259"/>
            <a:ext cx="351790" cy="486409"/>
          </a:xfrm>
          <a:custGeom>
            <a:avLst/>
            <a:gdLst/>
            <a:ahLst/>
            <a:cxnLst/>
            <a:rect l="l" t="t" r="r" b="b"/>
            <a:pathLst>
              <a:path w="351789" h="48641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5621" y="8927"/>
                </a:lnTo>
                <a:lnTo>
                  <a:pt x="97109" y="10911"/>
                </a:lnTo>
                <a:lnTo>
                  <a:pt x="97852" y="13267"/>
                </a:lnTo>
                <a:lnTo>
                  <a:pt x="97852" y="15998"/>
                </a:lnTo>
                <a:lnTo>
                  <a:pt x="97852" y="221007"/>
                </a:lnTo>
                <a:lnTo>
                  <a:pt x="238868" y="16370"/>
                </a:lnTo>
                <a:lnTo>
                  <a:pt x="240606" y="13146"/>
                </a:lnTo>
                <a:lnTo>
                  <a:pt x="242712" y="10479"/>
                </a:lnTo>
                <a:lnTo>
                  <a:pt x="270122" y="743"/>
                </a:lnTo>
                <a:lnTo>
                  <a:pt x="276322" y="246"/>
                </a:lnTo>
                <a:lnTo>
                  <a:pt x="284262" y="0"/>
                </a:lnTo>
                <a:lnTo>
                  <a:pt x="293933" y="0"/>
                </a:lnTo>
                <a:lnTo>
                  <a:pt x="303858" y="0"/>
                </a:lnTo>
                <a:lnTo>
                  <a:pt x="341933" y="9299"/>
                </a:lnTo>
                <a:lnTo>
                  <a:pt x="344164" y="13517"/>
                </a:lnTo>
                <a:lnTo>
                  <a:pt x="344164" y="15998"/>
                </a:lnTo>
                <a:lnTo>
                  <a:pt x="344164" y="20214"/>
                </a:lnTo>
                <a:lnTo>
                  <a:pt x="343049" y="24554"/>
                </a:lnTo>
                <a:lnTo>
                  <a:pt x="340815" y="29020"/>
                </a:lnTo>
                <a:lnTo>
                  <a:pt x="338584" y="33485"/>
                </a:lnTo>
                <a:lnTo>
                  <a:pt x="334365" y="40553"/>
                </a:lnTo>
                <a:lnTo>
                  <a:pt x="328165" y="50227"/>
                </a:lnTo>
                <a:lnTo>
                  <a:pt x="196080" y="223241"/>
                </a:lnTo>
                <a:lnTo>
                  <a:pt x="340071" y="440902"/>
                </a:lnTo>
                <a:lnTo>
                  <a:pt x="345527" y="451070"/>
                </a:lnTo>
                <a:lnTo>
                  <a:pt x="348816" y="457830"/>
                </a:lnTo>
                <a:lnTo>
                  <a:pt x="349931" y="461180"/>
                </a:lnTo>
                <a:lnTo>
                  <a:pt x="351047" y="464527"/>
                </a:lnTo>
                <a:lnTo>
                  <a:pt x="351605" y="467194"/>
                </a:lnTo>
                <a:lnTo>
                  <a:pt x="351605" y="469178"/>
                </a:lnTo>
                <a:lnTo>
                  <a:pt x="351605" y="471906"/>
                </a:lnTo>
                <a:lnTo>
                  <a:pt x="310801" y="485921"/>
                </a:lnTo>
                <a:lnTo>
                  <a:pt x="300633" y="485921"/>
                </a:lnTo>
                <a:lnTo>
                  <a:pt x="258775" y="482821"/>
                </a:lnTo>
                <a:lnTo>
                  <a:pt x="243334" y="469550"/>
                </a:lnTo>
                <a:lnTo>
                  <a:pt x="97852" y="241099"/>
                </a:lnTo>
                <a:lnTo>
                  <a:pt x="97852" y="469550"/>
                </a:lnTo>
                <a:lnTo>
                  <a:pt x="97852" y="472278"/>
                </a:lnTo>
                <a:lnTo>
                  <a:pt x="97109" y="474637"/>
                </a:lnTo>
                <a:lnTo>
                  <a:pt x="95621" y="476621"/>
                </a:lnTo>
                <a:lnTo>
                  <a:pt x="94134" y="478606"/>
                </a:lnTo>
                <a:lnTo>
                  <a:pt x="91528" y="480279"/>
                </a:lnTo>
                <a:lnTo>
                  <a:pt x="58786" y="485921"/>
                </a:lnTo>
                <a:lnTo>
                  <a:pt x="49112" y="485921"/>
                </a:lnTo>
                <a:lnTo>
                  <a:pt x="39688" y="485921"/>
                </a:lnTo>
                <a:lnTo>
                  <a:pt x="31811" y="485549"/>
                </a:lnTo>
                <a:lnTo>
                  <a:pt x="25487" y="484805"/>
                </a:lnTo>
                <a:lnTo>
                  <a:pt x="19162" y="484062"/>
                </a:lnTo>
                <a:lnTo>
                  <a:pt x="2417" y="476621"/>
                </a:lnTo>
                <a:lnTo>
                  <a:pt x="804" y="474637"/>
                </a:lnTo>
                <a:lnTo>
                  <a:pt x="0" y="472278"/>
                </a:lnTo>
                <a:lnTo>
                  <a:pt x="0" y="469550"/>
                </a:lnTo>
                <a:lnTo>
                  <a:pt x="0" y="15998"/>
                </a:lnTo>
                <a:lnTo>
                  <a:pt x="0" y="13267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29879" y="3561259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218033" y="0"/>
                </a:moveTo>
                <a:lnTo>
                  <a:pt x="261689" y="929"/>
                </a:lnTo>
                <a:lnTo>
                  <a:pt x="289098" y="20461"/>
                </a:lnTo>
                <a:lnTo>
                  <a:pt x="437926" y="447226"/>
                </a:lnTo>
                <a:lnTo>
                  <a:pt x="440903" y="456157"/>
                </a:lnTo>
                <a:lnTo>
                  <a:pt x="442763" y="463225"/>
                </a:lnTo>
                <a:lnTo>
                  <a:pt x="443507" y="468434"/>
                </a:lnTo>
                <a:lnTo>
                  <a:pt x="444251" y="473643"/>
                </a:lnTo>
                <a:lnTo>
                  <a:pt x="443259" y="477551"/>
                </a:lnTo>
                <a:lnTo>
                  <a:pt x="440531" y="480154"/>
                </a:lnTo>
                <a:lnTo>
                  <a:pt x="437802" y="482760"/>
                </a:lnTo>
                <a:lnTo>
                  <a:pt x="397371" y="485921"/>
                </a:lnTo>
                <a:lnTo>
                  <a:pt x="388406" y="485886"/>
                </a:lnTo>
                <a:lnTo>
                  <a:pt x="351606" y="483132"/>
                </a:lnTo>
                <a:lnTo>
                  <a:pt x="347885" y="482016"/>
                </a:lnTo>
                <a:lnTo>
                  <a:pt x="345281" y="480465"/>
                </a:lnTo>
                <a:lnTo>
                  <a:pt x="343793" y="478481"/>
                </a:lnTo>
                <a:lnTo>
                  <a:pt x="342304" y="476496"/>
                </a:lnTo>
                <a:lnTo>
                  <a:pt x="341064" y="473893"/>
                </a:lnTo>
                <a:lnTo>
                  <a:pt x="340072" y="470669"/>
                </a:lnTo>
                <a:lnTo>
                  <a:pt x="307701" y="373928"/>
                </a:lnTo>
                <a:lnTo>
                  <a:pt x="126876" y="373928"/>
                </a:lnTo>
                <a:lnTo>
                  <a:pt x="96366" y="468063"/>
                </a:lnTo>
                <a:lnTo>
                  <a:pt x="95374" y="471534"/>
                </a:lnTo>
                <a:lnTo>
                  <a:pt x="94071" y="474451"/>
                </a:lnTo>
                <a:lnTo>
                  <a:pt x="92459" y="476807"/>
                </a:lnTo>
                <a:lnTo>
                  <a:pt x="90847" y="479163"/>
                </a:lnTo>
                <a:lnTo>
                  <a:pt x="88242" y="481023"/>
                </a:lnTo>
                <a:lnTo>
                  <a:pt x="43532" y="485921"/>
                </a:lnTo>
                <a:lnTo>
                  <a:pt x="35439" y="485851"/>
                </a:lnTo>
                <a:lnTo>
                  <a:pt x="0" y="472528"/>
                </a:lnTo>
                <a:lnTo>
                  <a:pt x="744" y="467319"/>
                </a:lnTo>
                <a:lnTo>
                  <a:pt x="154781" y="19345"/>
                </a:lnTo>
                <a:lnTo>
                  <a:pt x="193755" y="313"/>
                </a:lnTo>
                <a:lnTo>
                  <a:pt x="209010" y="34"/>
                </a:lnTo>
                <a:lnTo>
                  <a:pt x="2180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93413" y="3555678"/>
            <a:ext cx="356235" cy="497205"/>
          </a:xfrm>
          <a:custGeom>
            <a:avLst/>
            <a:gdLst/>
            <a:ahLst/>
            <a:cxnLst/>
            <a:rect l="l" t="t" r="r" b="b"/>
            <a:pathLst>
              <a:path w="356235" h="497204">
                <a:moveTo>
                  <a:pt x="223244" y="0"/>
                </a:moveTo>
                <a:lnTo>
                  <a:pt x="261939" y="3346"/>
                </a:lnTo>
                <a:lnTo>
                  <a:pt x="304063" y="14893"/>
                </a:lnTo>
                <a:lnTo>
                  <a:pt x="339144" y="33299"/>
                </a:lnTo>
                <a:lnTo>
                  <a:pt x="342491" y="36646"/>
                </a:lnTo>
                <a:lnTo>
                  <a:pt x="345841" y="39995"/>
                </a:lnTo>
                <a:lnTo>
                  <a:pt x="352351" y="53577"/>
                </a:lnTo>
                <a:lnTo>
                  <a:pt x="353095" y="57049"/>
                </a:lnTo>
                <a:lnTo>
                  <a:pt x="353653" y="61142"/>
                </a:lnTo>
                <a:lnTo>
                  <a:pt x="354025" y="65855"/>
                </a:lnTo>
                <a:lnTo>
                  <a:pt x="354397" y="70567"/>
                </a:lnTo>
                <a:lnTo>
                  <a:pt x="354582" y="76398"/>
                </a:lnTo>
                <a:lnTo>
                  <a:pt x="354582" y="83341"/>
                </a:lnTo>
                <a:lnTo>
                  <a:pt x="354582" y="90784"/>
                </a:lnTo>
                <a:lnTo>
                  <a:pt x="351236" y="114967"/>
                </a:lnTo>
                <a:lnTo>
                  <a:pt x="349995" y="118192"/>
                </a:lnTo>
                <a:lnTo>
                  <a:pt x="348508" y="120548"/>
                </a:lnTo>
                <a:lnTo>
                  <a:pt x="346770" y="122038"/>
                </a:lnTo>
                <a:lnTo>
                  <a:pt x="345033" y="123526"/>
                </a:lnTo>
                <a:lnTo>
                  <a:pt x="343049" y="124270"/>
                </a:lnTo>
                <a:lnTo>
                  <a:pt x="340818" y="124270"/>
                </a:lnTo>
                <a:lnTo>
                  <a:pt x="337096" y="124270"/>
                </a:lnTo>
                <a:lnTo>
                  <a:pt x="332384" y="122099"/>
                </a:lnTo>
                <a:lnTo>
                  <a:pt x="326678" y="117759"/>
                </a:lnTo>
                <a:lnTo>
                  <a:pt x="322085" y="114411"/>
                </a:lnTo>
                <a:lnTo>
                  <a:pt x="281239" y="92086"/>
                </a:lnTo>
                <a:lnTo>
                  <a:pt x="239904" y="82632"/>
                </a:lnTo>
                <a:lnTo>
                  <a:pt x="227335" y="82225"/>
                </a:lnTo>
                <a:lnTo>
                  <a:pt x="213394" y="82958"/>
                </a:lnTo>
                <a:lnTo>
                  <a:pt x="176177" y="93945"/>
                </a:lnTo>
                <a:lnTo>
                  <a:pt x="137851" y="127433"/>
                </a:lnTo>
                <a:lnTo>
                  <a:pt x="118424" y="165209"/>
                </a:lnTo>
                <a:lnTo>
                  <a:pt x="107715" y="212915"/>
                </a:lnTo>
                <a:lnTo>
                  <a:pt x="105668" y="249658"/>
                </a:lnTo>
                <a:lnTo>
                  <a:pt x="106214" y="270156"/>
                </a:lnTo>
                <a:lnTo>
                  <a:pt x="114412" y="323142"/>
                </a:lnTo>
                <a:lnTo>
                  <a:pt x="131714" y="363569"/>
                </a:lnTo>
                <a:lnTo>
                  <a:pt x="167386" y="398683"/>
                </a:lnTo>
                <a:lnTo>
                  <a:pt x="215977" y="413497"/>
                </a:lnTo>
                <a:lnTo>
                  <a:pt x="229941" y="414113"/>
                </a:lnTo>
                <a:lnTo>
                  <a:pt x="242520" y="413729"/>
                </a:lnTo>
                <a:lnTo>
                  <a:pt x="284111" y="404823"/>
                </a:lnTo>
                <a:lnTo>
                  <a:pt x="319888" y="387324"/>
                </a:lnTo>
                <a:lnTo>
                  <a:pt x="335670" y="377028"/>
                </a:lnTo>
                <a:lnTo>
                  <a:pt x="340196" y="375044"/>
                </a:lnTo>
                <a:lnTo>
                  <a:pt x="343421" y="375044"/>
                </a:lnTo>
                <a:lnTo>
                  <a:pt x="345902" y="375044"/>
                </a:lnTo>
                <a:lnTo>
                  <a:pt x="347886" y="375541"/>
                </a:lnTo>
                <a:lnTo>
                  <a:pt x="349373" y="376534"/>
                </a:lnTo>
                <a:lnTo>
                  <a:pt x="350864" y="377525"/>
                </a:lnTo>
                <a:lnTo>
                  <a:pt x="352104" y="379509"/>
                </a:lnTo>
                <a:lnTo>
                  <a:pt x="353095" y="382487"/>
                </a:lnTo>
                <a:lnTo>
                  <a:pt x="354089" y="385462"/>
                </a:lnTo>
                <a:lnTo>
                  <a:pt x="354832" y="389619"/>
                </a:lnTo>
                <a:lnTo>
                  <a:pt x="355329" y="394950"/>
                </a:lnTo>
                <a:lnTo>
                  <a:pt x="355823" y="400284"/>
                </a:lnTo>
                <a:lnTo>
                  <a:pt x="356073" y="407417"/>
                </a:lnTo>
                <a:lnTo>
                  <a:pt x="356073" y="416344"/>
                </a:lnTo>
                <a:lnTo>
                  <a:pt x="356073" y="422547"/>
                </a:lnTo>
                <a:lnTo>
                  <a:pt x="355887" y="427817"/>
                </a:lnTo>
                <a:lnTo>
                  <a:pt x="355515" y="432157"/>
                </a:lnTo>
                <a:lnTo>
                  <a:pt x="355143" y="436497"/>
                </a:lnTo>
                <a:lnTo>
                  <a:pt x="354582" y="440219"/>
                </a:lnTo>
                <a:lnTo>
                  <a:pt x="353839" y="443319"/>
                </a:lnTo>
                <a:lnTo>
                  <a:pt x="353095" y="446422"/>
                </a:lnTo>
                <a:lnTo>
                  <a:pt x="322912" y="473236"/>
                </a:lnTo>
                <a:lnTo>
                  <a:pt x="282309" y="488388"/>
                </a:lnTo>
                <a:lnTo>
                  <a:pt x="239103" y="496060"/>
                </a:lnTo>
                <a:lnTo>
                  <a:pt x="214685" y="497083"/>
                </a:lnTo>
                <a:lnTo>
                  <a:pt x="190547" y="496129"/>
                </a:lnTo>
                <a:lnTo>
                  <a:pt x="145899" y="488503"/>
                </a:lnTo>
                <a:lnTo>
                  <a:pt x="106226" y="473260"/>
                </a:lnTo>
                <a:lnTo>
                  <a:pt x="72368" y="450470"/>
                </a:lnTo>
                <a:lnTo>
                  <a:pt x="44533" y="420148"/>
                </a:lnTo>
                <a:lnTo>
                  <a:pt x="23138" y="382289"/>
                </a:lnTo>
                <a:lnTo>
                  <a:pt x="8372" y="336908"/>
                </a:lnTo>
                <a:lnTo>
                  <a:pt x="930" y="284074"/>
                </a:lnTo>
                <a:lnTo>
                  <a:pt x="0" y="254867"/>
                </a:lnTo>
                <a:lnTo>
                  <a:pt x="1023" y="225031"/>
                </a:lnTo>
                <a:lnTo>
                  <a:pt x="9210" y="170523"/>
                </a:lnTo>
                <a:lnTo>
                  <a:pt x="25372" y="122990"/>
                </a:lnTo>
                <a:lnTo>
                  <a:pt x="48253" y="82993"/>
                </a:lnTo>
                <a:lnTo>
                  <a:pt x="77565" y="50646"/>
                </a:lnTo>
                <a:lnTo>
                  <a:pt x="112819" y="26090"/>
                </a:lnTo>
                <a:lnTo>
                  <a:pt x="153723" y="9417"/>
                </a:lnTo>
                <a:lnTo>
                  <a:pt x="199024" y="1046"/>
                </a:lnTo>
                <a:lnTo>
                  <a:pt x="22324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48404" y="3632324"/>
            <a:ext cx="147320" cy="343535"/>
          </a:xfrm>
          <a:custGeom>
            <a:avLst/>
            <a:gdLst/>
            <a:ahLst/>
            <a:cxnLst/>
            <a:rect l="l" t="t" r="r" b="b"/>
            <a:pathLst>
              <a:path w="147319" h="343535">
                <a:moveTo>
                  <a:pt x="74042" y="0"/>
                </a:moveTo>
                <a:lnTo>
                  <a:pt x="30974" y="16568"/>
                </a:lnTo>
                <a:lnTo>
                  <a:pt x="11197" y="53671"/>
                </a:lnTo>
                <a:lnTo>
                  <a:pt x="3348" y="95249"/>
                </a:lnTo>
                <a:lnTo>
                  <a:pt x="209" y="148549"/>
                </a:lnTo>
                <a:lnTo>
                  <a:pt x="0" y="168920"/>
                </a:lnTo>
                <a:lnTo>
                  <a:pt x="255" y="193487"/>
                </a:lnTo>
                <a:lnTo>
                  <a:pt x="2302" y="235996"/>
                </a:lnTo>
                <a:lnTo>
                  <a:pt x="9348" y="284168"/>
                </a:lnTo>
                <a:lnTo>
                  <a:pt x="26928" y="324445"/>
                </a:lnTo>
                <a:lnTo>
                  <a:pt x="63228" y="342921"/>
                </a:lnTo>
                <a:lnTo>
                  <a:pt x="72553" y="343421"/>
                </a:lnTo>
                <a:lnTo>
                  <a:pt x="79600" y="343130"/>
                </a:lnTo>
                <a:lnTo>
                  <a:pt x="117760" y="324816"/>
                </a:lnTo>
                <a:lnTo>
                  <a:pt x="136782" y="286122"/>
                </a:lnTo>
                <a:lnTo>
                  <a:pt x="144874" y="238009"/>
                </a:lnTo>
                <a:lnTo>
                  <a:pt x="146886" y="188709"/>
                </a:lnTo>
                <a:lnTo>
                  <a:pt x="146967" y="174872"/>
                </a:lnTo>
                <a:lnTo>
                  <a:pt x="146851" y="158257"/>
                </a:lnTo>
                <a:lnTo>
                  <a:pt x="145107" y="114412"/>
                </a:lnTo>
                <a:lnTo>
                  <a:pt x="139340" y="68832"/>
                </a:lnTo>
                <a:lnTo>
                  <a:pt x="126631" y="29731"/>
                </a:lnTo>
                <a:lnTo>
                  <a:pt x="97110" y="3349"/>
                </a:lnTo>
                <a:lnTo>
                  <a:pt x="90165" y="1115"/>
                </a:lnTo>
                <a:lnTo>
                  <a:pt x="82475" y="0"/>
                </a:lnTo>
                <a:lnTo>
                  <a:pt x="7404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6568" y="3560141"/>
            <a:ext cx="296545" cy="485140"/>
          </a:xfrm>
          <a:custGeom>
            <a:avLst/>
            <a:gdLst/>
            <a:ahLst/>
            <a:cxnLst/>
            <a:rect l="l" t="t" r="r" b="b"/>
            <a:pathLst>
              <a:path w="296544" h="485139">
                <a:moveTo>
                  <a:pt x="159246" y="0"/>
                </a:moveTo>
                <a:lnTo>
                  <a:pt x="168671" y="0"/>
                </a:lnTo>
                <a:lnTo>
                  <a:pt x="176299" y="185"/>
                </a:lnTo>
                <a:lnTo>
                  <a:pt x="182128" y="557"/>
                </a:lnTo>
                <a:lnTo>
                  <a:pt x="187957" y="932"/>
                </a:lnTo>
                <a:lnTo>
                  <a:pt x="192360" y="1551"/>
                </a:lnTo>
                <a:lnTo>
                  <a:pt x="195336" y="2420"/>
                </a:lnTo>
                <a:lnTo>
                  <a:pt x="198313" y="3288"/>
                </a:lnTo>
                <a:lnTo>
                  <a:pt x="200297" y="4465"/>
                </a:lnTo>
                <a:lnTo>
                  <a:pt x="201289" y="5955"/>
                </a:lnTo>
                <a:lnTo>
                  <a:pt x="202282" y="7443"/>
                </a:lnTo>
                <a:lnTo>
                  <a:pt x="202778" y="9302"/>
                </a:lnTo>
                <a:lnTo>
                  <a:pt x="202778" y="11536"/>
                </a:lnTo>
                <a:lnTo>
                  <a:pt x="202778" y="409279"/>
                </a:lnTo>
                <a:lnTo>
                  <a:pt x="281285" y="409279"/>
                </a:lnTo>
                <a:lnTo>
                  <a:pt x="283517" y="409279"/>
                </a:lnTo>
                <a:lnTo>
                  <a:pt x="285564" y="409959"/>
                </a:lnTo>
                <a:lnTo>
                  <a:pt x="287424" y="411324"/>
                </a:lnTo>
                <a:lnTo>
                  <a:pt x="289284" y="412690"/>
                </a:lnTo>
                <a:lnTo>
                  <a:pt x="290896" y="414860"/>
                </a:lnTo>
                <a:lnTo>
                  <a:pt x="292261" y="417835"/>
                </a:lnTo>
                <a:lnTo>
                  <a:pt x="293625" y="420812"/>
                </a:lnTo>
                <a:lnTo>
                  <a:pt x="294617" y="424720"/>
                </a:lnTo>
                <a:lnTo>
                  <a:pt x="295237" y="429557"/>
                </a:lnTo>
                <a:lnTo>
                  <a:pt x="295857" y="434391"/>
                </a:lnTo>
                <a:lnTo>
                  <a:pt x="296168" y="440408"/>
                </a:lnTo>
                <a:lnTo>
                  <a:pt x="296168" y="447601"/>
                </a:lnTo>
                <a:lnTo>
                  <a:pt x="296168" y="454548"/>
                </a:lnTo>
                <a:lnTo>
                  <a:pt x="291889" y="476807"/>
                </a:lnTo>
                <a:lnTo>
                  <a:pt x="290524" y="479660"/>
                </a:lnTo>
                <a:lnTo>
                  <a:pt x="288974" y="481708"/>
                </a:lnTo>
                <a:lnTo>
                  <a:pt x="287238" y="482949"/>
                </a:lnTo>
                <a:lnTo>
                  <a:pt x="285501" y="484190"/>
                </a:lnTo>
                <a:lnTo>
                  <a:pt x="283517" y="484808"/>
                </a:lnTo>
                <a:lnTo>
                  <a:pt x="281285" y="484808"/>
                </a:lnTo>
                <a:lnTo>
                  <a:pt x="15627" y="484808"/>
                </a:lnTo>
                <a:lnTo>
                  <a:pt x="13642" y="484808"/>
                </a:lnTo>
                <a:lnTo>
                  <a:pt x="11782" y="484190"/>
                </a:lnTo>
                <a:lnTo>
                  <a:pt x="10045" y="482949"/>
                </a:lnTo>
                <a:lnTo>
                  <a:pt x="8309" y="481708"/>
                </a:lnTo>
                <a:lnTo>
                  <a:pt x="6759" y="479660"/>
                </a:lnTo>
                <a:lnTo>
                  <a:pt x="5394" y="476807"/>
                </a:lnTo>
                <a:lnTo>
                  <a:pt x="4030" y="473957"/>
                </a:lnTo>
                <a:lnTo>
                  <a:pt x="2976" y="470111"/>
                </a:lnTo>
                <a:lnTo>
                  <a:pt x="2232" y="465274"/>
                </a:lnTo>
                <a:lnTo>
                  <a:pt x="1488" y="460436"/>
                </a:lnTo>
                <a:lnTo>
                  <a:pt x="1116" y="454548"/>
                </a:lnTo>
                <a:lnTo>
                  <a:pt x="1116" y="447601"/>
                </a:lnTo>
                <a:lnTo>
                  <a:pt x="1116" y="440408"/>
                </a:lnTo>
                <a:lnTo>
                  <a:pt x="1426" y="434391"/>
                </a:lnTo>
                <a:lnTo>
                  <a:pt x="2046" y="429557"/>
                </a:lnTo>
                <a:lnTo>
                  <a:pt x="2666" y="424720"/>
                </a:lnTo>
                <a:lnTo>
                  <a:pt x="13394" y="409279"/>
                </a:lnTo>
                <a:lnTo>
                  <a:pt x="15627" y="409279"/>
                </a:lnTo>
                <a:lnTo>
                  <a:pt x="105295" y="409279"/>
                </a:lnTo>
                <a:lnTo>
                  <a:pt x="105295" y="95996"/>
                </a:lnTo>
                <a:lnTo>
                  <a:pt x="27905" y="138784"/>
                </a:lnTo>
                <a:lnTo>
                  <a:pt x="22200" y="141512"/>
                </a:lnTo>
                <a:lnTo>
                  <a:pt x="17549" y="143185"/>
                </a:lnTo>
                <a:lnTo>
                  <a:pt x="13952" y="143807"/>
                </a:lnTo>
                <a:lnTo>
                  <a:pt x="10355" y="144426"/>
                </a:lnTo>
                <a:lnTo>
                  <a:pt x="7503" y="143682"/>
                </a:lnTo>
                <a:lnTo>
                  <a:pt x="0" y="118070"/>
                </a:lnTo>
                <a:lnTo>
                  <a:pt x="0" y="108645"/>
                </a:lnTo>
                <a:lnTo>
                  <a:pt x="0" y="102693"/>
                </a:lnTo>
                <a:lnTo>
                  <a:pt x="6325" y="77391"/>
                </a:lnTo>
                <a:lnTo>
                  <a:pt x="8061" y="75654"/>
                </a:lnTo>
                <a:lnTo>
                  <a:pt x="10418" y="73795"/>
                </a:lnTo>
                <a:lnTo>
                  <a:pt x="13394" y="71810"/>
                </a:lnTo>
                <a:lnTo>
                  <a:pt x="116830" y="4837"/>
                </a:lnTo>
                <a:lnTo>
                  <a:pt x="118070" y="3846"/>
                </a:lnTo>
                <a:lnTo>
                  <a:pt x="119620" y="3038"/>
                </a:lnTo>
                <a:lnTo>
                  <a:pt x="121481" y="2420"/>
                </a:lnTo>
                <a:lnTo>
                  <a:pt x="123341" y="1798"/>
                </a:lnTo>
                <a:lnTo>
                  <a:pt x="125759" y="1304"/>
                </a:lnTo>
                <a:lnTo>
                  <a:pt x="128736" y="932"/>
                </a:lnTo>
                <a:lnTo>
                  <a:pt x="131712" y="557"/>
                </a:lnTo>
                <a:lnTo>
                  <a:pt x="135619" y="310"/>
                </a:lnTo>
                <a:lnTo>
                  <a:pt x="140456" y="185"/>
                </a:lnTo>
                <a:lnTo>
                  <a:pt x="145293" y="64"/>
                </a:lnTo>
                <a:lnTo>
                  <a:pt x="151556" y="0"/>
                </a:lnTo>
                <a:lnTo>
                  <a:pt x="15924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49805" y="3554932"/>
            <a:ext cx="344170" cy="499109"/>
          </a:xfrm>
          <a:custGeom>
            <a:avLst/>
            <a:gdLst/>
            <a:ahLst/>
            <a:cxnLst/>
            <a:rect l="l" t="t" r="r" b="b"/>
            <a:pathLst>
              <a:path w="344169" h="499110">
                <a:moveTo>
                  <a:pt x="176733" y="0"/>
                </a:moveTo>
                <a:lnTo>
                  <a:pt x="221986" y="4233"/>
                </a:lnTo>
                <a:lnTo>
                  <a:pt x="258774" y="16931"/>
                </a:lnTo>
                <a:lnTo>
                  <a:pt x="299969" y="50696"/>
                </a:lnTo>
                <a:lnTo>
                  <a:pt x="326398" y="101018"/>
                </a:lnTo>
                <a:lnTo>
                  <a:pt x="336723" y="143435"/>
                </a:lnTo>
                <a:lnTo>
                  <a:pt x="342304" y="192408"/>
                </a:lnTo>
                <a:lnTo>
                  <a:pt x="344164" y="247427"/>
                </a:lnTo>
                <a:lnTo>
                  <a:pt x="343583" y="275565"/>
                </a:lnTo>
                <a:lnTo>
                  <a:pt x="338932" y="327655"/>
                </a:lnTo>
                <a:lnTo>
                  <a:pt x="329479" y="374001"/>
                </a:lnTo>
                <a:lnTo>
                  <a:pt x="314318" y="413626"/>
                </a:lnTo>
                <a:lnTo>
                  <a:pt x="293237" y="446275"/>
                </a:lnTo>
                <a:lnTo>
                  <a:pt x="249845" y="481087"/>
                </a:lnTo>
                <a:lnTo>
                  <a:pt x="212405" y="494203"/>
                </a:lnTo>
                <a:lnTo>
                  <a:pt x="167431" y="498576"/>
                </a:lnTo>
                <a:lnTo>
                  <a:pt x="143758" y="497518"/>
                </a:lnTo>
                <a:lnTo>
                  <a:pt x="102831" y="489052"/>
                </a:lnTo>
                <a:lnTo>
                  <a:pt x="56554" y="460996"/>
                </a:lnTo>
                <a:lnTo>
                  <a:pt x="25451" y="416114"/>
                </a:lnTo>
                <a:lnTo>
                  <a:pt x="12150" y="377234"/>
                </a:lnTo>
                <a:lnTo>
                  <a:pt x="4290" y="331411"/>
                </a:lnTo>
                <a:lnTo>
                  <a:pt x="476" y="279414"/>
                </a:lnTo>
                <a:lnTo>
                  <a:pt x="0" y="251149"/>
                </a:lnTo>
                <a:lnTo>
                  <a:pt x="592" y="223161"/>
                </a:lnTo>
                <a:lnTo>
                  <a:pt x="5336" y="171164"/>
                </a:lnTo>
                <a:lnTo>
                  <a:pt x="14952" y="124679"/>
                </a:lnTo>
                <a:lnTo>
                  <a:pt x="30207" y="84961"/>
                </a:lnTo>
                <a:lnTo>
                  <a:pt x="51299" y="52300"/>
                </a:lnTo>
                <a:lnTo>
                  <a:pt x="94691" y="17489"/>
                </a:lnTo>
                <a:lnTo>
                  <a:pt x="132038" y="4372"/>
                </a:lnTo>
                <a:lnTo>
                  <a:pt x="176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493" y="828802"/>
            <a:ext cx="8904605" cy="52197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marL="101600" marR="452120">
              <a:lnSpc>
                <a:spcPct val="122500"/>
              </a:lnSpc>
              <a:spcBef>
                <a:spcPts val="1830"/>
              </a:spcBef>
            </a:pP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new-age enterprise designed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provide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-10">
                <a:latin typeface="Arial"/>
                <a:cs typeface="Arial"/>
              </a:rPr>
              <a:t>access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25">
                <a:latin typeface="Arial"/>
                <a:cs typeface="Arial"/>
              </a:rPr>
              <a:t>innovative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cutting-edge </a:t>
            </a:r>
            <a:r>
              <a:rPr dirty="0" sz="1200" spc="30">
                <a:latin typeface="Arial"/>
                <a:cs typeface="Arial"/>
              </a:rPr>
              <a:t>startups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revolutionary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syndication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economy.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goal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democratize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potential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unicorns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all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eligible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investors.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01600" marR="374650">
              <a:lnSpc>
                <a:spcPct val="123300"/>
              </a:lnSpc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30">
                <a:latin typeface="Arial"/>
                <a:cs typeface="Arial"/>
              </a:rPr>
              <a:t>syndication </a:t>
            </a:r>
            <a:r>
              <a:rPr dirty="0" sz="1200" spc="20">
                <a:latin typeface="Arial"/>
                <a:cs typeface="Arial"/>
              </a:rPr>
              <a:t>economy, </a:t>
            </a:r>
            <a:r>
              <a:rPr dirty="0" sz="1200" spc="40">
                <a:latin typeface="Arial"/>
                <a:cs typeface="Arial"/>
              </a:rPr>
              <a:t>powered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10">
                <a:latin typeface="Arial"/>
                <a:cs typeface="Arial"/>
              </a:rPr>
              <a:t>assets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0">
                <a:latin typeface="Arial"/>
                <a:cs typeface="Arial"/>
              </a:rPr>
              <a:t>secured </a:t>
            </a:r>
            <a:r>
              <a:rPr dirty="0" sz="1200" spc="65">
                <a:latin typeface="Arial"/>
                <a:cs typeface="Arial"/>
              </a:rPr>
              <a:t>and managed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distributed ledger </a:t>
            </a:r>
            <a:r>
              <a:rPr dirty="0" sz="1200" spc="10">
                <a:latin typeface="Arial"/>
                <a:cs typeface="Arial"/>
              </a:rPr>
              <a:t>(the </a:t>
            </a:r>
            <a:r>
              <a:rPr dirty="0" sz="1200" spc="35">
                <a:latin typeface="Arial"/>
                <a:cs typeface="Arial"/>
              </a:rPr>
              <a:t>Ethereum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blockchain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others),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provides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direct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indirect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transparency.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01600" marR="740410">
              <a:lnSpc>
                <a:spcPct val="123300"/>
              </a:lnSpc>
            </a:pP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20">
                <a:latin typeface="Arial"/>
                <a:cs typeface="Arial"/>
              </a:rPr>
              <a:t>focused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creating near-term </a:t>
            </a:r>
            <a:r>
              <a:rPr dirty="0" sz="1200" spc="-25">
                <a:latin typeface="Arial"/>
                <a:cs typeface="Arial"/>
              </a:rPr>
              <a:t>(1 </a:t>
            </a:r>
            <a:r>
              <a:rPr dirty="0" sz="1200" spc="20">
                <a:latin typeface="Arial"/>
                <a:cs typeface="Arial"/>
              </a:rPr>
              <a:t>year </a:t>
            </a:r>
            <a:r>
              <a:rPr dirty="0" sz="1200" spc="-60">
                <a:latin typeface="Arial"/>
                <a:cs typeface="Arial"/>
              </a:rPr>
              <a:t>+) </a:t>
            </a:r>
            <a:r>
              <a:rPr dirty="0" sz="1200" spc="35">
                <a:latin typeface="Arial"/>
                <a:cs typeface="Arial"/>
              </a:rPr>
              <a:t>liquidity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45">
                <a:latin typeface="Arial"/>
                <a:cs typeface="Arial"/>
              </a:rPr>
              <a:t>potential </a:t>
            </a:r>
            <a:r>
              <a:rPr dirty="0" sz="1200" spc="40">
                <a:latin typeface="Arial"/>
                <a:cs typeface="Arial"/>
              </a:rPr>
              <a:t>redemptions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5">
                <a:latin typeface="Arial"/>
                <a:cs typeface="Arial"/>
              </a:rPr>
              <a:t>long-term return </a:t>
            </a:r>
            <a:r>
              <a:rPr dirty="0" sz="1200" spc="55">
                <a:latin typeface="Arial"/>
                <a:cs typeface="Arial"/>
              </a:rPr>
              <a:t>on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value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accretion.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01600" marR="106680">
              <a:lnSpc>
                <a:spcPct val="123300"/>
              </a:lnSpc>
            </a:pP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 spc="5">
                <a:latin typeface="Arial"/>
                <a:cs typeface="Arial"/>
              </a:rPr>
              <a:t>believe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30">
                <a:latin typeface="Arial"/>
                <a:cs typeface="Arial"/>
              </a:rPr>
              <a:t>will benefit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enhanced </a:t>
            </a:r>
            <a:r>
              <a:rPr dirty="0" sz="1200" spc="25">
                <a:latin typeface="Arial"/>
                <a:cs typeface="Arial"/>
              </a:rPr>
              <a:t>liquidity, </a:t>
            </a:r>
            <a:r>
              <a:rPr dirty="0" sz="1200" spc="40">
                <a:latin typeface="Arial"/>
                <a:cs typeface="Arial"/>
              </a:rPr>
              <a:t>improved </a:t>
            </a:r>
            <a:r>
              <a:rPr dirty="0" sz="1200" spc="5">
                <a:latin typeface="Arial"/>
                <a:cs typeface="Arial"/>
              </a:rPr>
              <a:t>risk </a:t>
            </a:r>
            <a:r>
              <a:rPr dirty="0" sz="1200" spc="30">
                <a:latin typeface="Arial"/>
                <a:cs typeface="Arial"/>
              </a:rPr>
              <a:t>distribution,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10">
                <a:latin typeface="Arial"/>
                <a:cs typeface="Arial"/>
              </a:rPr>
              <a:t>access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have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prevailed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through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3-tiered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fundamental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due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diligence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conducted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experts.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01600" marR="190500">
              <a:lnSpc>
                <a:spcPct val="123300"/>
              </a:lnSpc>
            </a:pP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 spc="5">
                <a:latin typeface="Arial"/>
                <a:cs typeface="Arial"/>
              </a:rPr>
              <a:t>believe </a:t>
            </a:r>
            <a:r>
              <a:rPr dirty="0" sz="1200" spc="25">
                <a:latin typeface="Arial"/>
                <a:cs typeface="Arial"/>
              </a:rPr>
              <a:t>Startups </a:t>
            </a:r>
            <a:r>
              <a:rPr dirty="0" sz="1200" spc="30">
                <a:latin typeface="Arial"/>
                <a:cs typeface="Arial"/>
              </a:rPr>
              <a:t>will benefit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-10">
                <a:latin typeface="Arial"/>
                <a:cs typeface="Arial"/>
              </a:rPr>
              <a:t>EDGE</a:t>
            </a:r>
            <a:r>
              <a:rPr dirty="0" sz="1200" spc="-1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-15">
                <a:latin typeface="Calibri"/>
                <a:cs typeface="Calibri"/>
              </a:rPr>
              <a:t>™</a:t>
            </a:r>
            <a:r>
              <a:rPr dirty="0" sz="1200" spc="-10">
                <a:latin typeface="Arial"/>
                <a:cs typeface="Arial"/>
              </a:rPr>
              <a:t>’s 3-M’s </a:t>
            </a:r>
            <a:r>
              <a:rPr dirty="0" sz="1200" spc="-50">
                <a:latin typeface="Arial"/>
                <a:cs typeface="Arial"/>
              </a:rPr>
              <a:t>-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20">
                <a:latin typeface="Arial"/>
                <a:cs typeface="Arial"/>
              </a:rPr>
              <a:t>provides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strategic investment </a:t>
            </a:r>
            <a:r>
              <a:rPr dirty="0" sz="1200" spc="20">
                <a:latin typeface="Arial"/>
                <a:cs typeface="Arial"/>
              </a:rPr>
              <a:t>source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10">
                <a:latin typeface="Arial"/>
                <a:cs typeface="Arial"/>
              </a:rPr>
              <a:t>Money, 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industry-leading </a:t>
            </a:r>
            <a:r>
              <a:rPr dirty="0" sz="1200" spc="40">
                <a:latin typeface="Arial"/>
                <a:cs typeface="Arial"/>
              </a:rPr>
              <a:t>Mentorship </a:t>
            </a:r>
            <a:r>
              <a:rPr dirty="0" sz="1200" spc="60">
                <a:latin typeface="Arial"/>
                <a:cs typeface="Arial"/>
              </a:rPr>
              <a:t>from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50">
                <a:latin typeface="Arial"/>
                <a:cs typeface="Arial"/>
              </a:rPr>
              <a:t>global </a:t>
            </a:r>
            <a:r>
              <a:rPr dirty="0" sz="1200" spc="5">
                <a:latin typeface="Arial"/>
                <a:cs typeface="Arial"/>
              </a:rPr>
              <a:t>experts,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5">
                <a:latin typeface="Arial"/>
                <a:cs typeface="Arial"/>
              </a:rPr>
              <a:t>Market </a:t>
            </a:r>
            <a:r>
              <a:rPr dirty="0" sz="1200" spc="-25">
                <a:latin typeface="Arial"/>
                <a:cs typeface="Arial"/>
              </a:rPr>
              <a:t>Access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30">
                <a:latin typeface="Arial"/>
                <a:cs typeface="Arial"/>
              </a:rPr>
              <a:t>direct </a:t>
            </a:r>
            <a:r>
              <a:rPr dirty="0" sz="1200" spc="40">
                <a:latin typeface="Arial"/>
                <a:cs typeface="Arial"/>
              </a:rPr>
              <a:t>introductions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50">
                <a:latin typeface="Arial"/>
                <a:cs typeface="Arial"/>
              </a:rPr>
              <a:t>global </a:t>
            </a:r>
            <a:r>
              <a:rPr dirty="0" sz="1200" spc="20">
                <a:latin typeface="Arial"/>
                <a:cs typeface="Arial"/>
              </a:rPr>
              <a:t>vendors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potential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clients.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01600" marR="43180">
              <a:lnSpc>
                <a:spcPct val="122800"/>
              </a:lnSpc>
            </a:pPr>
            <a:r>
              <a:rPr dirty="0" sz="1200" spc="5">
                <a:latin typeface="Arial"/>
                <a:cs typeface="Arial"/>
              </a:rPr>
              <a:t>EDGE</a:t>
            </a:r>
            <a:r>
              <a:rPr dirty="0" sz="1200" spc="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7">
                <a:latin typeface="Calibri"/>
                <a:cs typeface="Calibri"/>
              </a:rPr>
              <a:t>™</a:t>
            </a:r>
            <a:r>
              <a:rPr dirty="0" sz="1200" spc="5">
                <a:latin typeface="Arial"/>
                <a:cs typeface="Arial"/>
              </a:rPr>
              <a:t>'s </a:t>
            </a:r>
            <a:r>
              <a:rPr dirty="0" sz="1200" spc="25">
                <a:latin typeface="Arial"/>
                <a:cs typeface="Arial"/>
              </a:rPr>
              <a:t>mission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50">
                <a:latin typeface="Arial"/>
                <a:cs typeface="Arial"/>
              </a:rPr>
              <a:t>transform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dysfunctional, </a:t>
            </a:r>
            <a:r>
              <a:rPr dirty="0" sz="1200" spc="20">
                <a:latin typeface="Arial"/>
                <a:cs typeface="Arial"/>
              </a:rPr>
              <a:t>insider's </a:t>
            </a:r>
            <a:r>
              <a:rPr dirty="0" sz="1200" spc="45">
                <a:latin typeface="Arial"/>
                <a:cs typeface="Arial"/>
              </a:rPr>
              <a:t>club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30">
                <a:latin typeface="Arial"/>
                <a:cs typeface="Arial"/>
              </a:rPr>
              <a:t>venture </a:t>
            </a:r>
            <a:r>
              <a:rPr dirty="0" sz="1200" spc="40">
                <a:latin typeface="Arial"/>
                <a:cs typeface="Arial"/>
              </a:rPr>
              <a:t>capital </a:t>
            </a:r>
            <a:r>
              <a:rPr dirty="0" sz="1200" spc="20">
                <a:latin typeface="Arial"/>
                <a:cs typeface="Arial"/>
              </a:rPr>
              <a:t>investing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allow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encourage all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eligible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participate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>
                <a:latin typeface="Arial"/>
                <a:cs typeface="Arial"/>
              </a:rPr>
              <a:t>level </a:t>
            </a:r>
            <a:r>
              <a:rPr dirty="0" sz="1200" spc="40">
                <a:latin typeface="Arial"/>
                <a:cs typeface="Arial"/>
              </a:rPr>
              <a:t>playing </a:t>
            </a:r>
            <a:r>
              <a:rPr dirty="0" sz="1200" spc="20">
                <a:latin typeface="Arial"/>
                <a:cs typeface="Arial"/>
              </a:rPr>
              <a:t>field. </a:t>
            </a: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>
                <a:latin typeface="Arial"/>
                <a:cs typeface="Arial"/>
              </a:rPr>
              <a:t>strive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be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catalyst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unite </a:t>
            </a:r>
            <a:r>
              <a:rPr dirty="0" sz="1200" spc="20">
                <a:latin typeface="Arial"/>
                <a:cs typeface="Arial"/>
              </a:rPr>
              <a:t>startups, </a:t>
            </a:r>
            <a:r>
              <a:rPr dirty="0" sz="1200" spc="-5">
                <a:latin typeface="Arial"/>
                <a:cs typeface="Arial"/>
              </a:rPr>
              <a:t>investors,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10">
                <a:latin typeface="Arial"/>
                <a:cs typeface="Arial"/>
              </a:rPr>
              <a:t>service 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providers,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50">
                <a:latin typeface="Arial"/>
                <a:cs typeface="Arial"/>
              </a:rPr>
              <a:t>opening </a:t>
            </a:r>
            <a:r>
              <a:rPr dirty="0" sz="1200" spc="15">
                <a:latin typeface="Arial"/>
                <a:cs typeface="Arial"/>
              </a:rPr>
              <a:t>avenues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5">
                <a:latin typeface="Arial"/>
                <a:cs typeface="Arial"/>
              </a:rPr>
              <a:t>marketplace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0">
                <a:latin typeface="Arial"/>
                <a:cs typeface="Arial"/>
              </a:rPr>
              <a:t>borderless </a:t>
            </a:r>
            <a:r>
              <a:rPr dirty="0" sz="1200">
                <a:latin typeface="Arial"/>
                <a:cs typeface="Arial"/>
              </a:rPr>
              <a:t>ecosystem,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0">
                <a:latin typeface="Arial"/>
                <a:cs typeface="Arial"/>
              </a:rPr>
              <a:t>maximising </a:t>
            </a:r>
            <a:r>
              <a:rPr dirty="0" sz="1200" spc="25">
                <a:latin typeface="Arial"/>
                <a:cs typeface="Arial"/>
              </a:rPr>
              <a:t>value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">
                <a:latin typeface="Arial"/>
                <a:cs typeface="Arial"/>
              </a:rPr>
              <a:t>EDGE</a:t>
            </a:r>
            <a:r>
              <a:rPr dirty="0" sz="1200" spc="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7">
                <a:latin typeface="Calibri"/>
                <a:cs typeface="Calibri"/>
              </a:rPr>
              <a:t>™ </a:t>
            </a:r>
            <a:r>
              <a:rPr dirty="0" baseline="29411" sz="1275" spc="15">
                <a:latin typeface="Calibri"/>
                <a:cs typeface="Calibri"/>
              </a:rPr>
              <a:t> </a:t>
            </a:r>
            <a:r>
              <a:rPr dirty="0" sz="1200" spc="30">
                <a:latin typeface="Arial"/>
                <a:cs typeface="Arial"/>
              </a:rPr>
              <a:t>syndication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economy.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537" y="926630"/>
            <a:ext cx="8222615" cy="258572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GLOBAL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05139"/>
                </a:solidFill>
                <a:latin typeface="Arial"/>
                <a:cs typeface="Arial"/>
              </a:rPr>
              <a:t>MARKETPLACE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EDGE</a:t>
            </a:r>
            <a:r>
              <a:rPr dirty="0" sz="1200" spc="-3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5">
                <a:latin typeface="Arial"/>
                <a:cs typeface="Arial"/>
              </a:rPr>
              <a:t>™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marketplace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strive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connect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pre-vetted,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qualified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service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providers.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21700"/>
              </a:lnSpc>
              <a:spcBef>
                <a:spcPts val="25"/>
              </a:spcBef>
            </a:pPr>
            <a:r>
              <a:rPr dirty="0" sz="1200" spc="40">
                <a:latin typeface="Arial"/>
                <a:cs typeface="Arial"/>
              </a:rPr>
              <a:t>Our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goal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direct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channel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communication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team,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along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services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crucial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growth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marketplace.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Arial"/>
              <a:cs typeface="Arial"/>
            </a:endParaRPr>
          </a:p>
          <a:p>
            <a:pPr marL="12700" marR="140970">
              <a:lnSpc>
                <a:spcPct val="123300"/>
              </a:lnSpc>
            </a:pPr>
            <a:r>
              <a:rPr dirty="0" sz="1200" spc="40">
                <a:latin typeface="Arial"/>
                <a:cs typeface="Arial"/>
              </a:rPr>
              <a:t>Our </a:t>
            </a:r>
            <a:r>
              <a:rPr dirty="0" sz="1200" spc="45">
                <a:latin typeface="Arial"/>
                <a:cs typeface="Arial"/>
              </a:rPr>
              <a:t>marketplace </a:t>
            </a:r>
            <a:r>
              <a:rPr dirty="0" sz="1200" spc="30">
                <a:latin typeface="Arial"/>
                <a:cs typeface="Arial"/>
              </a:rPr>
              <a:t>will </a:t>
            </a:r>
            <a:r>
              <a:rPr dirty="0" sz="1200" spc="25">
                <a:latin typeface="Arial"/>
                <a:cs typeface="Arial"/>
              </a:rPr>
              <a:t>fully </a:t>
            </a:r>
            <a:r>
              <a:rPr dirty="0" sz="1200" spc="45">
                <a:latin typeface="Arial"/>
                <a:cs typeface="Arial"/>
              </a:rPr>
              <a:t>engage </a:t>
            </a:r>
            <a:r>
              <a:rPr dirty="0" sz="1200" spc="20">
                <a:latin typeface="Arial"/>
                <a:cs typeface="Arial"/>
              </a:rPr>
              <a:t>startups, </a:t>
            </a:r>
            <a:r>
              <a:rPr dirty="0" sz="1200" spc="-5">
                <a:latin typeface="Arial"/>
                <a:cs typeface="Arial"/>
              </a:rPr>
              <a:t>investors,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qualified </a:t>
            </a:r>
            <a:r>
              <a:rPr dirty="0" sz="1200" spc="-10">
                <a:latin typeface="Arial"/>
                <a:cs typeface="Arial"/>
              </a:rPr>
              <a:t>service </a:t>
            </a:r>
            <a:r>
              <a:rPr dirty="0" sz="1200" spc="15">
                <a:latin typeface="Arial"/>
                <a:cs typeface="Arial"/>
              </a:rPr>
              <a:t>providers. </a:t>
            </a:r>
            <a:r>
              <a:rPr dirty="0" sz="1200" spc="40">
                <a:latin typeface="Arial"/>
                <a:cs typeface="Arial"/>
              </a:rPr>
              <a:t>It </a:t>
            </a:r>
            <a:r>
              <a:rPr dirty="0" sz="1200" spc="30">
                <a:latin typeface="Arial"/>
                <a:cs typeface="Arial"/>
              </a:rPr>
              <a:t>will be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one-stop </a:t>
            </a:r>
            <a:r>
              <a:rPr dirty="0" sz="1200" spc="35">
                <a:latin typeface="Arial"/>
                <a:cs typeface="Arial"/>
              </a:rPr>
              <a:t>solution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that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seeks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provide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answer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all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their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needs.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25">
                <a:latin typeface="Arial"/>
                <a:cs typeface="Arial"/>
              </a:rPr>
              <a:t>Startups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enjoy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special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discounted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service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rates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specific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participants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ecosystem.</a:t>
            </a:r>
            <a:endParaRPr sz="1200">
              <a:latin typeface="Arial"/>
              <a:cs typeface="Arial"/>
            </a:endParaRPr>
          </a:p>
          <a:p>
            <a:pPr marL="12700" marR="175260">
              <a:lnSpc>
                <a:spcPct val="121700"/>
              </a:lnSpc>
              <a:spcBef>
                <a:spcPts val="20"/>
              </a:spcBef>
            </a:pPr>
            <a:r>
              <a:rPr dirty="0" sz="1200" spc="10">
                <a:latin typeface="Arial"/>
                <a:cs typeface="Arial"/>
              </a:rPr>
              <a:t>Investors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Service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Providers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who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part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ecosystem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20">
                <a:latin typeface="Arial"/>
                <a:cs typeface="Arial"/>
              </a:rPr>
              <a:t> also </a:t>
            </a:r>
            <a:r>
              <a:rPr dirty="0" sz="1200" spc="5">
                <a:latin typeface="Arial"/>
                <a:cs typeface="Arial"/>
              </a:rPr>
              <a:t>use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marketplace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enjoy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same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special </a:t>
            </a:r>
            <a:r>
              <a:rPr dirty="0" sz="1200" spc="35">
                <a:latin typeface="Arial"/>
                <a:cs typeface="Arial"/>
              </a:rPr>
              <a:t>discounted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rates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startups.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021" y="3384550"/>
              <a:ext cx="880745" cy="8966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994295" y="3627498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1" y="0"/>
                </a:moveTo>
                <a:lnTo>
                  <a:pt x="353839" y="0"/>
                </a:lnTo>
                <a:lnTo>
                  <a:pt x="356070" y="0"/>
                </a:lnTo>
                <a:lnTo>
                  <a:pt x="358118" y="682"/>
                </a:lnTo>
                <a:lnTo>
                  <a:pt x="359977" y="2045"/>
                </a:lnTo>
                <a:lnTo>
                  <a:pt x="361837" y="3410"/>
                </a:lnTo>
                <a:lnTo>
                  <a:pt x="363388" y="5641"/>
                </a:lnTo>
                <a:lnTo>
                  <a:pt x="364629" y="8744"/>
                </a:lnTo>
                <a:lnTo>
                  <a:pt x="365869" y="11844"/>
                </a:lnTo>
                <a:lnTo>
                  <a:pt x="366799" y="15998"/>
                </a:lnTo>
                <a:lnTo>
                  <a:pt x="367418" y="21207"/>
                </a:lnTo>
                <a:lnTo>
                  <a:pt x="368039" y="26417"/>
                </a:lnTo>
                <a:lnTo>
                  <a:pt x="368347" y="32741"/>
                </a:lnTo>
                <a:lnTo>
                  <a:pt x="368347" y="40184"/>
                </a:lnTo>
                <a:lnTo>
                  <a:pt x="368347" y="47378"/>
                </a:lnTo>
                <a:lnTo>
                  <a:pt x="368039" y="53516"/>
                </a:lnTo>
                <a:lnTo>
                  <a:pt x="367418" y="58600"/>
                </a:lnTo>
                <a:lnTo>
                  <a:pt x="366799" y="63684"/>
                </a:lnTo>
                <a:lnTo>
                  <a:pt x="365869" y="67778"/>
                </a:lnTo>
                <a:lnTo>
                  <a:pt x="364629" y="70878"/>
                </a:lnTo>
                <a:lnTo>
                  <a:pt x="363388" y="73981"/>
                </a:lnTo>
                <a:lnTo>
                  <a:pt x="361837" y="76273"/>
                </a:lnTo>
                <a:lnTo>
                  <a:pt x="359977" y="77763"/>
                </a:lnTo>
                <a:lnTo>
                  <a:pt x="358118" y="79251"/>
                </a:lnTo>
                <a:lnTo>
                  <a:pt x="356070" y="79994"/>
                </a:lnTo>
                <a:lnTo>
                  <a:pt x="353839" y="79994"/>
                </a:lnTo>
                <a:lnTo>
                  <a:pt x="233287" y="79994"/>
                </a:lnTo>
                <a:lnTo>
                  <a:pt x="233287" y="468063"/>
                </a:lnTo>
                <a:lnTo>
                  <a:pt x="233287" y="470544"/>
                </a:lnTo>
                <a:lnTo>
                  <a:pt x="232480" y="472778"/>
                </a:lnTo>
                <a:lnTo>
                  <a:pt x="230867" y="474762"/>
                </a:lnTo>
                <a:lnTo>
                  <a:pt x="229255" y="476746"/>
                </a:lnTo>
                <a:lnTo>
                  <a:pt x="226591" y="478359"/>
                </a:lnTo>
                <a:lnTo>
                  <a:pt x="193599" y="483690"/>
                </a:lnTo>
                <a:lnTo>
                  <a:pt x="184175" y="483690"/>
                </a:lnTo>
                <a:lnTo>
                  <a:pt x="174747" y="483690"/>
                </a:lnTo>
                <a:lnTo>
                  <a:pt x="137480" y="474762"/>
                </a:lnTo>
                <a:lnTo>
                  <a:pt x="135059" y="470544"/>
                </a:lnTo>
                <a:lnTo>
                  <a:pt x="135059" y="468063"/>
                </a:lnTo>
                <a:lnTo>
                  <a:pt x="135059" y="79994"/>
                </a:lnTo>
                <a:lnTo>
                  <a:pt x="14511" y="79994"/>
                </a:lnTo>
                <a:lnTo>
                  <a:pt x="12030" y="79994"/>
                </a:lnTo>
                <a:lnTo>
                  <a:pt x="9921" y="79251"/>
                </a:lnTo>
                <a:lnTo>
                  <a:pt x="8183" y="77763"/>
                </a:lnTo>
                <a:lnTo>
                  <a:pt x="6449" y="76273"/>
                </a:lnTo>
                <a:lnTo>
                  <a:pt x="4962" y="73981"/>
                </a:lnTo>
                <a:lnTo>
                  <a:pt x="3721" y="70878"/>
                </a:lnTo>
                <a:lnTo>
                  <a:pt x="2481" y="67778"/>
                </a:lnTo>
                <a:lnTo>
                  <a:pt x="1548" y="63684"/>
                </a:lnTo>
                <a:lnTo>
                  <a:pt x="929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10" y="26417"/>
                </a:lnTo>
                <a:lnTo>
                  <a:pt x="929" y="21207"/>
                </a:lnTo>
                <a:lnTo>
                  <a:pt x="1548" y="15998"/>
                </a:lnTo>
                <a:lnTo>
                  <a:pt x="2481" y="11844"/>
                </a:lnTo>
                <a:lnTo>
                  <a:pt x="3721" y="8744"/>
                </a:lnTo>
                <a:lnTo>
                  <a:pt x="4962" y="5641"/>
                </a:lnTo>
                <a:lnTo>
                  <a:pt x="6449" y="3410"/>
                </a:lnTo>
                <a:lnTo>
                  <a:pt x="8183" y="2045"/>
                </a:lnTo>
                <a:lnTo>
                  <a:pt x="9921" y="682"/>
                </a:lnTo>
                <a:lnTo>
                  <a:pt x="12030" y="0"/>
                </a:lnTo>
                <a:lnTo>
                  <a:pt x="1451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86516" y="3627498"/>
            <a:ext cx="285750" cy="481965"/>
          </a:xfrm>
          <a:custGeom>
            <a:avLst/>
            <a:gdLst/>
            <a:ahLst/>
            <a:cxnLst/>
            <a:rect l="l" t="t" r="r" b="b"/>
            <a:pathLst>
              <a:path w="285750" h="481964">
                <a:moveTo>
                  <a:pt x="29020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1" y="1859"/>
                </a:lnTo>
                <a:lnTo>
                  <a:pt x="277069" y="3099"/>
                </a:lnTo>
                <a:lnTo>
                  <a:pt x="278556" y="5269"/>
                </a:lnTo>
                <a:lnTo>
                  <a:pt x="279797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7" y="25115"/>
                </a:lnTo>
                <a:lnTo>
                  <a:pt x="283515" y="31254"/>
                </a:lnTo>
                <a:lnTo>
                  <a:pt x="283515" y="38694"/>
                </a:lnTo>
                <a:lnTo>
                  <a:pt x="283515" y="45640"/>
                </a:lnTo>
                <a:lnTo>
                  <a:pt x="283207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1" y="74599"/>
                </a:lnTo>
                <a:lnTo>
                  <a:pt x="273594" y="75965"/>
                </a:lnTo>
                <a:lnTo>
                  <a:pt x="271610" y="76645"/>
                </a:lnTo>
                <a:lnTo>
                  <a:pt x="269379" y="76645"/>
                </a:lnTo>
                <a:lnTo>
                  <a:pt x="97481" y="76645"/>
                </a:lnTo>
                <a:lnTo>
                  <a:pt x="97481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1" y="214125"/>
                </a:lnTo>
                <a:lnTo>
                  <a:pt x="257162" y="218962"/>
                </a:lnTo>
                <a:lnTo>
                  <a:pt x="257470" y="224854"/>
                </a:lnTo>
                <a:lnTo>
                  <a:pt x="257473" y="231800"/>
                </a:lnTo>
                <a:lnTo>
                  <a:pt x="257470" y="238993"/>
                </a:lnTo>
                <a:lnTo>
                  <a:pt x="257162" y="244946"/>
                </a:lnTo>
                <a:lnTo>
                  <a:pt x="256541" y="249658"/>
                </a:lnTo>
                <a:lnTo>
                  <a:pt x="255922" y="254370"/>
                </a:lnTo>
                <a:lnTo>
                  <a:pt x="254992" y="25815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0" y="267145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1" y="269007"/>
                </a:lnTo>
                <a:lnTo>
                  <a:pt x="97481" y="404814"/>
                </a:lnTo>
                <a:lnTo>
                  <a:pt x="270866" y="404814"/>
                </a:lnTo>
                <a:lnTo>
                  <a:pt x="273097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4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5" y="475878"/>
                </a:lnTo>
                <a:lnTo>
                  <a:pt x="278864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097" y="481459"/>
                </a:lnTo>
                <a:lnTo>
                  <a:pt x="270866" y="481459"/>
                </a:lnTo>
                <a:lnTo>
                  <a:pt x="29020" y="481459"/>
                </a:lnTo>
                <a:lnTo>
                  <a:pt x="20836" y="481459"/>
                </a:lnTo>
                <a:lnTo>
                  <a:pt x="13950" y="479041"/>
                </a:lnTo>
                <a:lnTo>
                  <a:pt x="8369" y="474204"/>
                </a:lnTo>
                <a:lnTo>
                  <a:pt x="2788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0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60567" y="3627498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1" y="0"/>
                </a:moveTo>
                <a:lnTo>
                  <a:pt x="353839" y="0"/>
                </a:lnTo>
                <a:lnTo>
                  <a:pt x="356070" y="0"/>
                </a:lnTo>
                <a:lnTo>
                  <a:pt x="358118" y="682"/>
                </a:lnTo>
                <a:lnTo>
                  <a:pt x="367418" y="21207"/>
                </a:lnTo>
                <a:lnTo>
                  <a:pt x="368039" y="26417"/>
                </a:lnTo>
                <a:lnTo>
                  <a:pt x="368347" y="32741"/>
                </a:lnTo>
                <a:lnTo>
                  <a:pt x="368347" y="40184"/>
                </a:lnTo>
                <a:lnTo>
                  <a:pt x="368347" y="47378"/>
                </a:lnTo>
                <a:lnTo>
                  <a:pt x="368039" y="53516"/>
                </a:lnTo>
                <a:lnTo>
                  <a:pt x="367418" y="58600"/>
                </a:lnTo>
                <a:lnTo>
                  <a:pt x="366799" y="63684"/>
                </a:lnTo>
                <a:lnTo>
                  <a:pt x="356070" y="79994"/>
                </a:lnTo>
                <a:lnTo>
                  <a:pt x="353839" y="79994"/>
                </a:lnTo>
                <a:lnTo>
                  <a:pt x="233287" y="79994"/>
                </a:lnTo>
                <a:lnTo>
                  <a:pt x="233287" y="468063"/>
                </a:lnTo>
                <a:lnTo>
                  <a:pt x="233287" y="470544"/>
                </a:lnTo>
                <a:lnTo>
                  <a:pt x="232480" y="472778"/>
                </a:lnTo>
                <a:lnTo>
                  <a:pt x="230867" y="474762"/>
                </a:lnTo>
                <a:lnTo>
                  <a:pt x="229255" y="476746"/>
                </a:lnTo>
                <a:lnTo>
                  <a:pt x="226591" y="478359"/>
                </a:lnTo>
                <a:lnTo>
                  <a:pt x="193599" y="483690"/>
                </a:lnTo>
                <a:lnTo>
                  <a:pt x="184175" y="483690"/>
                </a:lnTo>
                <a:lnTo>
                  <a:pt x="174747" y="483690"/>
                </a:lnTo>
                <a:lnTo>
                  <a:pt x="137480" y="474762"/>
                </a:lnTo>
                <a:lnTo>
                  <a:pt x="135059" y="470544"/>
                </a:lnTo>
                <a:lnTo>
                  <a:pt x="135059" y="468063"/>
                </a:lnTo>
                <a:lnTo>
                  <a:pt x="135059" y="79994"/>
                </a:lnTo>
                <a:lnTo>
                  <a:pt x="14511" y="79994"/>
                </a:lnTo>
                <a:lnTo>
                  <a:pt x="12030" y="79994"/>
                </a:lnTo>
                <a:lnTo>
                  <a:pt x="9921" y="79251"/>
                </a:lnTo>
                <a:lnTo>
                  <a:pt x="8183" y="77763"/>
                </a:lnTo>
                <a:lnTo>
                  <a:pt x="6449" y="76273"/>
                </a:lnTo>
                <a:lnTo>
                  <a:pt x="4959" y="73981"/>
                </a:lnTo>
                <a:lnTo>
                  <a:pt x="3721" y="70878"/>
                </a:lnTo>
                <a:lnTo>
                  <a:pt x="2481" y="67778"/>
                </a:lnTo>
                <a:lnTo>
                  <a:pt x="1548" y="63684"/>
                </a:lnTo>
                <a:lnTo>
                  <a:pt x="929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721" y="8744"/>
                </a:lnTo>
                <a:lnTo>
                  <a:pt x="4959" y="5641"/>
                </a:lnTo>
                <a:lnTo>
                  <a:pt x="6449" y="3410"/>
                </a:lnTo>
                <a:lnTo>
                  <a:pt x="8183" y="2045"/>
                </a:lnTo>
                <a:lnTo>
                  <a:pt x="9921" y="682"/>
                </a:lnTo>
                <a:lnTo>
                  <a:pt x="12030" y="0"/>
                </a:lnTo>
                <a:lnTo>
                  <a:pt x="1451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78411" y="3625267"/>
            <a:ext cx="98425" cy="486409"/>
          </a:xfrm>
          <a:custGeom>
            <a:avLst/>
            <a:gdLst/>
            <a:ahLst/>
            <a:cxnLst/>
            <a:rect l="l" t="t" r="r" b="b"/>
            <a:pathLst>
              <a:path w="98425" h="48641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70294"/>
                </a:lnTo>
                <a:lnTo>
                  <a:pt x="98224" y="472775"/>
                </a:lnTo>
                <a:lnTo>
                  <a:pt x="97420" y="475009"/>
                </a:lnTo>
                <a:lnTo>
                  <a:pt x="58786" y="485921"/>
                </a:lnTo>
                <a:lnTo>
                  <a:pt x="49112" y="485921"/>
                </a:lnTo>
                <a:lnTo>
                  <a:pt x="39688" y="485921"/>
                </a:lnTo>
                <a:lnTo>
                  <a:pt x="31811" y="485549"/>
                </a:lnTo>
                <a:lnTo>
                  <a:pt x="25487" y="484805"/>
                </a:lnTo>
                <a:lnTo>
                  <a:pt x="19162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25673" y="1115"/>
                </a:lnTo>
                <a:lnTo>
                  <a:pt x="31872" y="371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58372" y="3625267"/>
            <a:ext cx="264795" cy="483870"/>
          </a:xfrm>
          <a:custGeom>
            <a:avLst/>
            <a:gdLst/>
            <a:ahLst/>
            <a:cxnLst/>
            <a:rect l="l" t="t" r="r" b="b"/>
            <a:pathLst>
              <a:path w="264795" h="48387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02951"/>
                </a:lnTo>
                <a:lnTo>
                  <a:pt x="249658" y="402951"/>
                </a:lnTo>
                <a:lnTo>
                  <a:pt x="252139" y="402951"/>
                </a:lnTo>
                <a:lnTo>
                  <a:pt x="254309" y="403631"/>
                </a:lnTo>
                <a:lnTo>
                  <a:pt x="256169" y="404996"/>
                </a:lnTo>
                <a:lnTo>
                  <a:pt x="258031" y="406362"/>
                </a:lnTo>
                <a:lnTo>
                  <a:pt x="259579" y="408593"/>
                </a:lnTo>
                <a:lnTo>
                  <a:pt x="264542" y="435321"/>
                </a:lnTo>
                <a:lnTo>
                  <a:pt x="264542" y="442761"/>
                </a:lnTo>
                <a:lnTo>
                  <a:pt x="264542" y="450204"/>
                </a:lnTo>
                <a:lnTo>
                  <a:pt x="260820" y="474201"/>
                </a:lnTo>
                <a:lnTo>
                  <a:pt x="259579" y="477551"/>
                </a:lnTo>
                <a:lnTo>
                  <a:pt x="258031" y="479968"/>
                </a:lnTo>
                <a:lnTo>
                  <a:pt x="256169" y="481459"/>
                </a:lnTo>
                <a:lnTo>
                  <a:pt x="254309" y="482946"/>
                </a:lnTo>
                <a:lnTo>
                  <a:pt x="252139" y="483690"/>
                </a:lnTo>
                <a:lnTo>
                  <a:pt x="249658" y="483690"/>
                </a:lnTo>
                <a:lnTo>
                  <a:pt x="29020" y="483690"/>
                </a:lnTo>
                <a:lnTo>
                  <a:pt x="20836" y="483690"/>
                </a:lnTo>
                <a:lnTo>
                  <a:pt x="13953" y="481273"/>
                </a:lnTo>
                <a:lnTo>
                  <a:pt x="8369" y="476435"/>
                </a:lnTo>
                <a:lnTo>
                  <a:pt x="2788" y="471598"/>
                </a:lnTo>
                <a:lnTo>
                  <a:pt x="0" y="463722"/>
                </a:lnTo>
                <a:lnTo>
                  <a:pt x="0" y="452807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04347" y="3625267"/>
            <a:ext cx="98425" cy="486409"/>
          </a:xfrm>
          <a:custGeom>
            <a:avLst/>
            <a:gdLst/>
            <a:ahLst/>
            <a:cxnLst/>
            <a:rect l="l" t="t" r="r" b="b"/>
            <a:pathLst>
              <a:path w="98425" h="486410">
                <a:moveTo>
                  <a:pt x="49112" y="0"/>
                </a:moveTo>
                <a:lnTo>
                  <a:pt x="58787" y="0"/>
                </a:lnTo>
                <a:lnTo>
                  <a:pt x="66724" y="371"/>
                </a:lnTo>
                <a:lnTo>
                  <a:pt x="95808" y="8927"/>
                </a:lnTo>
                <a:lnTo>
                  <a:pt x="97420" y="10911"/>
                </a:lnTo>
                <a:lnTo>
                  <a:pt x="98225" y="13146"/>
                </a:lnTo>
                <a:lnTo>
                  <a:pt x="98225" y="15627"/>
                </a:lnTo>
                <a:lnTo>
                  <a:pt x="98225" y="470294"/>
                </a:lnTo>
                <a:lnTo>
                  <a:pt x="98225" y="472775"/>
                </a:lnTo>
                <a:lnTo>
                  <a:pt x="97420" y="475009"/>
                </a:lnTo>
                <a:lnTo>
                  <a:pt x="58787" y="485921"/>
                </a:lnTo>
                <a:lnTo>
                  <a:pt x="49112" y="485921"/>
                </a:lnTo>
                <a:lnTo>
                  <a:pt x="39688" y="485921"/>
                </a:lnTo>
                <a:lnTo>
                  <a:pt x="2417" y="476993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6" y="10911"/>
                </a:lnTo>
                <a:lnTo>
                  <a:pt x="25673" y="1115"/>
                </a:lnTo>
                <a:lnTo>
                  <a:pt x="31873" y="371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25811" y="3625267"/>
            <a:ext cx="375920" cy="486409"/>
          </a:xfrm>
          <a:custGeom>
            <a:avLst/>
            <a:gdLst/>
            <a:ahLst/>
            <a:cxnLst/>
            <a:rect l="l" t="t" r="r" b="b"/>
            <a:pathLst>
              <a:path w="375919" h="486410">
                <a:moveTo>
                  <a:pt x="49113" y="0"/>
                </a:moveTo>
                <a:lnTo>
                  <a:pt x="58787" y="0"/>
                </a:lnTo>
                <a:lnTo>
                  <a:pt x="66724" y="371"/>
                </a:lnTo>
                <a:lnTo>
                  <a:pt x="95622" y="8927"/>
                </a:lnTo>
                <a:lnTo>
                  <a:pt x="97110" y="10911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192359"/>
                </a:lnTo>
                <a:lnTo>
                  <a:pt x="277936" y="192359"/>
                </a:lnTo>
                <a:lnTo>
                  <a:pt x="277936" y="15627"/>
                </a:lnTo>
                <a:lnTo>
                  <a:pt x="277936" y="13146"/>
                </a:lnTo>
                <a:lnTo>
                  <a:pt x="278742" y="10911"/>
                </a:lnTo>
                <a:lnTo>
                  <a:pt x="280355" y="8927"/>
                </a:lnTo>
                <a:lnTo>
                  <a:pt x="281967" y="6943"/>
                </a:lnTo>
                <a:lnTo>
                  <a:pt x="317376" y="0"/>
                </a:lnTo>
                <a:lnTo>
                  <a:pt x="327049" y="0"/>
                </a:lnTo>
                <a:lnTo>
                  <a:pt x="336475" y="0"/>
                </a:lnTo>
                <a:lnTo>
                  <a:pt x="374984" y="10911"/>
                </a:lnTo>
                <a:lnTo>
                  <a:pt x="375790" y="13146"/>
                </a:lnTo>
                <a:lnTo>
                  <a:pt x="375790" y="15627"/>
                </a:lnTo>
                <a:lnTo>
                  <a:pt x="375790" y="470294"/>
                </a:lnTo>
                <a:lnTo>
                  <a:pt x="375790" y="472775"/>
                </a:lnTo>
                <a:lnTo>
                  <a:pt x="374984" y="475009"/>
                </a:lnTo>
                <a:lnTo>
                  <a:pt x="350490" y="484805"/>
                </a:lnTo>
                <a:lnTo>
                  <a:pt x="344288" y="485549"/>
                </a:lnTo>
                <a:lnTo>
                  <a:pt x="336475" y="485921"/>
                </a:lnTo>
                <a:lnTo>
                  <a:pt x="327049" y="485921"/>
                </a:lnTo>
                <a:lnTo>
                  <a:pt x="317376" y="485921"/>
                </a:lnTo>
                <a:lnTo>
                  <a:pt x="309376" y="485549"/>
                </a:lnTo>
                <a:lnTo>
                  <a:pt x="303051" y="484805"/>
                </a:lnTo>
                <a:lnTo>
                  <a:pt x="296726" y="484062"/>
                </a:lnTo>
                <a:lnTo>
                  <a:pt x="291765" y="483071"/>
                </a:lnTo>
                <a:lnTo>
                  <a:pt x="288168" y="481830"/>
                </a:lnTo>
                <a:lnTo>
                  <a:pt x="284571" y="480590"/>
                </a:lnTo>
                <a:lnTo>
                  <a:pt x="281967" y="478977"/>
                </a:lnTo>
                <a:lnTo>
                  <a:pt x="280355" y="476993"/>
                </a:lnTo>
                <a:lnTo>
                  <a:pt x="278742" y="475009"/>
                </a:lnTo>
                <a:lnTo>
                  <a:pt x="277936" y="472775"/>
                </a:lnTo>
                <a:lnTo>
                  <a:pt x="277936" y="470294"/>
                </a:lnTo>
                <a:lnTo>
                  <a:pt x="277936" y="275703"/>
                </a:lnTo>
                <a:lnTo>
                  <a:pt x="97854" y="275703"/>
                </a:lnTo>
                <a:lnTo>
                  <a:pt x="97854" y="470294"/>
                </a:lnTo>
                <a:lnTo>
                  <a:pt x="97854" y="472775"/>
                </a:lnTo>
                <a:lnTo>
                  <a:pt x="58787" y="485921"/>
                </a:lnTo>
                <a:lnTo>
                  <a:pt x="49113" y="485921"/>
                </a:lnTo>
                <a:lnTo>
                  <a:pt x="39687" y="485921"/>
                </a:lnTo>
                <a:lnTo>
                  <a:pt x="31811" y="485549"/>
                </a:lnTo>
                <a:lnTo>
                  <a:pt x="25486" y="484805"/>
                </a:lnTo>
                <a:lnTo>
                  <a:pt x="19161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6" y="10911"/>
                </a:lnTo>
                <a:lnTo>
                  <a:pt x="2418" y="8927"/>
                </a:lnTo>
                <a:lnTo>
                  <a:pt x="4030" y="6943"/>
                </a:lnTo>
                <a:lnTo>
                  <a:pt x="39687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97576" y="3625267"/>
            <a:ext cx="658495" cy="486409"/>
          </a:xfrm>
          <a:custGeom>
            <a:avLst/>
            <a:gdLst/>
            <a:ahLst/>
            <a:cxnLst/>
            <a:rect l="l" t="t" r="r" b="b"/>
            <a:pathLst>
              <a:path w="658494" h="486410">
                <a:moveTo>
                  <a:pt x="49361" y="0"/>
                </a:moveTo>
                <a:lnTo>
                  <a:pt x="89048" y="1798"/>
                </a:lnTo>
                <a:lnTo>
                  <a:pt x="102567" y="20089"/>
                </a:lnTo>
                <a:lnTo>
                  <a:pt x="187027" y="388812"/>
                </a:lnTo>
                <a:lnTo>
                  <a:pt x="187399" y="388812"/>
                </a:lnTo>
                <a:lnTo>
                  <a:pt x="275208" y="22695"/>
                </a:lnTo>
                <a:lnTo>
                  <a:pt x="276200" y="17983"/>
                </a:lnTo>
                <a:lnTo>
                  <a:pt x="277502" y="14136"/>
                </a:lnTo>
                <a:lnTo>
                  <a:pt x="279114" y="11161"/>
                </a:lnTo>
                <a:lnTo>
                  <a:pt x="280727" y="8183"/>
                </a:lnTo>
                <a:lnTo>
                  <a:pt x="283455" y="5888"/>
                </a:lnTo>
                <a:lnTo>
                  <a:pt x="321949" y="57"/>
                </a:lnTo>
                <a:lnTo>
                  <a:pt x="329902" y="0"/>
                </a:lnTo>
                <a:lnTo>
                  <a:pt x="338378" y="46"/>
                </a:lnTo>
                <a:lnTo>
                  <a:pt x="378581" y="5516"/>
                </a:lnTo>
                <a:lnTo>
                  <a:pt x="383108" y="10789"/>
                </a:lnTo>
                <a:lnTo>
                  <a:pt x="384844" y="13764"/>
                </a:lnTo>
                <a:lnTo>
                  <a:pt x="386209" y="17733"/>
                </a:lnTo>
                <a:lnTo>
                  <a:pt x="387201" y="22695"/>
                </a:lnTo>
                <a:lnTo>
                  <a:pt x="477986" y="388812"/>
                </a:lnTo>
                <a:lnTo>
                  <a:pt x="478730" y="388812"/>
                </a:lnTo>
                <a:lnTo>
                  <a:pt x="563190" y="21207"/>
                </a:lnTo>
                <a:lnTo>
                  <a:pt x="563934" y="17239"/>
                </a:lnTo>
                <a:lnTo>
                  <a:pt x="564926" y="13828"/>
                </a:lnTo>
                <a:lnTo>
                  <a:pt x="566166" y="10975"/>
                </a:lnTo>
                <a:lnTo>
                  <a:pt x="567407" y="8122"/>
                </a:lnTo>
                <a:lnTo>
                  <a:pt x="569763" y="5888"/>
                </a:lnTo>
                <a:lnTo>
                  <a:pt x="573236" y="4276"/>
                </a:lnTo>
                <a:lnTo>
                  <a:pt x="576709" y="2663"/>
                </a:lnTo>
                <a:lnTo>
                  <a:pt x="581669" y="1548"/>
                </a:lnTo>
                <a:lnTo>
                  <a:pt x="615280" y="0"/>
                </a:lnTo>
                <a:lnTo>
                  <a:pt x="623012" y="57"/>
                </a:lnTo>
                <a:lnTo>
                  <a:pt x="657882" y="12710"/>
                </a:lnTo>
                <a:lnTo>
                  <a:pt x="657510" y="18044"/>
                </a:lnTo>
                <a:lnTo>
                  <a:pt x="657138" y="23378"/>
                </a:lnTo>
                <a:lnTo>
                  <a:pt x="655836" y="30632"/>
                </a:lnTo>
                <a:lnTo>
                  <a:pt x="653603" y="39809"/>
                </a:lnTo>
                <a:lnTo>
                  <a:pt x="543098" y="458760"/>
                </a:lnTo>
                <a:lnTo>
                  <a:pt x="541610" y="464713"/>
                </a:lnTo>
                <a:lnTo>
                  <a:pt x="539563" y="469489"/>
                </a:lnTo>
                <a:lnTo>
                  <a:pt x="536959" y="473086"/>
                </a:lnTo>
                <a:lnTo>
                  <a:pt x="534354" y="476682"/>
                </a:lnTo>
                <a:lnTo>
                  <a:pt x="491194" y="485689"/>
                </a:lnTo>
                <a:lnTo>
                  <a:pt x="473893" y="485921"/>
                </a:lnTo>
                <a:lnTo>
                  <a:pt x="463812" y="485863"/>
                </a:lnTo>
                <a:lnTo>
                  <a:pt x="424532" y="483132"/>
                </a:lnTo>
                <a:lnTo>
                  <a:pt x="408781" y="473086"/>
                </a:lnTo>
                <a:lnTo>
                  <a:pt x="406548" y="469489"/>
                </a:lnTo>
                <a:lnTo>
                  <a:pt x="404812" y="464713"/>
                </a:lnTo>
                <a:lnTo>
                  <a:pt x="403572" y="458760"/>
                </a:lnTo>
                <a:lnTo>
                  <a:pt x="326553" y="153664"/>
                </a:lnTo>
                <a:lnTo>
                  <a:pt x="325809" y="153664"/>
                </a:lnTo>
                <a:lnTo>
                  <a:pt x="252883" y="458760"/>
                </a:lnTo>
                <a:lnTo>
                  <a:pt x="251643" y="464466"/>
                </a:lnTo>
                <a:lnTo>
                  <a:pt x="249907" y="469117"/>
                </a:lnTo>
                <a:lnTo>
                  <a:pt x="247674" y="472714"/>
                </a:lnTo>
                <a:lnTo>
                  <a:pt x="245442" y="476310"/>
                </a:lnTo>
                <a:lnTo>
                  <a:pt x="241907" y="479102"/>
                </a:lnTo>
                <a:lnTo>
                  <a:pt x="237070" y="481087"/>
                </a:lnTo>
                <a:lnTo>
                  <a:pt x="232233" y="483071"/>
                </a:lnTo>
                <a:lnTo>
                  <a:pt x="194154" y="485863"/>
                </a:lnTo>
                <a:lnTo>
                  <a:pt x="184422" y="485921"/>
                </a:lnTo>
                <a:lnTo>
                  <a:pt x="174179" y="485863"/>
                </a:lnTo>
                <a:lnTo>
                  <a:pt x="134689" y="483132"/>
                </a:lnTo>
                <a:lnTo>
                  <a:pt x="118938" y="473086"/>
                </a:lnTo>
                <a:lnTo>
                  <a:pt x="116706" y="469489"/>
                </a:lnTo>
                <a:lnTo>
                  <a:pt x="114845" y="464713"/>
                </a:lnTo>
                <a:lnTo>
                  <a:pt x="113357" y="458760"/>
                </a:lnTo>
                <a:lnTo>
                  <a:pt x="3968" y="38694"/>
                </a:lnTo>
                <a:lnTo>
                  <a:pt x="1736" y="29763"/>
                </a:lnTo>
                <a:lnTo>
                  <a:pt x="496" y="22756"/>
                </a:lnTo>
                <a:lnTo>
                  <a:pt x="248" y="17672"/>
                </a:lnTo>
                <a:lnTo>
                  <a:pt x="0" y="12588"/>
                </a:lnTo>
                <a:lnTo>
                  <a:pt x="1426" y="8680"/>
                </a:lnTo>
                <a:lnTo>
                  <a:pt x="40396" y="57"/>
                </a:lnTo>
                <a:lnTo>
                  <a:pt x="4936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53605" y="3618939"/>
            <a:ext cx="314960" cy="499109"/>
          </a:xfrm>
          <a:custGeom>
            <a:avLst/>
            <a:gdLst/>
            <a:ahLst/>
            <a:cxnLst/>
            <a:rect l="l" t="t" r="r" b="b"/>
            <a:pathLst>
              <a:path w="314960" h="499110">
                <a:moveTo>
                  <a:pt x="169663" y="0"/>
                </a:moveTo>
                <a:lnTo>
                  <a:pt x="212313" y="4025"/>
                </a:lnTo>
                <a:lnTo>
                  <a:pt x="249939" y="14418"/>
                </a:lnTo>
                <a:lnTo>
                  <a:pt x="277566" y="29023"/>
                </a:lnTo>
                <a:lnTo>
                  <a:pt x="280047" y="31504"/>
                </a:lnTo>
                <a:lnTo>
                  <a:pt x="281720" y="33610"/>
                </a:lnTo>
                <a:lnTo>
                  <a:pt x="282589" y="35347"/>
                </a:lnTo>
                <a:lnTo>
                  <a:pt x="283457" y="37085"/>
                </a:lnTo>
                <a:lnTo>
                  <a:pt x="284201" y="39380"/>
                </a:lnTo>
                <a:lnTo>
                  <a:pt x="284820" y="42230"/>
                </a:lnTo>
                <a:lnTo>
                  <a:pt x="285442" y="45082"/>
                </a:lnTo>
                <a:lnTo>
                  <a:pt x="285874" y="48679"/>
                </a:lnTo>
                <a:lnTo>
                  <a:pt x="286121" y="53019"/>
                </a:lnTo>
                <a:lnTo>
                  <a:pt x="286371" y="57363"/>
                </a:lnTo>
                <a:lnTo>
                  <a:pt x="286496" y="62758"/>
                </a:lnTo>
                <a:lnTo>
                  <a:pt x="286496" y="69204"/>
                </a:lnTo>
                <a:lnTo>
                  <a:pt x="286496" y="76401"/>
                </a:lnTo>
                <a:lnTo>
                  <a:pt x="286310" y="82475"/>
                </a:lnTo>
                <a:lnTo>
                  <a:pt x="285935" y="87437"/>
                </a:lnTo>
                <a:lnTo>
                  <a:pt x="285564" y="92400"/>
                </a:lnTo>
                <a:lnTo>
                  <a:pt x="276572" y="109017"/>
                </a:lnTo>
                <a:lnTo>
                  <a:pt x="273844" y="109017"/>
                </a:lnTo>
                <a:lnTo>
                  <a:pt x="271116" y="109017"/>
                </a:lnTo>
                <a:lnTo>
                  <a:pt x="266776" y="107280"/>
                </a:lnTo>
                <a:lnTo>
                  <a:pt x="260823" y="103808"/>
                </a:lnTo>
                <a:lnTo>
                  <a:pt x="254870" y="100337"/>
                </a:lnTo>
                <a:lnTo>
                  <a:pt x="247552" y="96554"/>
                </a:lnTo>
                <a:lnTo>
                  <a:pt x="208733" y="81299"/>
                </a:lnTo>
                <a:lnTo>
                  <a:pt x="171154" y="76276"/>
                </a:lnTo>
                <a:lnTo>
                  <a:pt x="163409" y="76520"/>
                </a:lnTo>
                <a:lnTo>
                  <a:pt x="123343" y="90973"/>
                </a:lnTo>
                <a:lnTo>
                  <a:pt x="118009" y="95560"/>
                </a:lnTo>
                <a:lnTo>
                  <a:pt x="114040" y="101080"/>
                </a:lnTo>
                <a:lnTo>
                  <a:pt x="111434" y="107530"/>
                </a:lnTo>
                <a:lnTo>
                  <a:pt x="108831" y="113979"/>
                </a:lnTo>
                <a:lnTo>
                  <a:pt x="107530" y="120801"/>
                </a:lnTo>
                <a:lnTo>
                  <a:pt x="107530" y="127994"/>
                </a:lnTo>
                <a:lnTo>
                  <a:pt x="126504" y="166781"/>
                </a:lnTo>
                <a:lnTo>
                  <a:pt x="163955" y="189594"/>
                </a:lnTo>
                <a:lnTo>
                  <a:pt x="182361" y="197722"/>
                </a:lnTo>
                <a:lnTo>
                  <a:pt x="191802" y="201896"/>
                </a:lnTo>
                <a:lnTo>
                  <a:pt x="230125" y="220126"/>
                </a:lnTo>
                <a:lnTo>
                  <a:pt x="266496" y="243335"/>
                </a:lnTo>
                <a:lnTo>
                  <a:pt x="295146" y="275240"/>
                </a:lnTo>
                <a:lnTo>
                  <a:pt x="312168" y="318540"/>
                </a:lnTo>
                <a:lnTo>
                  <a:pt x="314401" y="345655"/>
                </a:lnTo>
                <a:lnTo>
                  <a:pt x="313517" y="364048"/>
                </a:lnTo>
                <a:lnTo>
                  <a:pt x="300261" y="412254"/>
                </a:lnTo>
                <a:lnTo>
                  <a:pt x="273403" y="449891"/>
                </a:lnTo>
                <a:lnTo>
                  <a:pt x="235707" y="476855"/>
                </a:lnTo>
                <a:lnTo>
                  <a:pt x="188919" y="493134"/>
                </a:lnTo>
                <a:lnTo>
                  <a:pt x="136178" y="498576"/>
                </a:lnTo>
                <a:lnTo>
                  <a:pt x="123935" y="498320"/>
                </a:lnTo>
                <a:lnTo>
                  <a:pt x="79472" y="492332"/>
                </a:lnTo>
                <a:lnTo>
                  <a:pt x="37068" y="478716"/>
                </a:lnTo>
                <a:lnTo>
                  <a:pt x="3410" y="453493"/>
                </a:lnTo>
                <a:lnTo>
                  <a:pt x="0" y="421184"/>
                </a:lnTo>
                <a:lnTo>
                  <a:pt x="0" y="413494"/>
                </a:lnTo>
                <a:lnTo>
                  <a:pt x="249" y="407045"/>
                </a:lnTo>
                <a:lnTo>
                  <a:pt x="746" y="401836"/>
                </a:lnTo>
                <a:lnTo>
                  <a:pt x="1240" y="396627"/>
                </a:lnTo>
                <a:lnTo>
                  <a:pt x="2048" y="392411"/>
                </a:lnTo>
                <a:lnTo>
                  <a:pt x="3163" y="389186"/>
                </a:lnTo>
                <a:lnTo>
                  <a:pt x="4279" y="385962"/>
                </a:lnTo>
                <a:lnTo>
                  <a:pt x="5769" y="383666"/>
                </a:lnTo>
                <a:lnTo>
                  <a:pt x="7629" y="382304"/>
                </a:lnTo>
                <a:lnTo>
                  <a:pt x="9488" y="380939"/>
                </a:lnTo>
                <a:lnTo>
                  <a:pt x="11658" y="380256"/>
                </a:lnTo>
                <a:lnTo>
                  <a:pt x="14139" y="380256"/>
                </a:lnTo>
                <a:lnTo>
                  <a:pt x="17611" y="380256"/>
                </a:lnTo>
                <a:lnTo>
                  <a:pt x="22512" y="382304"/>
                </a:lnTo>
                <a:lnTo>
                  <a:pt x="28837" y="386394"/>
                </a:lnTo>
                <a:lnTo>
                  <a:pt x="33917" y="389546"/>
                </a:lnTo>
                <a:lnTo>
                  <a:pt x="69532" y="407093"/>
                </a:lnTo>
                <a:lnTo>
                  <a:pt x="111017" y="418161"/>
                </a:lnTo>
                <a:lnTo>
                  <a:pt x="136550" y="419697"/>
                </a:lnTo>
                <a:lnTo>
                  <a:pt x="145247" y="419429"/>
                </a:lnTo>
                <a:lnTo>
                  <a:pt x="187350" y="407012"/>
                </a:lnTo>
                <a:lnTo>
                  <a:pt x="211523" y="371792"/>
                </a:lnTo>
                <a:lnTo>
                  <a:pt x="212826" y="358304"/>
                </a:lnTo>
                <a:lnTo>
                  <a:pt x="212268" y="350409"/>
                </a:lnTo>
                <a:lnTo>
                  <a:pt x="187467" y="314098"/>
                </a:lnTo>
                <a:lnTo>
                  <a:pt x="148084" y="292263"/>
                </a:lnTo>
                <a:lnTo>
                  <a:pt x="138899" y="288205"/>
                </a:lnTo>
                <a:lnTo>
                  <a:pt x="129574" y="284030"/>
                </a:lnTo>
                <a:lnTo>
                  <a:pt x="91438" y="265798"/>
                </a:lnTo>
                <a:lnTo>
                  <a:pt x="55672" y="242591"/>
                </a:lnTo>
                <a:lnTo>
                  <a:pt x="27395" y="210638"/>
                </a:lnTo>
                <a:lnTo>
                  <a:pt x="10419" y="166780"/>
                </a:lnTo>
                <a:lnTo>
                  <a:pt x="8186" y="138784"/>
                </a:lnTo>
                <a:lnTo>
                  <a:pt x="8989" y="122005"/>
                </a:lnTo>
                <a:lnTo>
                  <a:pt x="21022" y="77949"/>
                </a:lnTo>
                <a:lnTo>
                  <a:pt x="45300" y="43626"/>
                </a:lnTo>
                <a:lnTo>
                  <a:pt x="79345" y="19302"/>
                </a:lnTo>
                <a:lnTo>
                  <a:pt x="121982" y="4814"/>
                </a:lnTo>
                <a:lnTo>
                  <a:pt x="153328" y="534"/>
                </a:lnTo>
                <a:lnTo>
                  <a:pt x="16966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72640" y="3624149"/>
            <a:ext cx="296545" cy="485140"/>
          </a:xfrm>
          <a:custGeom>
            <a:avLst/>
            <a:gdLst/>
            <a:ahLst/>
            <a:cxnLst/>
            <a:rect l="l" t="t" r="r" b="b"/>
            <a:pathLst>
              <a:path w="296544" h="485139">
                <a:moveTo>
                  <a:pt x="159246" y="0"/>
                </a:moveTo>
                <a:lnTo>
                  <a:pt x="168671" y="0"/>
                </a:lnTo>
                <a:lnTo>
                  <a:pt x="176299" y="185"/>
                </a:lnTo>
                <a:lnTo>
                  <a:pt x="182128" y="557"/>
                </a:lnTo>
                <a:lnTo>
                  <a:pt x="187957" y="932"/>
                </a:lnTo>
                <a:lnTo>
                  <a:pt x="192360" y="1551"/>
                </a:lnTo>
                <a:lnTo>
                  <a:pt x="195336" y="2420"/>
                </a:lnTo>
                <a:lnTo>
                  <a:pt x="198313" y="3288"/>
                </a:lnTo>
                <a:lnTo>
                  <a:pt x="200297" y="4465"/>
                </a:lnTo>
                <a:lnTo>
                  <a:pt x="201289" y="5955"/>
                </a:lnTo>
                <a:lnTo>
                  <a:pt x="202282" y="7443"/>
                </a:lnTo>
                <a:lnTo>
                  <a:pt x="202778" y="9302"/>
                </a:lnTo>
                <a:lnTo>
                  <a:pt x="202778" y="11536"/>
                </a:lnTo>
                <a:lnTo>
                  <a:pt x="202778" y="409279"/>
                </a:lnTo>
                <a:lnTo>
                  <a:pt x="281285" y="409279"/>
                </a:lnTo>
                <a:lnTo>
                  <a:pt x="283517" y="409279"/>
                </a:lnTo>
                <a:lnTo>
                  <a:pt x="285564" y="409959"/>
                </a:lnTo>
                <a:lnTo>
                  <a:pt x="287424" y="411324"/>
                </a:lnTo>
                <a:lnTo>
                  <a:pt x="289284" y="412690"/>
                </a:lnTo>
                <a:lnTo>
                  <a:pt x="290896" y="414860"/>
                </a:lnTo>
                <a:lnTo>
                  <a:pt x="292261" y="417835"/>
                </a:lnTo>
                <a:lnTo>
                  <a:pt x="293625" y="420812"/>
                </a:lnTo>
                <a:lnTo>
                  <a:pt x="294617" y="424720"/>
                </a:lnTo>
                <a:lnTo>
                  <a:pt x="295237" y="429557"/>
                </a:lnTo>
                <a:lnTo>
                  <a:pt x="295857" y="434391"/>
                </a:lnTo>
                <a:lnTo>
                  <a:pt x="296168" y="440408"/>
                </a:lnTo>
                <a:lnTo>
                  <a:pt x="296168" y="447601"/>
                </a:lnTo>
                <a:lnTo>
                  <a:pt x="296168" y="454548"/>
                </a:lnTo>
                <a:lnTo>
                  <a:pt x="291889" y="476807"/>
                </a:lnTo>
                <a:lnTo>
                  <a:pt x="290524" y="479660"/>
                </a:lnTo>
                <a:lnTo>
                  <a:pt x="288974" y="481708"/>
                </a:lnTo>
                <a:lnTo>
                  <a:pt x="287238" y="482949"/>
                </a:lnTo>
                <a:lnTo>
                  <a:pt x="285501" y="484190"/>
                </a:lnTo>
                <a:lnTo>
                  <a:pt x="283517" y="484808"/>
                </a:lnTo>
                <a:lnTo>
                  <a:pt x="281285" y="484808"/>
                </a:lnTo>
                <a:lnTo>
                  <a:pt x="15627" y="484808"/>
                </a:lnTo>
                <a:lnTo>
                  <a:pt x="13642" y="484808"/>
                </a:lnTo>
                <a:lnTo>
                  <a:pt x="11782" y="484190"/>
                </a:lnTo>
                <a:lnTo>
                  <a:pt x="10045" y="482949"/>
                </a:lnTo>
                <a:lnTo>
                  <a:pt x="8309" y="481708"/>
                </a:lnTo>
                <a:lnTo>
                  <a:pt x="6759" y="479660"/>
                </a:lnTo>
                <a:lnTo>
                  <a:pt x="5394" y="476807"/>
                </a:lnTo>
                <a:lnTo>
                  <a:pt x="4030" y="473957"/>
                </a:lnTo>
                <a:lnTo>
                  <a:pt x="2976" y="470111"/>
                </a:lnTo>
                <a:lnTo>
                  <a:pt x="2232" y="465274"/>
                </a:lnTo>
                <a:lnTo>
                  <a:pt x="1488" y="460436"/>
                </a:lnTo>
                <a:lnTo>
                  <a:pt x="1116" y="454548"/>
                </a:lnTo>
                <a:lnTo>
                  <a:pt x="1116" y="447601"/>
                </a:lnTo>
                <a:lnTo>
                  <a:pt x="1116" y="440408"/>
                </a:lnTo>
                <a:lnTo>
                  <a:pt x="1426" y="434391"/>
                </a:lnTo>
                <a:lnTo>
                  <a:pt x="2046" y="429557"/>
                </a:lnTo>
                <a:lnTo>
                  <a:pt x="2666" y="424720"/>
                </a:lnTo>
                <a:lnTo>
                  <a:pt x="13394" y="409279"/>
                </a:lnTo>
                <a:lnTo>
                  <a:pt x="15627" y="409279"/>
                </a:lnTo>
                <a:lnTo>
                  <a:pt x="105295" y="409279"/>
                </a:lnTo>
                <a:lnTo>
                  <a:pt x="105295" y="95996"/>
                </a:lnTo>
                <a:lnTo>
                  <a:pt x="27905" y="138784"/>
                </a:lnTo>
                <a:lnTo>
                  <a:pt x="22200" y="141512"/>
                </a:lnTo>
                <a:lnTo>
                  <a:pt x="17549" y="143185"/>
                </a:lnTo>
                <a:lnTo>
                  <a:pt x="13952" y="143807"/>
                </a:lnTo>
                <a:lnTo>
                  <a:pt x="10355" y="144426"/>
                </a:lnTo>
                <a:lnTo>
                  <a:pt x="7503" y="143682"/>
                </a:lnTo>
                <a:lnTo>
                  <a:pt x="0" y="118070"/>
                </a:lnTo>
                <a:lnTo>
                  <a:pt x="0" y="108645"/>
                </a:lnTo>
                <a:lnTo>
                  <a:pt x="0" y="102693"/>
                </a:lnTo>
                <a:lnTo>
                  <a:pt x="124" y="97792"/>
                </a:lnTo>
                <a:lnTo>
                  <a:pt x="372" y="93948"/>
                </a:lnTo>
                <a:lnTo>
                  <a:pt x="619" y="90104"/>
                </a:lnTo>
                <a:lnTo>
                  <a:pt x="6325" y="77391"/>
                </a:lnTo>
                <a:lnTo>
                  <a:pt x="8061" y="75654"/>
                </a:lnTo>
                <a:lnTo>
                  <a:pt x="10418" y="73795"/>
                </a:lnTo>
                <a:lnTo>
                  <a:pt x="13394" y="71810"/>
                </a:lnTo>
                <a:lnTo>
                  <a:pt x="116830" y="4837"/>
                </a:lnTo>
                <a:lnTo>
                  <a:pt x="118070" y="3846"/>
                </a:lnTo>
                <a:lnTo>
                  <a:pt x="119620" y="3038"/>
                </a:lnTo>
                <a:lnTo>
                  <a:pt x="121481" y="2420"/>
                </a:lnTo>
                <a:lnTo>
                  <a:pt x="123341" y="1798"/>
                </a:lnTo>
                <a:lnTo>
                  <a:pt x="125759" y="1304"/>
                </a:lnTo>
                <a:lnTo>
                  <a:pt x="128736" y="932"/>
                </a:lnTo>
                <a:lnTo>
                  <a:pt x="131712" y="557"/>
                </a:lnTo>
                <a:lnTo>
                  <a:pt x="135619" y="310"/>
                </a:lnTo>
                <a:lnTo>
                  <a:pt x="140456" y="185"/>
                </a:lnTo>
                <a:lnTo>
                  <a:pt x="145293" y="64"/>
                </a:lnTo>
                <a:lnTo>
                  <a:pt x="151556" y="0"/>
                </a:lnTo>
                <a:lnTo>
                  <a:pt x="15924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5544" y="3624149"/>
            <a:ext cx="296545" cy="485140"/>
          </a:xfrm>
          <a:custGeom>
            <a:avLst/>
            <a:gdLst/>
            <a:ahLst/>
            <a:cxnLst/>
            <a:rect l="l" t="t" r="r" b="b"/>
            <a:pathLst>
              <a:path w="296544" h="485139">
                <a:moveTo>
                  <a:pt x="159246" y="0"/>
                </a:moveTo>
                <a:lnTo>
                  <a:pt x="168671" y="0"/>
                </a:lnTo>
                <a:lnTo>
                  <a:pt x="176299" y="185"/>
                </a:lnTo>
                <a:lnTo>
                  <a:pt x="182128" y="557"/>
                </a:lnTo>
                <a:lnTo>
                  <a:pt x="187957" y="932"/>
                </a:lnTo>
                <a:lnTo>
                  <a:pt x="192360" y="1551"/>
                </a:lnTo>
                <a:lnTo>
                  <a:pt x="195336" y="2420"/>
                </a:lnTo>
                <a:lnTo>
                  <a:pt x="198313" y="3288"/>
                </a:lnTo>
                <a:lnTo>
                  <a:pt x="200297" y="4465"/>
                </a:lnTo>
                <a:lnTo>
                  <a:pt x="201289" y="5955"/>
                </a:lnTo>
                <a:lnTo>
                  <a:pt x="202282" y="7443"/>
                </a:lnTo>
                <a:lnTo>
                  <a:pt x="202778" y="9302"/>
                </a:lnTo>
                <a:lnTo>
                  <a:pt x="202778" y="11536"/>
                </a:lnTo>
                <a:lnTo>
                  <a:pt x="202778" y="409279"/>
                </a:lnTo>
                <a:lnTo>
                  <a:pt x="281285" y="409279"/>
                </a:lnTo>
                <a:lnTo>
                  <a:pt x="283517" y="409279"/>
                </a:lnTo>
                <a:lnTo>
                  <a:pt x="285564" y="409959"/>
                </a:lnTo>
                <a:lnTo>
                  <a:pt x="287424" y="411324"/>
                </a:lnTo>
                <a:lnTo>
                  <a:pt x="289284" y="412690"/>
                </a:lnTo>
                <a:lnTo>
                  <a:pt x="290896" y="414860"/>
                </a:lnTo>
                <a:lnTo>
                  <a:pt x="292261" y="417835"/>
                </a:lnTo>
                <a:lnTo>
                  <a:pt x="293625" y="420812"/>
                </a:lnTo>
                <a:lnTo>
                  <a:pt x="294617" y="424720"/>
                </a:lnTo>
                <a:lnTo>
                  <a:pt x="295237" y="429557"/>
                </a:lnTo>
                <a:lnTo>
                  <a:pt x="295857" y="434391"/>
                </a:lnTo>
                <a:lnTo>
                  <a:pt x="296168" y="440408"/>
                </a:lnTo>
                <a:lnTo>
                  <a:pt x="296168" y="447601"/>
                </a:lnTo>
                <a:lnTo>
                  <a:pt x="296168" y="454548"/>
                </a:lnTo>
                <a:lnTo>
                  <a:pt x="291889" y="476807"/>
                </a:lnTo>
                <a:lnTo>
                  <a:pt x="290524" y="479660"/>
                </a:lnTo>
                <a:lnTo>
                  <a:pt x="288974" y="481708"/>
                </a:lnTo>
                <a:lnTo>
                  <a:pt x="287238" y="482949"/>
                </a:lnTo>
                <a:lnTo>
                  <a:pt x="285501" y="484190"/>
                </a:lnTo>
                <a:lnTo>
                  <a:pt x="283517" y="484808"/>
                </a:lnTo>
                <a:lnTo>
                  <a:pt x="281285" y="484808"/>
                </a:lnTo>
                <a:lnTo>
                  <a:pt x="15627" y="484808"/>
                </a:lnTo>
                <a:lnTo>
                  <a:pt x="13642" y="484808"/>
                </a:lnTo>
                <a:lnTo>
                  <a:pt x="11782" y="484190"/>
                </a:lnTo>
                <a:lnTo>
                  <a:pt x="10045" y="482949"/>
                </a:lnTo>
                <a:lnTo>
                  <a:pt x="8309" y="481708"/>
                </a:lnTo>
                <a:lnTo>
                  <a:pt x="6759" y="479660"/>
                </a:lnTo>
                <a:lnTo>
                  <a:pt x="5394" y="476807"/>
                </a:lnTo>
                <a:lnTo>
                  <a:pt x="4030" y="473957"/>
                </a:lnTo>
                <a:lnTo>
                  <a:pt x="2976" y="470111"/>
                </a:lnTo>
                <a:lnTo>
                  <a:pt x="2232" y="465274"/>
                </a:lnTo>
                <a:lnTo>
                  <a:pt x="1488" y="460436"/>
                </a:lnTo>
                <a:lnTo>
                  <a:pt x="1116" y="454548"/>
                </a:lnTo>
                <a:lnTo>
                  <a:pt x="1116" y="447601"/>
                </a:lnTo>
                <a:lnTo>
                  <a:pt x="1116" y="440408"/>
                </a:lnTo>
                <a:lnTo>
                  <a:pt x="1426" y="434391"/>
                </a:lnTo>
                <a:lnTo>
                  <a:pt x="2046" y="429557"/>
                </a:lnTo>
                <a:lnTo>
                  <a:pt x="2666" y="424720"/>
                </a:lnTo>
                <a:lnTo>
                  <a:pt x="13394" y="409279"/>
                </a:lnTo>
                <a:lnTo>
                  <a:pt x="15627" y="409279"/>
                </a:lnTo>
                <a:lnTo>
                  <a:pt x="105295" y="409279"/>
                </a:lnTo>
                <a:lnTo>
                  <a:pt x="105295" y="95996"/>
                </a:lnTo>
                <a:lnTo>
                  <a:pt x="27905" y="138784"/>
                </a:lnTo>
                <a:lnTo>
                  <a:pt x="22200" y="141512"/>
                </a:lnTo>
                <a:lnTo>
                  <a:pt x="17549" y="143185"/>
                </a:lnTo>
                <a:lnTo>
                  <a:pt x="13952" y="143807"/>
                </a:lnTo>
                <a:lnTo>
                  <a:pt x="10355" y="144426"/>
                </a:lnTo>
                <a:lnTo>
                  <a:pt x="7503" y="143682"/>
                </a:lnTo>
                <a:lnTo>
                  <a:pt x="0" y="118070"/>
                </a:lnTo>
                <a:lnTo>
                  <a:pt x="0" y="108645"/>
                </a:lnTo>
                <a:lnTo>
                  <a:pt x="0" y="102693"/>
                </a:lnTo>
                <a:lnTo>
                  <a:pt x="6325" y="77391"/>
                </a:lnTo>
                <a:lnTo>
                  <a:pt x="8061" y="75654"/>
                </a:lnTo>
                <a:lnTo>
                  <a:pt x="10418" y="73795"/>
                </a:lnTo>
                <a:lnTo>
                  <a:pt x="13394" y="71810"/>
                </a:lnTo>
                <a:lnTo>
                  <a:pt x="116830" y="4837"/>
                </a:lnTo>
                <a:lnTo>
                  <a:pt x="118070" y="3846"/>
                </a:lnTo>
                <a:lnTo>
                  <a:pt x="119620" y="3038"/>
                </a:lnTo>
                <a:lnTo>
                  <a:pt x="121481" y="2420"/>
                </a:lnTo>
                <a:lnTo>
                  <a:pt x="123341" y="1798"/>
                </a:lnTo>
                <a:lnTo>
                  <a:pt x="125759" y="1304"/>
                </a:lnTo>
                <a:lnTo>
                  <a:pt x="128736" y="932"/>
                </a:lnTo>
                <a:lnTo>
                  <a:pt x="131712" y="557"/>
                </a:lnTo>
                <a:lnTo>
                  <a:pt x="135619" y="310"/>
                </a:lnTo>
                <a:lnTo>
                  <a:pt x="140456" y="185"/>
                </a:lnTo>
                <a:lnTo>
                  <a:pt x="145293" y="64"/>
                </a:lnTo>
                <a:lnTo>
                  <a:pt x="151556" y="0"/>
                </a:lnTo>
                <a:lnTo>
                  <a:pt x="15924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137" y="990345"/>
            <a:ext cx="8464550" cy="1174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WHITELIST 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marL="38100" marR="30480">
              <a:lnSpc>
                <a:spcPct val="122500"/>
              </a:lnSpc>
              <a:spcBef>
                <a:spcPts val="1830"/>
              </a:spcBef>
            </a:pPr>
            <a:r>
              <a:rPr dirty="0" sz="1200" spc="-2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whitelist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implemented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allow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EDGE</a:t>
            </a:r>
            <a:r>
              <a:rPr dirty="0" sz="1200" spc="-1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-15">
                <a:latin typeface="Calibri"/>
                <a:cs typeface="Calibri"/>
              </a:rPr>
              <a:t>™</a:t>
            </a:r>
            <a:r>
              <a:rPr dirty="0" sz="1200" spc="-10">
                <a:latin typeface="Arial"/>
                <a:cs typeface="Arial"/>
              </a:rPr>
              <a:t>’s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smart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contracts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interact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only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approved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addresses.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This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means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only </a:t>
            </a:r>
            <a:r>
              <a:rPr dirty="0" sz="1200" spc="25">
                <a:latin typeface="Arial"/>
                <a:cs typeface="Arial"/>
              </a:rPr>
              <a:t>whitelisted </a:t>
            </a:r>
            <a:r>
              <a:rPr dirty="0" sz="1200" spc="5">
                <a:latin typeface="Arial"/>
                <a:cs typeface="Arial"/>
              </a:rPr>
              <a:t>addresses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>
                <a:latin typeface="Arial"/>
                <a:cs typeface="Arial"/>
              </a:rPr>
              <a:t>receive </a:t>
            </a:r>
            <a:r>
              <a:rPr dirty="0" sz="1200" spc="65">
                <a:latin typeface="Arial"/>
                <a:cs typeface="Arial"/>
              </a:rPr>
              <a:t>and/or </a:t>
            </a:r>
            <a:r>
              <a:rPr dirty="0" sz="1200" spc="40">
                <a:latin typeface="Arial"/>
                <a:cs typeface="Arial"/>
              </a:rPr>
              <a:t>transact </a:t>
            </a:r>
            <a:r>
              <a:rPr dirty="0" sz="1200" spc="35">
                <a:latin typeface="Arial"/>
                <a:cs typeface="Arial"/>
              </a:rPr>
              <a:t>using </a:t>
            </a:r>
            <a:r>
              <a:rPr dirty="0" sz="1200" spc="-50">
                <a:latin typeface="Arial"/>
                <a:cs typeface="Arial"/>
              </a:rPr>
              <a:t>EDGE-X </a:t>
            </a:r>
            <a:r>
              <a:rPr dirty="0" sz="1200" spc="25">
                <a:latin typeface="Arial"/>
                <a:cs typeface="Arial"/>
              </a:rPr>
              <a:t>once they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50">
                <a:latin typeface="Arial"/>
                <a:cs typeface="Arial"/>
              </a:rPr>
              <a:t>undergone </a:t>
            </a:r>
            <a:r>
              <a:rPr dirty="0" sz="1200" spc="30">
                <a:latin typeface="Arial"/>
                <a:cs typeface="Arial"/>
              </a:rPr>
              <a:t>suitable </a:t>
            </a:r>
            <a:r>
              <a:rPr dirty="0" sz="1200" spc="-20">
                <a:latin typeface="Arial"/>
                <a:cs typeface="Arial"/>
              </a:rPr>
              <a:t>KYC/AML 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checks: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39038" y="2569210"/>
            <a:ext cx="4215130" cy="32410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04165" marR="412750" indent="-228600">
              <a:lnSpc>
                <a:spcPct val="132500"/>
              </a:lnSpc>
              <a:spcBef>
                <a:spcPts val="110"/>
              </a:spcBef>
              <a:buClr>
                <a:srgbClr val="F07238"/>
              </a:buClr>
              <a:buFont typeface="Symbol"/>
              <a:buChar char=""/>
              <a:tabLst>
                <a:tab pos="304165" algn="l"/>
                <a:tab pos="304800" algn="l"/>
              </a:tabLst>
            </a:pP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50">
                <a:latin typeface="Arial"/>
                <a:cs typeface="Arial"/>
              </a:rPr>
              <a:t>maintains </a:t>
            </a:r>
            <a:r>
              <a:rPr dirty="0" sz="1200" spc="35">
                <a:latin typeface="Arial"/>
                <a:cs typeface="Arial"/>
              </a:rPr>
              <a:t>one </a:t>
            </a:r>
            <a:r>
              <a:rPr dirty="0" sz="1200" spc="25">
                <a:latin typeface="Arial"/>
                <a:cs typeface="Arial"/>
              </a:rPr>
              <a:t>whitelist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30">
                <a:latin typeface="Arial"/>
                <a:cs typeface="Arial"/>
              </a:rPr>
              <a:t>each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54">
                <a:latin typeface="Calibri"/>
                <a:cs typeface="Calibri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asset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whitelist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processor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updates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whitelist.</a:t>
            </a:r>
            <a:endParaRPr sz="1200">
              <a:latin typeface="Arial"/>
              <a:cs typeface="Arial"/>
            </a:endParaRPr>
          </a:p>
          <a:p>
            <a:pPr marL="304165" marR="407034" indent="-228600">
              <a:lnSpc>
                <a:spcPct val="132500"/>
              </a:lnSpc>
              <a:spcBef>
                <a:spcPts val="805"/>
              </a:spcBef>
              <a:buClr>
                <a:srgbClr val="F07238"/>
              </a:buClr>
              <a:buFont typeface="Symbol"/>
              <a:buChar char=""/>
              <a:tabLst>
                <a:tab pos="304165" algn="l"/>
                <a:tab pos="304800" algn="l"/>
              </a:tabLst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70">
                <a:latin typeface="Arial"/>
                <a:cs typeface="Arial"/>
              </a:rPr>
              <a:t>admin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30">
                <a:latin typeface="Arial"/>
                <a:cs typeface="Arial"/>
              </a:rPr>
              <a:t>block </a:t>
            </a:r>
            <a:r>
              <a:rPr dirty="0" sz="1200" spc="25">
                <a:latin typeface="Arial"/>
                <a:cs typeface="Arial"/>
              </a:rPr>
              <a:t>wallets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60">
                <a:latin typeface="Arial"/>
                <a:cs typeface="Arial"/>
              </a:rPr>
              <a:t>no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longer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meet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AML/KYC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other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terms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use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receiving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new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digital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assets.</a:t>
            </a:r>
            <a:endParaRPr sz="1200">
              <a:latin typeface="Arial"/>
              <a:cs typeface="Arial"/>
            </a:endParaRPr>
          </a:p>
          <a:p>
            <a:pPr marL="304165" marR="106045" indent="-228600">
              <a:lnSpc>
                <a:spcPct val="132800"/>
              </a:lnSpc>
              <a:spcBef>
                <a:spcPts val="800"/>
              </a:spcBef>
              <a:buClr>
                <a:srgbClr val="F07238"/>
              </a:buClr>
              <a:buFont typeface="Symbol"/>
              <a:buChar char=""/>
              <a:tabLst>
                <a:tab pos="304165" algn="l"/>
                <a:tab pos="304800" algn="l"/>
              </a:tabLst>
            </a:pPr>
            <a:r>
              <a:rPr dirty="0" sz="1200" spc="15">
                <a:latin typeface="Arial"/>
                <a:cs typeface="Arial"/>
              </a:rPr>
              <a:t>If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30">
                <a:latin typeface="Arial"/>
                <a:cs typeface="Arial"/>
              </a:rPr>
              <a:t>purchase </a:t>
            </a:r>
            <a:r>
              <a:rPr dirty="0" sz="1200" spc="-5">
                <a:latin typeface="Arial"/>
                <a:cs typeface="Arial"/>
              </a:rPr>
              <a:t>EDGE</a:t>
            </a:r>
            <a:r>
              <a:rPr dirty="0" sz="1200" spc="-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-7">
                <a:latin typeface="Calibri"/>
                <a:cs typeface="Calibri"/>
              </a:rPr>
              <a:t>™</a:t>
            </a:r>
            <a:r>
              <a:rPr dirty="0" sz="1200" spc="-5">
                <a:latin typeface="Arial"/>
                <a:cs typeface="Arial"/>
              </a:rPr>
              <a:t>’s </a:t>
            </a:r>
            <a:r>
              <a:rPr dirty="0" sz="1200" spc="45">
                <a:latin typeface="Arial"/>
                <a:cs typeface="Arial"/>
              </a:rPr>
              <a:t>digital </a:t>
            </a:r>
            <a:r>
              <a:rPr dirty="0" sz="1200" spc="-5">
                <a:latin typeface="Arial"/>
                <a:cs typeface="Arial"/>
              </a:rPr>
              <a:t>assets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third-party </a:t>
            </a:r>
            <a:r>
              <a:rPr dirty="0" sz="1200" spc="15">
                <a:latin typeface="Arial"/>
                <a:cs typeface="Arial"/>
              </a:rPr>
              <a:t>exchanges,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investors' </a:t>
            </a:r>
            <a:r>
              <a:rPr dirty="0" sz="1200" spc="35">
                <a:latin typeface="Arial"/>
                <a:cs typeface="Arial"/>
              </a:rPr>
              <a:t>wallet </a:t>
            </a:r>
            <a:r>
              <a:rPr dirty="0" sz="1200" spc="20">
                <a:latin typeface="Arial"/>
                <a:cs typeface="Arial"/>
              </a:rPr>
              <a:t>address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automatically added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whitelist once </a:t>
            </a:r>
            <a:r>
              <a:rPr dirty="0" sz="1200" spc="40">
                <a:latin typeface="Arial"/>
                <a:cs typeface="Arial"/>
              </a:rPr>
              <a:t>approved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third-party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exchange.</a:t>
            </a:r>
            <a:endParaRPr sz="1200">
              <a:latin typeface="Arial"/>
              <a:cs typeface="Arial"/>
            </a:endParaRPr>
          </a:p>
          <a:p>
            <a:pPr marL="304165" marR="81280" indent="-228600">
              <a:lnSpc>
                <a:spcPct val="131700"/>
              </a:lnSpc>
              <a:spcBef>
                <a:spcPts val="815"/>
              </a:spcBef>
              <a:buClr>
                <a:srgbClr val="F07238"/>
              </a:buClr>
              <a:buFont typeface="Symbol"/>
              <a:buChar char=""/>
              <a:tabLst>
                <a:tab pos="304165" algn="l"/>
                <a:tab pos="304800" algn="l"/>
              </a:tabLst>
            </a:pP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regulated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countries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need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pass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full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accreditation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check.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8629" y="2599690"/>
            <a:ext cx="4159250" cy="18211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79400" marR="55880" indent="-228600">
              <a:lnSpc>
                <a:spcPct val="132200"/>
              </a:lnSpc>
              <a:spcBef>
                <a:spcPts val="90"/>
              </a:spcBef>
              <a:buClr>
                <a:srgbClr val="F07238"/>
              </a:buClr>
              <a:buFont typeface="Symbol"/>
              <a:buChar char=""/>
              <a:tabLst>
                <a:tab pos="279400" algn="l"/>
              </a:tabLst>
            </a:pPr>
            <a:r>
              <a:rPr dirty="0" sz="1200" spc="50">
                <a:latin typeface="Arial"/>
                <a:cs typeface="Arial"/>
              </a:rPr>
              <a:t>During </a:t>
            </a:r>
            <a:r>
              <a:rPr dirty="0" sz="1200" spc="-5">
                <a:latin typeface="Arial"/>
                <a:cs typeface="Arial"/>
              </a:rPr>
              <a:t>EDGE</a:t>
            </a:r>
            <a:r>
              <a:rPr dirty="0" sz="1200" spc="-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-7">
                <a:latin typeface="Calibri"/>
                <a:cs typeface="Calibri"/>
              </a:rPr>
              <a:t>™</a:t>
            </a:r>
            <a:r>
              <a:rPr dirty="0" sz="1200" spc="-5">
                <a:latin typeface="Arial"/>
                <a:cs typeface="Arial"/>
              </a:rPr>
              <a:t>’s </a:t>
            </a:r>
            <a:r>
              <a:rPr dirty="0" sz="1200" spc="75">
                <a:latin typeface="Arial"/>
                <a:cs typeface="Arial"/>
              </a:rPr>
              <a:t>Momentum </a:t>
            </a:r>
            <a:r>
              <a:rPr dirty="0" sz="1200" spc="-15">
                <a:latin typeface="Arial"/>
                <a:cs typeface="Arial"/>
              </a:rPr>
              <a:t>sale, </a:t>
            </a:r>
            <a:r>
              <a:rPr dirty="0" sz="1200" spc="-5">
                <a:latin typeface="Arial"/>
                <a:cs typeface="Arial"/>
              </a:rPr>
              <a:t>every </a:t>
            </a:r>
            <a:r>
              <a:rPr dirty="0" sz="1200" spc="15">
                <a:latin typeface="Arial"/>
                <a:cs typeface="Arial"/>
              </a:rPr>
              <a:t>investor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whitelisted based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-20">
                <a:latin typeface="Arial"/>
                <a:cs typeface="Arial"/>
              </a:rPr>
              <a:t>KYC/AML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15">
                <a:latin typeface="Arial"/>
                <a:cs typeface="Arial"/>
              </a:rPr>
              <a:t>checked 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through </a:t>
            </a:r>
            <a:r>
              <a:rPr dirty="0" sz="1200" spc="40">
                <a:latin typeface="Arial"/>
                <a:cs typeface="Arial"/>
              </a:rPr>
              <a:t>third-party </a:t>
            </a:r>
            <a:r>
              <a:rPr dirty="0" sz="1200" spc="20">
                <a:latin typeface="Arial"/>
                <a:cs typeface="Arial"/>
              </a:rPr>
              <a:t>providers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60">
                <a:latin typeface="Arial"/>
                <a:cs typeface="Arial"/>
              </a:rPr>
              <a:t>updated </a:t>
            </a:r>
            <a:r>
              <a:rPr dirty="0" sz="1200" spc="45">
                <a:latin typeface="Arial"/>
                <a:cs typeface="Arial"/>
              </a:rPr>
              <a:t>within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247">
                <a:latin typeface="Calibri"/>
                <a:cs typeface="Calibri"/>
              </a:rPr>
              <a:t> </a:t>
            </a:r>
            <a:r>
              <a:rPr dirty="0" sz="1200" spc="5">
                <a:latin typeface="Arial"/>
                <a:cs typeface="Arial"/>
              </a:rPr>
              <a:t>system.</a:t>
            </a:r>
            <a:endParaRPr sz="1200">
              <a:latin typeface="Arial"/>
              <a:cs typeface="Arial"/>
            </a:endParaRPr>
          </a:p>
          <a:p>
            <a:pPr marL="279400" marR="111125" indent="-228600">
              <a:lnSpc>
                <a:spcPct val="132500"/>
              </a:lnSpc>
              <a:spcBef>
                <a:spcPts val="805"/>
              </a:spcBef>
              <a:buClr>
                <a:srgbClr val="F07238"/>
              </a:buClr>
              <a:buFont typeface="Symbol"/>
              <a:buChar char=""/>
              <a:tabLst>
                <a:tab pos="278765" algn="l"/>
                <a:tab pos="279400" algn="l"/>
              </a:tabLst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EDGE</a:t>
            </a:r>
            <a:r>
              <a:rPr dirty="0" sz="120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>
                <a:latin typeface="Calibri"/>
                <a:cs typeface="Calibri"/>
              </a:rPr>
              <a:t>™</a:t>
            </a:r>
            <a:r>
              <a:rPr dirty="0" baseline="29411" sz="1275" spc="7">
                <a:latin typeface="Calibri"/>
                <a:cs typeface="Calibri"/>
              </a:rPr>
              <a:t> </a:t>
            </a:r>
            <a:r>
              <a:rPr dirty="0" sz="1200" spc="10">
                <a:latin typeface="Arial"/>
                <a:cs typeface="Arial"/>
              </a:rPr>
              <a:t>system </a:t>
            </a:r>
            <a:r>
              <a:rPr dirty="0" sz="1200" spc="30">
                <a:latin typeface="Arial"/>
                <a:cs typeface="Arial"/>
              </a:rPr>
              <a:t>will periodically </a:t>
            </a:r>
            <a:r>
              <a:rPr dirty="0" sz="1200" spc="10">
                <a:latin typeface="Arial"/>
                <a:cs typeface="Arial"/>
              </a:rPr>
              <a:t>check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whitelist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KYC/AML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providers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against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existing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update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accordingly.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721" y="4163292"/>
            <a:ext cx="880745" cy="89661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79379" y="4389498"/>
            <a:ext cx="285750" cy="481965"/>
          </a:xfrm>
          <a:custGeom>
            <a:avLst/>
            <a:gdLst/>
            <a:ahLst/>
            <a:cxnLst/>
            <a:rect l="l" t="t" r="r" b="b"/>
            <a:pathLst>
              <a:path w="285750" h="481964">
                <a:moveTo>
                  <a:pt x="29021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2" y="1859"/>
                </a:lnTo>
                <a:lnTo>
                  <a:pt x="277069" y="3099"/>
                </a:lnTo>
                <a:lnTo>
                  <a:pt x="278557" y="5269"/>
                </a:lnTo>
                <a:lnTo>
                  <a:pt x="279797" y="8372"/>
                </a:lnTo>
                <a:lnTo>
                  <a:pt x="281038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8" y="25115"/>
                </a:lnTo>
                <a:lnTo>
                  <a:pt x="283516" y="31254"/>
                </a:lnTo>
                <a:lnTo>
                  <a:pt x="283516" y="38694"/>
                </a:lnTo>
                <a:lnTo>
                  <a:pt x="283516" y="45640"/>
                </a:lnTo>
                <a:lnTo>
                  <a:pt x="283208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2" y="74599"/>
                </a:lnTo>
                <a:lnTo>
                  <a:pt x="273594" y="75965"/>
                </a:lnTo>
                <a:lnTo>
                  <a:pt x="271610" y="76648"/>
                </a:lnTo>
                <a:lnTo>
                  <a:pt x="269379" y="76648"/>
                </a:lnTo>
                <a:lnTo>
                  <a:pt x="97482" y="76648"/>
                </a:lnTo>
                <a:lnTo>
                  <a:pt x="97482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47241" y="194901"/>
                </a:lnTo>
                <a:lnTo>
                  <a:pt x="249101" y="196266"/>
                </a:lnTo>
                <a:lnTo>
                  <a:pt x="250960" y="197632"/>
                </a:lnTo>
                <a:lnTo>
                  <a:pt x="252511" y="199738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1" y="214125"/>
                </a:lnTo>
                <a:lnTo>
                  <a:pt x="257163" y="218962"/>
                </a:lnTo>
                <a:lnTo>
                  <a:pt x="257474" y="224854"/>
                </a:lnTo>
                <a:lnTo>
                  <a:pt x="257474" y="231800"/>
                </a:lnTo>
                <a:lnTo>
                  <a:pt x="257474" y="238993"/>
                </a:lnTo>
                <a:lnTo>
                  <a:pt x="257163" y="244946"/>
                </a:lnTo>
                <a:lnTo>
                  <a:pt x="256541" y="249658"/>
                </a:lnTo>
                <a:lnTo>
                  <a:pt x="255922" y="254370"/>
                </a:lnTo>
                <a:lnTo>
                  <a:pt x="254992" y="25815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1" y="267148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2" y="269007"/>
                </a:lnTo>
                <a:lnTo>
                  <a:pt x="97482" y="404814"/>
                </a:lnTo>
                <a:lnTo>
                  <a:pt x="270866" y="404814"/>
                </a:lnTo>
                <a:lnTo>
                  <a:pt x="273101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7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6" y="475878"/>
                </a:lnTo>
                <a:lnTo>
                  <a:pt x="278867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101" y="481459"/>
                </a:lnTo>
                <a:lnTo>
                  <a:pt x="270866" y="481459"/>
                </a:lnTo>
                <a:lnTo>
                  <a:pt x="29021" y="481459"/>
                </a:lnTo>
                <a:lnTo>
                  <a:pt x="20836" y="481459"/>
                </a:lnTo>
                <a:lnTo>
                  <a:pt x="13952" y="479041"/>
                </a:lnTo>
                <a:lnTo>
                  <a:pt x="8371" y="474204"/>
                </a:lnTo>
                <a:lnTo>
                  <a:pt x="2790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1"/>
                </a:lnTo>
                <a:lnTo>
                  <a:pt x="8371" y="7254"/>
                </a:lnTo>
                <a:lnTo>
                  <a:pt x="13952" y="2417"/>
                </a:lnTo>
                <a:lnTo>
                  <a:pt x="20836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4894" y="4389498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0" y="0"/>
                </a:moveTo>
                <a:lnTo>
                  <a:pt x="353838" y="0"/>
                </a:lnTo>
                <a:lnTo>
                  <a:pt x="356071" y="0"/>
                </a:lnTo>
                <a:lnTo>
                  <a:pt x="358117" y="682"/>
                </a:lnTo>
                <a:lnTo>
                  <a:pt x="359978" y="2045"/>
                </a:lnTo>
                <a:lnTo>
                  <a:pt x="361838" y="3410"/>
                </a:lnTo>
                <a:lnTo>
                  <a:pt x="363388" y="5641"/>
                </a:lnTo>
                <a:lnTo>
                  <a:pt x="364629" y="8744"/>
                </a:lnTo>
                <a:lnTo>
                  <a:pt x="365869" y="11844"/>
                </a:lnTo>
                <a:lnTo>
                  <a:pt x="366799" y="15998"/>
                </a:lnTo>
                <a:lnTo>
                  <a:pt x="367419" y="21207"/>
                </a:lnTo>
                <a:lnTo>
                  <a:pt x="368039" y="26417"/>
                </a:lnTo>
                <a:lnTo>
                  <a:pt x="368349" y="32741"/>
                </a:lnTo>
                <a:lnTo>
                  <a:pt x="368349" y="40184"/>
                </a:lnTo>
                <a:lnTo>
                  <a:pt x="368349" y="47378"/>
                </a:lnTo>
                <a:lnTo>
                  <a:pt x="364629" y="70878"/>
                </a:lnTo>
                <a:lnTo>
                  <a:pt x="363388" y="73981"/>
                </a:lnTo>
                <a:lnTo>
                  <a:pt x="361838" y="76273"/>
                </a:lnTo>
                <a:lnTo>
                  <a:pt x="359978" y="77763"/>
                </a:lnTo>
                <a:lnTo>
                  <a:pt x="358117" y="79251"/>
                </a:lnTo>
                <a:lnTo>
                  <a:pt x="356071" y="79994"/>
                </a:lnTo>
                <a:lnTo>
                  <a:pt x="353838" y="79994"/>
                </a:lnTo>
                <a:lnTo>
                  <a:pt x="233288" y="79994"/>
                </a:lnTo>
                <a:lnTo>
                  <a:pt x="233288" y="468063"/>
                </a:lnTo>
                <a:lnTo>
                  <a:pt x="233288" y="470544"/>
                </a:lnTo>
                <a:lnTo>
                  <a:pt x="232482" y="472778"/>
                </a:lnTo>
                <a:lnTo>
                  <a:pt x="207801" y="482574"/>
                </a:lnTo>
                <a:lnTo>
                  <a:pt x="201476" y="483318"/>
                </a:lnTo>
                <a:lnTo>
                  <a:pt x="193600" y="483690"/>
                </a:lnTo>
                <a:lnTo>
                  <a:pt x="184174" y="483690"/>
                </a:lnTo>
                <a:lnTo>
                  <a:pt x="174749" y="483690"/>
                </a:lnTo>
                <a:lnTo>
                  <a:pt x="166873" y="483318"/>
                </a:lnTo>
                <a:lnTo>
                  <a:pt x="160548" y="482574"/>
                </a:lnTo>
                <a:lnTo>
                  <a:pt x="154223" y="481830"/>
                </a:lnTo>
                <a:lnTo>
                  <a:pt x="135061" y="470544"/>
                </a:lnTo>
                <a:lnTo>
                  <a:pt x="135061" y="468063"/>
                </a:lnTo>
                <a:lnTo>
                  <a:pt x="135061" y="79994"/>
                </a:lnTo>
                <a:lnTo>
                  <a:pt x="14510" y="79994"/>
                </a:lnTo>
                <a:lnTo>
                  <a:pt x="12030" y="79994"/>
                </a:lnTo>
                <a:lnTo>
                  <a:pt x="9921" y="79251"/>
                </a:lnTo>
                <a:lnTo>
                  <a:pt x="8185" y="77763"/>
                </a:lnTo>
                <a:lnTo>
                  <a:pt x="6449" y="76273"/>
                </a:lnTo>
                <a:lnTo>
                  <a:pt x="4961" y="73981"/>
                </a:lnTo>
                <a:lnTo>
                  <a:pt x="3720" y="70878"/>
                </a:lnTo>
                <a:lnTo>
                  <a:pt x="2480" y="67778"/>
                </a:lnTo>
                <a:lnTo>
                  <a:pt x="1550" y="63684"/>
                </a:lnTo>
                <a:lnTo>
                  <a:pt x="930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720" y="8744"/>
                </a:lnTo>
                <a:lnTo>
                  <a:pt x="4961" y="5641"/>
                </a:lnTo>
                <a:lnTo>
                  <a:pt x="6449" y="3410"/>
                </a:lnTo>
                <a:lnTo>
                  <a:pt x="8185" y="2045"/>
                </a:lnTo>
                <a:lnTo>
                  <a:pt x="9921" y="682"/>
                </a:lnTo>
                <a:lnTo>
                  <a:pt x="12030" y="0"/>
                </a:lnTo>
                <a:lnTo>
                  <a:pt x="1451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0843" y="4387267"/>
            <a:ext cx="375920" cy="486409"/>
          </a:xfrm>
          <a:custGeom>
            <a:avLst/>
            <a:gdLst/>
            <a:ahLst/>
            <a:cxnLst/>
            <a:rect l="l" t="t" r="r" b="b"/>
            <a:pathLst>
              <a:path w="375919" h="486410">
                <a:moveTo>
                  <a:pt x="49113" y="0"/>
                </a:moveTo>
                <a:lnTo>
                  <a:pt x="58787" y="0"/>
                </a:lnTo>
                <a:lnTo>
                  <a:pt x="66724" y="371"/>
                </a:lnTo>
                <a:lnTo>
                  <a:pt x="95622" y="8927"/>
                </a:lnTo>
                <a:lnTo>
                  <a:pt x="97110" y="10911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192359"/>
                </a:lnTo>
                <a:lnTo>
                  <a:pt x="277936" y="192359"/>
                </a:lnTo>
                <a:lnTo>
                  <a:pt x="277936" y="15627"/>
                </a:lnTo>
                <a:lnTo>
                  <a:pt x="277936" y="13146"/>
                </a:lnTo>
                <a:lnTo>
                  <a:pt x="278742" y="10911"/>
                </a:lnTo>
                <a:lnTo>
                  <a:pt x="280355" y="8927"/>
                </a:lnTo>
                <a:lnTo>
                  <a:pt x="281967" y="6943"/>
                </a:lnTo>
                <a:lnTo>
                  <a:pt x="317376" y="0"/>
                </a:lnTo>
                <a:lnTo>
                  <a:pt x="327049" y="0"/>
                </a:lnTo>
                <a:lnTo>
                  <a:pt x="336475" y="0"/>
                </a:lnTo>
                <a:lnTo>
                  <a:pt x="374984" y="10911"/>
                </a:lnTo>
                <a:lnTo>
                  <a:pt x="375790" y="13146"/>
                </a:lnTo>
                <a:lnTo>
                  <a:pt x="375790" y="15627"/>
                </a:lnTo>
                <a:lnTo>
                  <a:pt x="375790" y="470294"/>
                </a:lnTo>
                <a:lnTo>
                  <a:pt x="375790" y="472775"/>
                </a:lnTo>
                <a:lnTo>
                  <a:pt x="374984" y="475009"/>
                </a:lnTo>
                <a:lnTo>
                  <a:pt x="350490" y="484805"/>
                </a:lnTo>
                <a:lnTo>
                  <a:pt x="344288" y="485549"/>
                </a:lnTo>
                <a:lnTo>
                  <a:pt x="336475" y="485921"/>
                </a:lnTo>
                <a:lnTo>
                  <a:pt x="327049" y="485921"/>
                </a:lnTo>
                <a:lnTo>
                  <a:pt x="317376" y="485921"/>
                </a:lnTo>
                <a:lnTo>
                  <a:pt x="309376" y="485549"/>
                </a:lnTo>
                <a:lnTo>
                  <a:pt x="303051" y="484805"/>
                </a:lnTo>
                <a:lnTo>
                  <a:pt x="296726" y="484062"/>
                </a:lnTo>
                <a:lnTo>
                  <a:pt x="291765" y="483071"/>
                </a:lnTo>
                <a:lnTo>
                  <a:pt x="288168" y="481830"/>
                </a:lnTo>
                <a:lnTo>
                  <a:pt x="284571" y="480590"/>
                </a:lnTo>
                <a:lnTo>
                  <a:pt x="281967" y="478977"/>
                </a:lnTo>
                <a:lnTo>
                  <a:pt x="280355" y="476993"/>
                </a:lnTo>
                <a:lnTo>
                  <a:pt x="278742" y="475009"/>
                </a:lnTo>
                <a:lnTo>
                  <a:pt x="277936" y="472775"/>
                </a:lnTo>
                <a:lnTo>
                  <a:pt x="277936" y="470294"/>
                </a:lnTo>
                <a:lnTo>
                  <a:pt x="277936" y="275703"/>
                </a:lnTo>
                <a:lnTo>
                  <a:pt x="97854" y="275703"/>
                </a:lnTo>
                <a:lnTo>
                  <a:pt x="97854" y="470294"/>
                </a:lnTo>
                <a:lnTo>
                  <a:pt x="97854" y="472775"/>
                </a:lnTo>
                <a:lnTo>
                  <a:pt x="58787" y="485921"/>
                </a:lnTo>
                <a:lnTo>
                  <a:pt x="49113" y="485921"/>
                </a:lnTo>
                <a:lnTo>
                  <a:pt x="39687" y="485921"/>
                </a:lnTo>
                <a:lnTo>
                  <a:pt x="31811" y="485549"/>
                </a:lnTo>
                <a:lnTo>
                  <a:pt x="25486" y="484805"/>
                </a:lnTo>
                <a:lnTo>
                  <a:pt x="19161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6" y="10911"/>
                </a:lnTo>
                <a:lnTo>
                  <a:pt x="2418" y="8927"/>
                </a:lnTo>
                <a:lnTo>
                  <a:pt x="4030" y="6943"/>
                </a:lnTo>
                <a:lnTo>
                  <a:pt x="39687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04135" y="4380939"/>
            <a:ext cx="321945" cy="499109"/>
          </a:xfrm>
          <a:custGeom>
            <a:avLst/>
            <a:gdLst/>
            <a:ahLst/>
            <a:cxnLst/>
            <a:rect l="l" t="t" r="r" b="b"/>
            <a:pathLst>
              <a:path w="321945" h="499110">
                <a:moveTo>
                  <a:pt x="155152" y="0"/>
                </a:moveTo>
                <a:lnTo>
                  <a:pt x="203115" y="4606"/>
                </a:lnTo>
                <a:lnTo>
                  <a:pt x="241938" y="18185"/>
                </a:lnTo>
                <a:lnTo>
                  <a:pt x="278681" y="49021"/>
                </a:lnTo>
                <a:lnTo>
                  <a:pt x="297517" y="93716"/>
                </a:lnTo>
                <a:lnTo>
                  <a:pt x="299889" y="120551"/>
                </a:lnTo>
                <a:lnTo>
                  <a:pt x="299540" y="131342"/>
                </a:lnTo>
                <a:lnTo>
                  <a:pt x="291191" y="170711"/>
                </a:lnTo>
                <a:lnTo>
                  <a:pt x="265797" y="209104"/>
                </a:lnTo>
                <a:lnTo>
                  <a:pt x="233519" y="229755"/>
                </a:lnTo>
                <a:lnTo>
                  <a:pt x="213567" y="236265"/>
                </a:lnTo>
                <a:lnTo>
                  <a:pt x="213567" y="237381"/>
                </a:lnTo>
                <a:lnTo>
                  <a:pt x="258961" y="250219"/>
                </a:lnTo>
                <a:lnTo>
                  <a:pt x="293004" y="274960"/>
                </a:lnTo>
                <a:lnTo>
                  <a:pt x="314398" y="308634"/>
                </a:lnTo>
                <a:lnTo>
                  <a:pt x="321841" y="349002"/>
                </a:lnTo>
                <a:lnTo>
                  <a:pt x="320980" y="366536"/>
                </a:lnTo>
                <a:lnTo>
                  <a:pt x="308073" y="412997"/>
                </a:lnTo>
                <a:lnTo>
                  <a:pt x="281354" y="449833"/>
                </a:lnTo>
                <a:lnTo>
                  <a:pt x="242776" y="476576"/>
                </a:lnTo>
                <a:lnTo>
                  <a:pt x="193453" y="493029"/>
                </a:lnTo>
                <a:lnTo>
                  <a:pt x="136178" y="498576"/>
                </a:lnTo>
                <a:lnTo>
                  <a:pt x="124086" y="498355"/>
                </a:lnTo>
                <a:lnTo>
                  <a:pt x="79564" y="493169"/>
                </a:lnTo>
                <a:lnTo>
                  <a:pt x="36788" y="480994"/>
                </a:lnTo>
                <a:lnTo>
                  <a:pt x="10418" y="466950"/>
                </a:lnTo>
                <a:lnTo>
                  <a:pt x="8186" y="464966"/>
                </a:lnTo>
                <a:lnTo>
                  <a:pt x="6510" y="462732"/>
                </a:lnTo>
                <a:lnTo>
                  <a:pt x="5394" y="460251"/>
                </a:lnTo>
                <a:lnTo>
                  <a:pt x="4279" y="457773"/>
                </a:lnTo>
                <a:lnTo>
                  <a:pt x="557" y="438857"/>
                </a:lnTo>
                <a:lnTo>
                  <a:pt x="185" y="433773"/>
                </a:lnTo>
                <a:lnTo>
                  <a:pt x="0" y="427634"/>
                </a:lnTo>
                <a:lnTo>
                  <a:pt x="0" y="420441"/>
                </a:lnTo>
                <a:lnTo>
                  <a:pt x="0" y="408535"/>
                </a:lnTo>
                <a:lnTo>
                  <a:pt x="993" y="400287"/>
                </a:lnTo>
                <a:lnTo>
                  <a:pt x="2977" y="395697"/>
                </a:lnTo>
                <a:lnTo>
                  <a:pt x="4962" y="391110"/>
                </a:lnTo>
                <a:lnTo>
                  <a:pt x="7936" y="388815"/>
                </a:lnTo>
                <a:lnTo>
                  <a:pt x="11905" y="388815"/>
                </a:lnTo>
                <a:lnTo>
                  <a:pt x="14386" y="388815"/>
                </a:lnTo>
                <a:lnTo>
                  <a:pt x="18665" y="390488"/>
                </a:lnTo>
                <a:lnTo>
                  <a:pt x="24743" y="393838"/>
                </a:lnTo>
                <a:lnTo>
                  <a:pt x="29614" y="396395"/>
                </a:lnTo>
                <a:lnTo>
                  <a:pt x="71925" y="412859"/>
                </a:lnTo>
                <a:lnTo>
                  <a:pt x="112504" y="420127"/>
                </a:lnTo>
                <a:lnTo>
                  <a:pt x="124270" y="420441"/>
                </a:lnTo>
                <a:lnTo>
                  <a:pt x="134199" y="420138"/>
                </a:lnTo>
                <a:lnTo>
                  <a:pt x="174826" y="409790"/>
                </a:lnTo>
                <a:lnTo>
                  <a:pt x="203335" y="380814"/>
                </a:lnTo>
                <a:lnTo>
                  <a:pt x="208730" y="353095"/>
                </a:lnTo>
                <a:lnTo>
                  <a:pt x="208323" y="344933"/>
                </a:lnTo>
                <a:lnTo>
                  <a:pt x="188895" y="305063"/>
                </a:lnTo>
                <a:lnTo>
                  <a:pt x="150501" y="285378"/>
                </a:lnTo>
                <a:lnTo>
                  <a:pt x="104552" y="280169"/>
                </a:lnTo>
                <a:lnTo>
                  <a:pt x="62880" y="280169"/>
                </a:lnTo>
                <a:lnTo>
                  <a:pt x="59655" y="280169"/>
                </a:lnTo>
                <a:lnTo>
                  <a:pt x="45951" y="262124"/>
                </a:lnTo>
                <a:lnTo>
                  <a:pt x="45329" y="257287"/>
                </a:lnTo>
                <a:lnTo>
                  <a:pt x="45018" y="251024"/>
                </a:lnTo>
                <a:lnTo>
                  <a:pt x="45018" y="243334"/>
                </a:lnTo>
                <a:lnTo>
                  <a:pt x="45018" y="236140"/>
                </a:lnTo>
                <a:lnTo>
                  <a:pt x="45329" y="230252"/>
                </a:lnTo>
                <a:lnTo>
                  <a:pt x="45951" y="225661"/>
                </a:lnTo>
                <a:lnTo>
                  <a:pt x="46570" y="221074"/>
                </a:lnTo>
                <a:lnTo>
                  <a:pt x="58786" y="208361"/>
                </a:lnTo>
                <a:lnTo>
                  <a:pt x="61764" y="208361"/>
                </a:lnTo>
                <a:lnTo>
                  <a:pt x="103808" y="208361"/>
                </a:lnTo>
                <a:lnTo>
                  <a:pt x="142131" y="203338"/>
                </a:lnTo>
                <a:lnTo>
                  <a:pt x="175558" y="184118"/>
                </a:lnTo>
                <a:lnTo>
                  <a:pt x="193105" y="145120"/>
                </a:lnTo>
                <a:lnTo>
                  <a:pt x="193477" y="137294"/>
                </a:lnTo>
                <a:lnTo>
                  <a:pt x="193477" y="129110"/>
                </a:lnTo>
                <a:lnTo>
                  <a:pt x="177289" y="95064"/>
                </a:lnTo>
                <a:lnTo>
                  <a:pt x="171959" y="89733"/>
                </a:lnTo>
                <a:lnTo>
                  <a:pt x="135154" y="78054"/>
                </a:lnTo>
                <a:lnTo>
                  <a:pt x="126876" y="77763"/>
                </a:lnTo>
                <a:lnTo>
                  <a:pt x="117341" y="78124"/>
                </a:lnTo>
                <a:lnTo>
                  <a:pt x="74182" y="89577"/>
                </a:lnTo>
                <a:lnTo>
                  <a:pt x="36649" y="109017"/>
                </a:lnTo>
                <a:lnTo>
                  <a:pt x="30324" y="112986"/>
                </a:lnTo>
                <a:lnTo>
                  <a:pt x="25673" y="114970"/>
                </a:lnTo>
                <a:lnTo>
                  <a:pt x="22695" y="114970"/>
                </a:lnTo>
                <a:lnTo>
                  <a:pt x="20711" y="114970"/>
                </a:lnTo>
                <a:lnTo>
                  <a:pt x="18976" y="114537"/>
                </a:lnTo>
                <a:lnTo>
                  <a:pt x="17486" y="113669"/>
                </a:lnTo>
                <a:lnTo>
                  <a:pt x="15998" y="112800"/>
                </a:lnTo>
                <a:lnTo>
                  <a:pt x="14758" y="111127"/>
                </a:lnTo>
                <a:lnTo>
                  <a:pt x="13767" y="108645"/>
                </a:lnTo>
                <a:lnTo>
                  <a:pt x="12774" y="106164"/>
                </a:lnTo>
                <a:lnTo>
                  <a:pt x="12030" y="102568"/>
                </a:lnTo>
                <a:lnTo>
                  <a:pt x="11533" y="97856"/>
                </a:lnTo>
                <a:lnTo>
                  <a:pt x="11036" y="93143"/>
                </a:lnTo>
                <a:lnTo>
                  <a:pt x="10789" y="87066"/>
                </a:lnTo>
                <a:lnTo>
                  <a:pt x="10789" y="79622"/>
                </a:lnTo>
                <a:lnTo>
                  <a:pt x="10789" y="73423"/>
                </a:lnTo>
                <a:lnTo>
                  <a:pt x="20836" y="40370"/>
                </a:lnTo>
                <a:lnTo>
                  <a:pt x="23317" y="38014"/>
                </a:lnTo>
                <a:lnTo>
                  <a:pt x="56739" y="19371"/>
                </a:lnTo>
                <a:lnTo>
                  <a:pt x="94377" y="7105"/>
                </a:lnTo>
                <a:lnTo>
                  <a:pt x="142002" y="290"/>
                </a:lnTo>
                <a:lnTo>
                  <a:pt x="15515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76795" y="4641091"/>
            <a:ext cx="198909" cy="8617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80998" y="4505212"/>
            <a:ext cx="254000" cy="374650"/>
          </a:xfrm>
          <a:custGeom>
            <a:avLst/>
            <a:gdLst/>
            <a:ahLst/>
            <a:cxnLst/>
            <a:rect l="l" t="t" r="r" b="b"/>
            <a:pathLst>
              <a:path w="254000" h="374650">
                <a:moveTo>
                  <a:pt x="136922" y="0"/>
                </a:moveTo>
                <a:lnTo>
                  <a:pt x="181245" y="4743"/>
                </a:lnTo>
                <a:lnTo>
                  <a:pt x="213942" y="15069"/>
                </a:lnTo>
                <a:lnTo>
                  <a:pt x="219398" y="17672"/>
                </a:lnTo>
                <a:lnTo>
                  <a:pt x="234217" y="43717"/>
                </a:lnTo>
                <a:lnTo>
                  <a:pt x="234589" y="47560"/>
                </a:lnTo>
                <a:lnTo>
                  <a:pt x="234778" y="52337"/>
                </a:lnTo>
                <a:lnTo>
                  <a:pt x="234778" y="58043"/>
                </a:lnTo>
                <a:lnTo>
                  <a:pt x="234778" y="64739"/>
                </a:lnTo>
                <a:lnTo>
                  <a:pt x="234589" y="70198"/>
                </a:lnTo>
                <a:lnTo>
                  <a:pt x="234217" y="74413"/>
                </a:lnTo>
                <a:lnTo>
                  <a:pt x="233845" y="78629"/>
                </a:lnTo>
                <a:lnTo>
                  <a:pt x="233226" y="81979"/>
                </a:lnTo>
                <a:lnTo>
                  <a:pt x="232358" y="84460"/>
                </a:lnTo>
                <a:lnTo>
                  <a:pt x="231489" y="86941"/>
                </a:lnTo>
                <a:lnTo>
                  <a:pt x="230312" y="88614"/>
                </a:lnTo>
                <a:lnTo>
                  <a:pt x="228822" y="89483"/>
                </a:lnTo>
                <a:lnTo>
                  <a:pt x="227335" y="90351"/>
                </a:lnTo>
                <a:lnTo>
                  <a:pt x="225597" y="90784"/>
                </a:lnTo>
                <a:lnTo>
                  <a:pt x="223613" y="90784"/>
                </a:lnTo>
                <a:lnTo>
                  <a:pt x="221382" y="90784"/>
                </a:lnTo>
                <a:lnTo>
                  <a:pt x="217910" y="89483"/>
                </a:lnTo>
                <a:lnTo>
                  <a:pt x="213195" y="86877"/>
                </a:lnTo>
                <a:lnTo>
                  <a:pt x="208483" y="84274"/>
                </a:lnTo>
                <a:lnTo>
                  <a:pt x="170965" y="70134"/>
                </a:lnTo>
                <a:lnTo>
                  <a:pt x="139153" y="66226"/>
                </a:lnTo>
                <a:lnTo>
                  <a:pt x="130719" y="66226"/>
                </a:lnTo>
                <a:lnTo>
                  <a:pt x="95003" y="83280"/>
                </a:lnTo>
                <a:lnTo>
                  <a:pt x="90040" y="96615"/>
                </a:lnTo>
                <a:lnTo>
                  <a:pt x="90040" y="101574"/>
                </a:lnTo>
                <a:lnTo>
                  <a:pt x="90040" y="109264"/>
                </a:lnTo>
                <a:lnTo>
                  <a:pt x="121679" y="137618"/>
                </a:lnTo>
                <a:lnTo>
                  <a:pt x="149316" y="148513"/>
                </a:lnTo>
                <a:lnTo>
                  <a:pt x="156735" y="151293"/>
                </a:lnTo>
                <a:lnTo>
                  <a:pt x="194104" y="167558"/>
                </a:lnTo>
                <a:lnTo>
                  <a:pt x="227706" y="191615"/>
                </a:lnTo>
                <a:lnTo>
                  <a:pt x="249404" y="228741"/>
                </a:lnTo>
                <a:lnTo>
                  <a:pt x="253380" y="259332"/>
                </a:lnTo>
                <a:lnTo>
                  <a:pt x="252717" y="273053"/>
                </a:lnTo>
                <a:lnTo>
                  <a:pt x="236928" y="319537"/>
                </a:lnTo>
                <a:lnTo>
                  <a:pt x="202709" y="352082"/>
                </a:lnTo>
                <a:lnTo>
                  <a:pt x="167060" y="367046"/>
                </a:lnTo>
                <a:lnTo>
                  <a:pt x="124922" y="373849"/>
                </a:lnTo>
                <a:lnTo>
                  <a:pt x="109761" y="374303"/>
                </a:lnTo>
                <a:lnTo>
                  <a:pt x="100564" y="374128"/>
                </a:lnTo>
                <a:lnTo>
                  <a:pt x="58182" y="368350"/>
                </a:lnTo>
                <a:lnTo>
                  <a:pt x="21579" y="355698"/>
                </a:lnTo>
                <a:lnTo>
                  <a:pt x="15627" y="352723"/>
                </a:lnTo>
                <a:lnTo>
                  <a:pt x="2234" y="335048"/>
                </a:lnTo>
                <a:lnTo>
                  <a:pt x="743" y="329467"/>
                </a:lnTo>
                <a:lnTo>
                  <a:pt x="0" y="321219"/>
                </a:lnTo>
                <a:lnTo>
                  <a:pt x="0" y="310307"/>
                </a:lnTo>
                <a:lnTo>
                  <a:pt x="0" y="303114"/>
                </a:lnTo>
                <a:lnTo>
                  <a:pt x="246" y="297344"/>
                </a:lnTo>
                <a:lnTo>
                  <a:pt x="743" y="293004"/>
                </a:lnTo>
                <a:lnTo>
                  <a:pt x="1240" y="288663"/>
                </a:lnTo>
                <a:lnTo>
                  <a:pt x="1984" y="285192"/>
                </a:lnTo>
                <a:lnTo>
                  <a:pt x="2977" y="282586"/>
                </a:lnTo>
                <a:lnTo>
                  <a:pt x="3968" y="279983"/>
                </a:lnTo>
                <a:lnTo>
                  <a:pt x="5209" y="278245"/>
                </a:lnTo>
                <a:lnTo>
                  <a:pt x="6696" y="277377"/>
                </a:lnTo>
                <a:lnTo>
                  <a:pt x="8186" y="276511"/>
                </a:lnTo>
                <a:lnTo>
                  <a:pt x="10046" y="276075"/>
                </a:lnTo>
                <a:lnTo>
                  <a:pt x="12277" y="276075"/>
                </a:lnTo>
                <a:lnTo>
                  <a:pt x="15008" y="276075"/>
                </a:lnTo>
                <a:lnTo>
                  <a:pt x="19037" y="277627"/>
                </a:lnTo>
                <a:lnTo>
                  <a:pt x="24371" y="280726"/>
                </a:lnTo>
                <a:lnTo>
                  <a:pt x="29702" y="283826"/>
                </a:lnTo>
                <a:lnTo>
                  <a:pt x="36338" y="287237"/>
                </a:lnTo>
                <a:lnTo>
                  <a:pt x="71996" y="301377"/>
                </a:lnTo>
                <a:lnTo>
                  <a:pt x="107902" y="306214"/>
                </a:lnTo>
                <a:lnTo>
                  <a:pt x="116333" y="306214"/>
                </a:lnTo>
                <a:lnTo>
                  <a:pt x="123837" y="305345"/>
                </a:lnTo>
                <a:lnTo>
                  <a:pt x="130411" y="303608"/>
                </a:lnTo>
                <a:lnTo>
                  <a:pt x="136983" y="301873"/>
                </a:lnTo>
                <a:lnTo>
                  <a:pt x="142689" y="299392"/>
                </a:lnTo>
                <a:lnTo>
                  <a:pt x="147526" y="296168"/>
                </a:lnTo>
                <a:lnTo>
                  <a:pt x="152363" y="292943"/>
                </a:lnTo>
                <a:lnTo>
                  <a:pt x="156021" y="288849"/>
                </a:lnTo>
                <a:lnTo>
                  <a:pt x="158502" y="283890"/>
                </a:lnTo>
                <a:lnTo>
                  <a:pt x="160983" y="278928"/>
                </a:lnTo>
                <a:lnTo>
                  <a:pt x="162223" y="273222"/>
                </a:lnTo>
                <a:lnTo>
                  <a:pt x="162223" y="266773"/>
                </a:lnTo>
                <a:lnTo>
                  <a:pt x="162223" y="259332"/>
                </a:lnTo>
                <a:lnTo>
                  <a:pt x="159928" y="252944"/>
                </a:lnTo>
                <a:lnTo>
                  <a:pt x="155338" y="247613"/>
                </a:lnTo>
                <a:lnTo>
                  <a:pt x="150751" y="242279"/>
                </a:lnTo>
                <a:lnTo>
                  <a:pt x="111434" y="222497"/>
                </a:lnTo>
                <a:lnTo>
                  <a:pt x="104226" y="219823"/>
                </a:lnTo>
                <a:lnTo>
                  <a:pt x="96925" y="217009"/>
                </a:lnTo>
                <a:lnTo>
                  <a:pt x="59856" y="200428"/>
                </a:lnTo>
                <a:lnTo>
                  <a:pt x="26974" y="176360"/>
                </a:lnTo>
                <a:lnTo>
                  <a:pt x="5732" y="138921"/>
                </a:lnTo>
                <a:lnTo>
                  <a:pt x="1859" y="107527"/>
                </a:lnTo>
                <a:lnTo>
                  <a:pt x="2440" y="95865"/>
                </a:lnTo>
                <a:lnTo>
                  <a:pt x="16324" y="54217"/>
                </a:lnTo>
                <a:lnTo>
                  <a:pt x="47171" y="23091"/>
                </a:lnTo>
                <a:lnTo>
                  <a:pt x="93494" y="4393"/>
                </a:lnTo>
                <a:lnTo>
                  <a:pt x="121679" y="488"/>
                </a:lnTo>
                <a:lnTo>
                  <a:pt x="13692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3716" y="4389498"/>
            <a:ext cx="561340" cy="483870"/>
          </a:xfrm>
          <a:custGeom>
            <a:avLst/>
            <a:gdLst/>
            <a:ahLst/>
            <a:cxnLst/>
            <a:rect l="l" t="t" r="r" b="b"/>
            <a:pathLst>
              <a:path w="561339" h="483870">
                <a:moveTo>
                  <a:pt x="36835" y="0"/>
                </a:moveTo>
                <a:lnTo>
                  <a:pt x="100830" y="0"/>
                </a:lnTo>
                <a:lnTo>
                  <a:pt x="109085" y="174"/>
                </a:lnTo>
                <a:lnTo>
                  <a:pt x="151433" y="12091"/>
                </a:lnTo>
                <a:lnTo>
                  <a:pt x="174407" y="47939"/>
                </a:lnTo>
                <a:lnTo>
                  <a:pt x="176732" y="55437"/>
                </a:lnTo>
                <a:lnTo>
                  <a:pt x="280912" y="342305"/>
                </a:lnTo>
                <a:lnTo>
                  <a:pt x="282400" y="342305"/>
                </a:lnTo>
                <a:lnTo>
                  <a:pt x="390302" y="56183"/>
                </a:lnTo>
                <a:lnTo>
                  <a:pt x="392778" y="48672"/>
                </a:lnTo>
                <a:lnTo>
                  <a:pt x="395371" y="41765"/>
                </a:lnTo>
                <a:lnTo>
                  <a:pt x="419383" y="7812"/>
                </a:lnTo>
                <a:lnTo>
                  <a:pt x="432346" y="2791"/>
                </a:lnTo>
                <a:lnTo>
                  <a:pt x="439289" y="929"/>
                </a:lnTo>
                <a:lnTo>
                  <a:pt x="447351" y="0"/>
                </a:lnTo>
                <a:lnTo>
                  <a:pt x="456529" y="0"/>
                </a:lnTo>
                <a:lnTo>
                  <a:pt x="522387" y="0"/>
                </a:lnTo>
                <a:lnTo>
                  <a:pt x="529084" y="0"/>
                </a:lnTo>
                <a:lnTo>
                  <a:pt x="534850" y="868"/>
                </a:lnTo>
                <a:lnTo>
                  <a:pt x="539688" y="2606"/>
                </a:lnTo>
                <a:lnTo>
                  <a:pt x="544525" y="4340"/>
                </a:lnTo>
                <a:lnTo>
                  <a:pt x="558661" y="22509"/>
                </a:lnTo>
                <a:lnTo>
                  <a:pt x="560274" y="27346"/>
                </a:lnTo>
                <a:lnTo>
                  <a:pt x="561081" y="32866"/>
                </a:lnTo>
                <a:lnTo>
                  <a:pt x="561081" y="39066"/>
                </a:lnTo>
                <a:lnTo>
                  <a:pt x="561081" y="468063"/>
                </a:lnTo>
                <a:lnTo>
                  <a:pt x="561081" y="470544"/>
                </a:lnTo>
                <a:lnTo>
                  <a:pt x="560399" y="472778"/>
                </a:lnTo>
                <a:lnTo>
                  <a:pt x="537267" y="482574"/>
                </a:lnTo>
                <a:lnTo>
                  <a:pt x="531315" y="483318"/>
                </a:lnTo>
                <a:lnTo>
                  <a:pt x="523750" y="483690"/>
                </a:lnTo>
                <a:lnTo>
                  <a:pt x="514572" y="483690"/>
                </a:lnTo>
                <a:lnTo>
                  <a:pt x="505641" y="483690"/>
                </a:lnTo>
                <a:lnTo>
                  <a:pt x="498201" y="483318"/>
                </a:lnTo>
                <a:lnTo>
                  <a:pt x="492248" y="482574"/>
                </a:lnTo>
                <a:lnTo>
                  <a:pt x="486296" y="481830"/>
                </a:lnTo>
                <a:lnTo>
                  <a:pt x="470669" y="474762"/>
                </a:lnTo>
                <a:lnTo>
                  <a:pt x="469181" y="472778"/>
                </a:lnTo>
                <a:lnTo>
                  <a:pt x="468434" y="470544"/>
                </a:lnTo>
                <a:lnTo>
                  <a:pt x="468434" y="468063"/>
                </a:lnTo>
                <a:lnTo>
                  <a:pt x="468434" y="76273"/>
                </a:lnTo>
                <a:lnTo>
                  <a:pt x="467691" y="76273"/>
                </a:lnTo>
                <a:lnTo>
                  <a:pt x="328165" y="467691"/>
                </a:lnTo>
                <a:lnTo>
                  <a:pt x="327172" y="470915"/>
                </a:lnTo>
                <a:lnTo>
                  <a:pt x="325559" y="473582"/>
                </a:lnTo>
                <a:lnTo>
                  <a:pt x="323328" y="475692"/>
                </a:lnTo>
                <a:lnTo>
                  <a:pt x="321097" y="477801"/>
                </a:lnTo>
                <a:lnTo>
                  <a:pt x="318058" y="479474"/>
                </a:lnTo>
                <a:lnTo>
                  <a:pt x="314212" y="480715"/>
                </a:lnTo>
                <a:lnTo>
                  <a:pt x="310368" y="481955"/>
                </a:lnTo>
                <a:lnTo>
                  <a:pt x="305470" y="482760"/>
                </a:lnTo>
                <a:lnTo>
                  <a:pt x="299517" y="483132"/>
                </a:lnTo>
                <a:lnTo>
                  <a:pt x="293562" y="483504"/>
                </a:lnTo>
                <a:lnTo>
                  <a:pt x="286368" y="483690"/>
                </a:lnTo>
                <a:lnTo>
                  <a:pt x="277934" y="483690"/>
                </a:lnTo>
                <a:lnTo>
                  <a:pt x="269501" y="483690"/>
                </a:lnTo>
                <a:lnTo>
                  <a:pt x="262307" y="483382"/>
                </a:lnTo>
                <a:lnTo>
                  <a:pt x="256355" y="482760"/>
                </a:lnTo>
                <a:lnTo>
                  <a:pt x="250402" y="482141"/>
                </a:lnTo>
                <a:lnTo>
                  <a:pt x="232544" y="474762"/>
                </a:lnTo>
                <a:lnTo>
                  <a:pt x="230309" y="472778"/>
                </a:lnTo>
                <a:lnTo>
                  <a:pt x="228822" y="470422"/>
                </a:lnTo>
                <a:lnTo>
                  <a:pt x="228078" y="467691"/>
                </a:lnTo>
                <a:lnTo>
                  <a:pt x="93390" y="76273"/>
                </a:lnTo>
                <a:lnTo>
                  <a:pt x="92643" y="76273"/>
                </a:lnTo>
                <a:lnTo>
                  <a:pt x="92643" y="468063"/>
                </a:lnTo>
                <a:lnTo>
                  <a:pt x="92643" y="470544"/>
                </a:lnTo>
                <a:lnTo>
                  <a:pt x="91964" y="472778"/>
                </a:lnTo>
                <a:lnTo>
                  <a:pt x="90598" y="474762"/>
                </a:lnTo>
                <a:lnTo>
                  <a:pt x="89233" y="476746"/>
                </a:lnTo>
                <a:lnTo>
                  <a:pt x="55315" y="483690"/>
                </a:lnTo>
                <a:lnTo>
                  <a:pt x="46137" y="483690"/>
                </a:lnTo>
                <a:lnTo>
                  <a:pt x="37206" y="483690"/>
                </a:lnTo>
                <a:lnTo>
                  <a:pt x="682" y="472778"/>
                </a:lnTo>
                <a:lnTo>
                  <a:pt x="0" y="470544"/>
                </a:lnTo>
                <a:lnTo>
                  <a:pt x="0" y="468063"/>
                </a:lnTo>
                <a:lnTo>
                  <a:pt x="0" y="39066"/>
                </a:lnTo>
                <a:lnTo>
                  <a:pt x="21766" y="2511"/>
                </a:lnTo>
                <a:lnTo>
                  <a:pt x="28882" y="628"/>
                </a:lnTo>
                <a:lnTo>
                  <a:pt x="368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2622" y="4345298"/>
            <a:ext cx="157919" cy="22569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266555" y="4424081"/>
            <a:ext cx="548640" cy="392430"/>
          </a:xfrm>
          <a:custGeom>
            <a:avLst/>
            <a:gdLst/>
            <a:ahLst/>
            <a:cxnLst/>
            <a:rect l="l" t="t" r="r" b="b"/>
            <a:pathLst>
              <a:path w="548639" h="392429">
                <a:moveTo>
                  <a:pt x="127396" y="4166"/>
                </a:moveTo>
                <a:lnTo>
                  <a:pt x="134937" y="4166"/>
                </a:lnTo>
                <a:lnTo>
                  <a:pt x="141039" y="4315"/>
                </a:lnTo>
                <a:lnTo>
                  <a:pt x="162222" y="11606"/>
                </a:lnTo>
                <a:lnTo>
                  <a:pt x="162222" y="13392"/>
                </a:lnTo>
                <a:lnTo>
                  <a:pt x="162222" y="331588"/>
                </a:lnTo>
                <a:lnTo>
                  <a:pt x="225028" y="331588"/>
                </a:lnTo>
                <a:lnTo>
                  <a:pt x="226814" y="331588"/>
                </a:lnTo>
                <a:lnTo>
                  <a:pt x="228451" y="332134"/>
                </a:lnTo>
                <a:lnTo>
                  <a:pt x="229939" y="333225"/>
                </a:lnTo>
                <a:lnTo>
                  <a:pt x="231427" y="334316"/>
                </a:lnTo>
                <a:lnTo>
                  <a:pt x="232717" y="336054"/>
                </a:lnTo>
                <a:lnTo>
                  <a:pt x="233809" y="338434"/>
                </a:lnTo>
                <a:lnTo>
                  <a:pt x="234900" y="340815"/>
                </a:lnTo>
                <a:lnTo>
                  <a:pt x="235694" y="343942"/>
                </a:lnTo>
                <a:lnTo>
                  <a:pt x="236190" y="347810"/>
                </a:lnTo>
                <a:lnTo>
                  <a:pt x="236686" y="351681"/>
                </a:lnTo>
                <a:lnTo>
                  <a:pt x="236934" y="356491"/>
                </a:lnTo>
                <a:lnTo>
                  <a:pt x="236934" y="362245"/>
                </a:lnTo>
                <a:lnTo>
                  <a:pt x="236934" y="367802"/>
                </a:lnTo>
                <a:lnTo>
                  <a:pt x="236636" y="372517"/>
                </a:lnTo>
                <a:lnTo>
                  <a:pt x="236041" y="376385"/>
                </a:lnTo>
                <a:lnTo>
                  <a:pt x="235446" y="380256"/>
                </a:lnTo>
                <a:lnTo>
                  <a:pt x="234602" y="383331"/>
                </a:lnTo>
                <a:lnTo>
                  <a:pt x="233511" y="385611"/>
                </a:lnTo>
                <a:lnTo>
                  <a:pt x="232420" y="387894"/>
                </a:lnTo>
                <a:lnTo>
                  <a:pt x="231179" y="389531"/>
                </a:lnTo>
                <a:lnTo>
                  <a:pt x="229790" y="390524"/>
                </a:lnTo>
                <a:lnTo>
                  <a:pt x="228401" y="391515"/>
                </a:lnTo>
                <a:lnTo>
                  <a:pt x="226814" y="392012"/>
                </a:lnTo>
                <a:lnTo>
                  <a:pt x="225028" y="392012"/>
                </a:lnTo>
                <a:lnTo>
                  <a:pt x="12501" y="392012"/>
                </a:lnTo>
                <a:lnTo>
                  <a:pt x="10913" y="392012"/>
                </a:lnTo>
                <a:lnTo>
                  <a:pt x="9425" y="391515"/>
                </a:lnTo>
                <a:lnTo>
                  <a:pt x="8036" y="390524"/>
                </a:lnTo>
                <a:lnTo>
                  <a:pt x="6647" y="389531"/>
                </a:lnTo>
                <a:lnTo>
                  <a:pt x="5407" y="387894"/>
                </a:lnTo>
                <a:lnTo>
                  <a:pt x="4315" y="385611"/>
                </a:lnTo>
                <a:lnTo>
                  <a:pt x="3224" y="383331"/>
                </a:lnTo>
                <a:lnTo>
                  <a:pt x="2381" y="380256"/>
                </a:lnTo>
                <a:lnTo>
                  <a:pt x="1786" y="376385"/>
                </a:lnTo>
                <a:lnTo>
                  <a:pt x="1190" y="372517"/>
                </a:lnTo>
                <a:lnTo>
                  <a:pt x="893" y="367802"/>
                </a:lnTo>
                <a:lnTo>
                  <a:pt x="893" y="362245"/>
                </a:lnTo>
                <a:lnTo>
                  <a:pt x="893" y="356491"/>
                </a:lnTo>
                <a:lnTo>
                  <a:pt x="4018" y="338434"/>
                </a:lnTo>
                <a:lnTo>
                  <a:pt x="5109" y="336054"/>
                </a:lnTo>
                <a:lnTo>
                  <a:pt x="6350" y="334316"/>
                </a:lnTo>
                <a:lnTo>
                  <a:pt x="7739" y="333225"/>
                </a:lnTo>
                <a:lnTo>
                  <a:pt x="9128" y="332134"/>
                </a:lnTo>
                <a:lnTo>
                  <a:pt x="10715" y="331588"/>
                </a:lnTo>
                <a:lnTo>
                  <a:pt x="12501" y="331588"/>
                </a:lnTo>
                <a:lnTo>
                  <a:pt x="84236" y="331588"/>
                </a:lnTo>
                <a:lnTo>
                  <a:pt x="84236" y="80960"/>
                </a:lnTo>
                <a:lnTo>
                  <a:pt x="22324" y="115193"/>
                </a:lnTo>
                <a:lnTo>
                  <a:pt x="17760" y="117375"/>
                </a:lnTo>
                <a:lnTo>
                  <a:pt x="14039" y="118713"/>
                </a:lnTo>
                <a:lnTo>
                  <a:pt x="11162" y="119210"/>
                </a:lnTo>
                <a:lnTo>
                  <a:pt x="8284" y="119707"/>
                </a:lnTo>
                <a:lnTo>
                  <a:pt x="6002" y="119109"/>
                </a:lnTo>
                <a:lnTo>
                  <a:pt x="4315" y="117424"/>
                </a:lnTo>
                <a:lnTo>
                  <a:pt x="2629" y="115738"/>
                </a:lnTo>
                <a:lnTo>
                  <a:pt x="1488" y="112809"/>
                </a:lnTo>
                <a:lnTo>
                  <a:pt x="893" y="108642"/>
                </a:lnTo>
                <a:lnTo>
                  <a:pt x="297" y="104476"/>
                </a:lnTo>
                <a:lnTo>
                  <a:pt x="0" y="98624"/>
                </a:lnTo>
                <a:lnTo>
                  <a:pt x="0" y="91083"/>
                </a:lnTo>
                <a:lnTo>
                  <a:pt x="0" y="86319"/>
                </a:lnTo>
                <a:lnTo>
                  <a:pt x="1786" y="71435"/>
                </a:lnTo>
                <a:lnTo>
                  <a:pt x="2579" y="69253"/>
                </a:lnTo>
                <a:lnTo>
                  <a:pt x="93464" y="8034"/>
                </a:lnTo>
                <a:lnTo>
                  <a:pt x="94456" y="7242"/>
                </a:lnTo>
                <a:lnTo>
                  <a:pt x="95696" y="6595"/>
                </a:lnTo>
                <a:lnTo>
                  <a:pt x="97184" y="6102"/>
                </a:lnTo>
                <a:lnTo>
                  <a:pt x="98673" y="5605"/>
                </a:lnTo>
                <a:lnTo>
                  <a:pt x="100607" y="5209"/>
                </a:lnTo>
                <a:lnTo>
                  <a:pt x="102989" y="4910"/>
                </a:lnTo>
                <a:lnTo>
                  <a:pt x="105370" y="4611"/>
                </a:lnTo>
                <a:lnTo>
                  <a:pt x="108495" y="4413"/>
                </a:lnTo>
                <a:lnTo>
                  <a:pt x="112365" y="4315"/>
                </a:lnTo>
                <a:lnTo>
                  <a:pt x="116234" y="4215"/>
                </a:lnTo>
                <a:lnTo>
                  <a:pt x="121245" y="4166"/>
                </a:lnTo>
                <a:lnTo>
                  <a:pt x="127396" y="4166"/>
                </a:lnTo>
                <a:close/>
              </a:path>
              <a:path w="548639" h="392429">
                <a:moveTo>
                  <a:pt x="413516" y="0"/>
                </a:moveTo>
                <a:lnTo>
                  <a:pt x="454341" y="4269"/>
                </a:lnTo>
                <a:lnTo>
                  <a:pt x="495492" y="22323"/>
                </a:lnTo>
                <a:lnTo>
                  <a:pt x="521462" y="51883"/>
                </a:lnTo>
                <a:lnTo>
                  <a:pt x="532420" y="90365"/>
                </a:lnTo>
                <a:lnTo>
                  <a:pt x="532876" y="100904"/>
                </a:lnTo>
                <a:lnTo>
                  <a:pt x="532652" y="110243"/>
                </a:lnTo>
                <a:lnTo>
                  <a:pt x="523797" y="156678"/>
                </a:lnTo>
                <a:lnTo>
                  <a:pt x="500803" y="199056"/>
                </a:lnTo>
                <a:lnTo>
                  <a:pt x="471465" y="236626"/>
                </a:lnTo>
                <a:lnTo>
                  <a:pt x="444230" y="266168"/>
                </a:lnTo>
                <a:lnTo>
                  <a:pt x="428101" y="282473"/>
                </a:lnTo>
                <a:lnTo>
                  <a:pt x="383155" y="328610"/>
                </a:lnTo>
                <a:lnTo>
                  <a:pt x="534959" y="328610"/>
                </a:lnTo>
                <a:lnTo>
                  <a:pt x="536943" y="328610"/>
                </a:lnTo>
                <a:lnTo>
                  <a:pt x="538779" y="329208"/>
                </a:lnTo>
                <a:lnTo>
                  <a:pt x="540466" y="330397"/>
                </a:lnTo>
                <a:lnTo>
                  <a:pt x="542152" y="331588"/>
                </a:lnTo>
                <a:lnTo>
                  <a:pt x="543591" y="333423"/>
                </a:lnTo>
                <a:lnTo>
                  <a:pt x="544782" y="335904"/>
                </a:lnTo>
                <a:lnTo>
                  <a:pt x="545972" y="338385"/>
                </a:lnTo>
                <a:lnTo>
                  <a:pt x="546866" y="341659"/>
                </a:lnTo>
                <a:lnTo>
                  <a:pt x="547461" y="345725"/>
                </a:lnTo>
                <a:lnTo>
                  <a:pt x="548056" y="349794"/>
                </a:lnTo>
                <a:lnTo>
                  <a:pt x="548354" y="354607"/>
                </a:lnTo>
                <a:lnTo>
                  <a:pt x="548354" y="360163"/>
                </a:lnTo>
                <a:lnTo>
                  <a:pt x="548354" y="365918"/>
                </a:lnTo>
                <a:lnTo>
                  <a:pt x="545377" y="384867"/>
                </a:lnTo>
                <a:lnTo>
                  <a:pt x="544385" y="387449"/>
                </a:lnTo>
                <a:lnTo>
                  <a:pt x="543095" y="389284"/>
                </a:lnTo>
                <a:lnTo>
                  <a:pt x="541508" y="390375"/>
                </a:lnTo>
                <a:lnTo>
                  <a:pt x="539920" y="391466"/>
                </a:lnTo>
                <a:lnTo>
                  <a:pt x="538134" y="392012"/>
                </a:lnTo>
                <a:lnTo>
                  <a:pt x="536150" y="392012"/>
                </a:lnTo>
                <a:lnTo>
                  <a:pt x="314694" y="392012"/>
                </a:lnTo>
                <a:lnTo>
                  <a:pt x="310328" y="392012"/>
                </a:lnTo>
                <a:lnTo>
                  <a:pt x="306558" y="391616"/>
                </a:lnTo>
                <a:lnTo>
                  <a:pt x="303383" y="390820"/>
                </a:lnTo>
                <a:lnTo>
                  <a:pt x="300208" y="390028"/>
                </a:lnTo>
                <a:lnTo>
                  <a:pt x="289988" y="366214"/>
                </a:lnTo>
                <a:lnTo>
                  <a:pt x="289988" y="359270"/>
                </a:lnTo>
                <a:lnTo>
                  <a:pt x="289988" y="352720"/>
                </a:lnTo>
                <a:lnTo>
                  <a:pt x="290286" y="347115"/>
                </a:lnTo>
                <a:lnTo>
                  <a:pt x="290881" y="342451"/>
                </a:lnTo>
                <a:lnTo>
                  <a:pt x="291476" y="337788"/>
                </a:lnTo>
                <a:lnTo>
                  <a:pt x="292568" y="333621"/>
                </a:lnTo>
                <a:lnTo>
                  <a:pt x="294155" y="329952"/>
                </a:lnTo>
                <a:lnTo>
                  <a:pt x="295743" y="326279"/>
                </a:lnTo>
                <a:lnTo>
                  <a:pt x="297777" y="322706"/>
                </a:lnTo>
                <a:lnTo>
                  <a:pt x="300257" y="319235"/>
                </a:lnTo>
                <a:lnTo>
                  <a:pt x="302738" y="315763"/>
                </a:lnTo>
                <a:lnTo>
                  <a:pt x="305962" y="311941"/>
                </a:lnTo>
                <a:lnTo>
                  <a:pt x="309931" y="307774"/>
                </a:lnTo>
                <a:lnTo>
                  <a:pt x="376606" y="236338"/>
                </a:lnTo>
                <a:lnTo>
                  <a:pt x="402167" y="207177"/>
                </a:lnTo>
                <a:lnTo>
                  <a:pt x="424045" y="174388"/>
                </a:lnTo>
                <a:lnTo>
                  <a:pt x="438866" y="133151"/>
                </a:lnTo>
                <a:lnTo>
                  <a:pt x="439709" y="125611"/>
                </a:lnTo>
                <a:lnTo>
                  <a:pt x="439709" y="118466"/>
                </a:lnTo>
                <a:lnTo>
                  <a:pt x="439709" y="111916"/>
                </a:lnTo>
                <a:lnTo>
                  <a:pt x="418179" y="76745"/>
                </a:lnTo>
                <a:lnTo>
                  <a:pt x="398633" y="70542"/>
                </a:lnTo>
                <a:lnTo>
                  <a:pt x="390298" y="70542"/>
                </a:lnTo>
                <a:lnTo>
                  <a:pt x="352626" y="77306"/>
                </a:lnTo>
                <a:lnTo>
                  <a:pt x="318266" y="95100"/>
                </a:lnTo>
                <a:lnTo>
                  <a:pt x="313701" y="98176"/>
                </a:lnTo>
                <a:lnTo>
                  <a:pt x="310130" y="99715"/>
                </a:lnTo>
                <a:lnTo>
                  <a:pt x="307550" y="99715"/>
                </a:lnTo>
                <a:lnTo>
                  <a:pt x="305764" y="99715"/>
                </a:lnTo>
                <a:lnTo>
                  <a:pt x="304226" y="99117"/>
                </a:lnTo>
                <a:lnTo>
                  <a:pt x="302936" y="97929"/>
                </a:lnTo>
                <a:lnTo>
                  <a:pt x="301646" y="96737"/>
                </a:lnTo>
                <a:lnTo>
                  <a:pt x="300605" y="94753"/>
                </a:lnTo>
                <a:lnTo>
                  <a:pt x="299811" y="91973"/>
                </a:lnTo>
                <a:lnTo>
                  <a:pt x="299017" y="89196"/>
                </a:lnTo>
                <a:lnTo>
                  <a:pt x="298372" y="85475"/>
                </a:lnTo>
                <a:lnTo>
                  <a:pt x="297876" y="80811"/>
                </a:lnTo>
                <a:lnTo>
                  <a:pt x="297380" y="76148"/>
                </a:lnTo>
                <a:lnTo>
                  <a:pt x="297132" y="70445"/>
                </a:lnTo>
                <a:lnTo>
                  <a:pt x="297132" y="63697"/>
                </a:lnTo>
                <a:lnTo>
                  <a:pt x="297132" y="59134"/>
                </a:lnTo>
                <a:lnTo>
                  <a:pt x="297281" y="55315"/>
                </a:lnTo>
                <a:lnTo>
                  <a:pt x="297578" y="52236"/>
                </a:lnTo>
                <a:lnTo>
                  <a:pt x="297876" y="49161"/>
                </a:lnTo>
                <a:lnTo>
                  <a:pt x="298322" y="46481"/>
                </a:lnTo>
                <a:lnTo>
                  <a:pt x="298918" y="44202"/>
                </a:lnTo>
                <a:lnTo>
                  <a:pt x="299513" y="41919"/>
                </a:lnTo>
                <a:lnTo>
                  <a:pt x="300307" y="39934"/>
                </a:lnTo>
                <a:lnTo>
                  <a:pt x="301299" y="38249"/>
                </a:lnTo>
                <a:lnTo>
                  <a:pt x="302291" y="36560"/>
                </a:lnTo>
                <a:lnTo>
                  <a:pt x="304028" y="34527"/>
                </a:lnTo>
                <a:lnTo>
                  <a:pt x="306508" y="32147"/>
                </a:lnTo>
                <a:lnTo>
                  <a:pt x="308989" y="29763"/>
                </a:lnTo>
                <a:lnTo>
                  <a:pt x="344757" y="12350"/>
                </a:lnTo>
                <a:lnTo>
                  <a:pt x="385778" y="2008"/>
                </a:lnTo>
                <a:lnTo>
                  <a:pt x="404084" y="222"/>
                </a:lnTo>
                <a:lnTo>
                  <a:pt x="4135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6338" y="783081"/>
            <a:ext cx="2790825" cy="43878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145" b="0">
                <a:solidFill>
                  <a:srgbClr val="191919"/>
                </a:solidFill>
                <a:latin typeface="Trebuchet MS"/>
                <a:cs typeface="Trebuchet MS"/>
              </a:rPr>
              <a:t>Our</a:t>
            </a:r>
            <a:r>
              <a:rPr dirty="0" sz="2700" spc="-8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85" b="0">
                <a:solidFill>
                  <a:srgbClr val="191919"/>
                </a:solidFill>
                <a:latin typeface="Trebuchet MS"/>
                <a:cs typeface="Trebuchet MS"/>
              </a:rPr>
              <a:t>‘3M</a:t>
            </a:r>
            <a:r>
              <a:rPr dirty="0" sz="2700" spc="-90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5" b="0">
                <a:solidFill>
                  <a:srgbClr val="191919"/>
                </a:solidFill>
                <a:latin typeface="Trebuchet MS"/>
                <a:cs typeface="Trebuchet MS"/>
              </a:rPr>
              <a:t>Solution’</a:t>
            </a:r>
            <a:endParaRPr sz="2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75603" y="1247775"/>
            <a:ext cx="711200" cy="711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1475" y="3102611"/>
            <a:ext cx="711200" cy="711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2438" y="5064761"/>
            <a:ext cx="711200" cy="711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2537" y="1313434"/>
            <a:ext cx="3381375" cy="2043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9050">
              <a:lnSpc>
                <a:spcPct val="122500"/>
              </a:lnSpc>
              <a:spcBef>
                <a:spcPts val="85"/>
              </a:spcBef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50">
                <a:latin typeface="Arial"/>
                <a:cs typeface="Arial"/>
              </a:rPr>
              <a:t>methodology </a:t>
            </a:r>
            <a:r>
              <a:rPr dirty="0" sz="1200" spc="10">
                <a:latin typeface="Arial"/>
                <a:cs typeface="Arial"/>
              </a:rPr>
              <a:t>offers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65">
                <a:latin typeface="Arial"/>
                <a:cs typeface="Arial"/>
              </a:rPr>
              <a:t>than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just </a:t>
            </a:r>
            <a:r>
              <a:rPr dirty="0" sz="1200" spc="55">
                <a:latin typeface="Arial"/>
                <a:cs typeface="Arial"/>
              </a:rPr>
              <a:t>funding to </a:t>
            </a:r>
            <a:r>
              <a:rPr dirty="0" sz="1200">
                <a:latin typeface="Arial"/>
                <a:cs typeface="Arial"/>
              </a:rPr>
              <a:t>successful </a:t>
            </a:r>
            <a:r>
              <a:rPr dirty="0" sz="1200" spc="30">
                <a:latin typeface="Arial"/>
                <a:cs typeface="Arial"/>
              </a:rPr>
              <a:t>startups. </a:t>
            </a:r>
            <a:r>
              <a:rPr dirty="0" sz="1200" spc="40">
                <a:latin typeface="Arial"/>
                <a:cs typeface="Arial"/>
              </a:rPr>
              <a:t>It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entire </a:t>
            </a:r>
            <a:r>
              <a:rPr dirty="0" sz="1200" spc="10">
                <a:latin typeface="Arial"/>
                <a:cs typeface="Arial"/>
              </a:rPr>
              <a:t>ecosystem </a:t>
            </a:r>
            <a:r>
              <a:rPr dirty="0" sz="1200" spc="35">
                <a:latin typeface="Arial"/>
                <a:cs typeface="Arial"/>
              </a:rPr>
              <a:t>dedicated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5">
                <a:latin typeface="Arial"/>
                <a:cs typeface="Arial"/>
              </a:rPr>
              <a:t>helping </a:t>
            </a:r>
            <a:r>
              <a:rPr dirty="0" sz="1200" spc="65">
                <a:latin typeface="Arial"/>
                <a:cs typeface="Arial"/>
              </a:rPr>
              <a:t>them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achieve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success,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mentoring,</a:t>
            </a:r>
            <a:r>
              <a:rPr dirty="0" sz="1200" spc="15">
                <a:latin typeface="Arial"/>
                <a:cs typeface="Arial"/>
              </a:rPr>
              <a:t> advice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22500"/>
              </a:lnSpc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adds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tremendous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value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via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0">
                <a:latin typeface="Arial"/>
                <a:cs typeface="Arial"/>
              </a:rPr>
              <a:t>global </a:t>
            </a:r>
            <a:r>
              <a:rPr dirty="0" sz="1200" spc="25">
                <a:latin typeface="Arial"/>
                <a:cs typeface="Arial"/>
              </a:rPr>
              <a:t>experts </a:t>
            </a:r>
            <a:r>
              <a:rPr dirty="0" sz="1200" spc="50">
                <a:latin typeface="Arial"/>
                <a:cs typeface="Arial"/>
              </a:rPr>
              <a:t>who make </a:t>
            </a:r>
            <a:r>
              <a:rPr dirty="0" sz="1200" spc="75">
                <a:latin typeface="Arial"/>
                <a:cs typeface="Arial"/>
              </a:rPr>
              <a:t>up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community.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6312153" y="1048257"/>
            <a:ext cx="3303270" cy="12630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45" b="1">
                <a:solidFill>
                  <a:srgbClr val="F05139"/>
                </a:solidFill>
                <a:latin typeface="Arial"/>
                <a:cs typeface="Arial"/>
              </a:rPr>
              <a:t>MONEY</a:t>
            </a:r>
            <a:endParaRPr sz="1600">
              <a:latin typeface="Arial"/>
              <a:cs typeface="Arial"/>
            </a:endParaRPr>
          </a:p>
          <a:p>
            <a:pPr marL="21590" marR="5080">
              <a:lnSpc>
                <a:spcPct val="122800"/>
              </a:lnSpc>
              <a:spcBef>
                <a:spcPts val="745"/>
              </a:spcBef>
            </a:pP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>
                <a:latin typeface="Arial"/>
                <a:cs typeface="Arial"/>
              </a:rPr>
              <a:t>receive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55">
                <a:latin typeface="Arial"/>
                <a:cs typeface="Arial"/>
              </a:rPr>
              <a:t>funding </a:t>
            </a:r>
            <a:r>
              <a:rPr dirty="0" sz="1200" spc="65">
                <a:latin typeface="Arial"/>
                <a:cs typeface="Arial"/>
              </a:rPr>
              <a:t>through </a:t>
            </a:r>
            <a:r>
              <a:rPr dirty="0" sz="1200" spc="60">
                <a:latin typeface="Arial"/>
                <a:cs typeface="Arial"/>
              </a:rPr>
              <a:t>our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sophisticated </a:t>
            </a:r>
            <a:r>
              <a:rPr dirty="0" sz="1200" spc="15">
                <a:latin typeface="Arial"/>
                <a:cs typeface="Arial"/>
              </a:rPr>
              <a:t>investor </a:t>
            </a:r>
            <a:r>
              <a:rPr dirty="0" sz="1200" spc="20">
                <a:latin typeface="Arial"/>
                <a:cs typeface="Arial"/>
              </a:rPr>
              <a:t>network,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25">
                <a:latin typeface="Arial"/>
                <a:cs typeface="Arial"/>
              </a:rPr>
              <a:t>allows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portfolio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companies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receive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funding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single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source.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9105" y="2977642"/>
            <a:ext cx="3313429" cy="149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MENTORSHIP</a:t>
            </a:r>
            <a:endParaRPr sz="1600">
              <a:latin typeface="Arial"/>
              <a:cs typeface="Arial"/>
            </a:endParaRPr>
          </a:p>
          <a:p>
            <a:pPr marL="24765" marR="5080">
              <a:lnSpc>
                <a:spcPct val="122900"/>
              </a:lnSpc>
              <a:spcBef>
                <a:spcPts val="790"/>
              </a:spcBef>
            </a:pPr>
            <a:r>
              <a:rPr dirty="0" sz="1200" spc="25">
                <a:latin typeface="Arial"/>
                <a:cs typeface="Arial"/>
              </a:rPr>
              <a:t>We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our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preselected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network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5">
                <a:latin typeface="Arial"/>
                <a:cs typeface="Arial"/>
              </a:rPr>
              <a:t>mentors with </a:t>
            </a:r>
            <a:r>
              <a:rPr dirty="0" sz="1200" spc="20">
                <a:latin typeface="Arial"/>
                <a:cs typeface="Arial"/>
              </a:rPr>
              <a:t>expertise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10">
                <a:latin typeface="Arial"/>
                <a:cs typeface="Arial"/>
              </a:rPr>
              <a:t>law, </a:t>
            </a:r>
            <a:r>
              <a:rPr dirty="0" sz="1200" spc="15">
                <a:latin typeface="Arial"/>
                <a:cs typeface="Arial"/>
              </a:rPr>
              <a:t>finance, 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technology, </a:t>
            </a:r>
            <a:r>
              <a:rPr dirty="0" sz="1200" spc="5">
                <a:latin typeface="Arial"/>
                <a:cs typeface="Arial"/>
              </a:rPr>
              <a:t>research, </a:t>
            </a:r>
            <a:r>
              <a:rPr dirty="0" sz="1200" spc="35">
                <a:latin typeface="Arial"/>
                <a:cs typeface="Arial"/>
              </a:rPr>
              <a:t>marketing, training,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leadership, </a:t>
            </a:r>
            <a:r>
              <a:rPr dirty="0" sz="1200" spc="-5">
                <a:latin typeface="Arial"/>
                <a:cs typeface="Arial"/>
              </a:rPr>
              <a:t>process, </a:t>
            </a:r>
            <a:r>
              <a:rPr dirty="0" sz="1200" spc="30">
                <a:latin typeface="Arial"/>
                <a:cs typeface="Arial"/>
              </a:rPr>
              <a:t>compliance,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quality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systems.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5682" y="5041138"/>
            <a:ext cx="3013710" cy="149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25" b="1">
                <a:solidFill>
                  <a:srgbClr val="F05139"/>
                </a:solidFill>
                <a:latin typeface="Arial"/>
                <a:cs typeface="Arial"/>
              </a:rPr>
              <a:t>MARKET</a:t>
            </a:r>
            <a:r>
              <a:rPr dirty="0" sz="1600" spc="-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60" b="1">
                <a:solidFill>
                  <a:srgbClr val="F05139"/>
                </a:solidFill>
                <a:latin typeface="Arial"/>
                <a:cs typeface="Arial"/>
              </a:rPr>
              <a:t>ACCESS</a:t>
            </a:r>
            <a:endParaRPr sz="1600">
              <a:latin typeface="Arial"/>
              <a:cs typeface="Arial"/>
            </a:endParaRPr>
          </a:p>
          <a:p>
            <a:pPr marL="24765" marR="5080">
              <a:lnSpc>
                <a:spcPct val="122900"/>
              </a:lnSpc>
              <a:spcBef>
                <a:spcPts val="790"/>
              </a:spcBef>
            </a:pPr>
            <a:r>
              <a:rPr dirty="0" sz="1200" spc="25">
                <a:latin typeface="Arial"/>
                <a:cs typeface="Arial"/>
              </a:rPr>
              <a:t>We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provide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assistance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ready-made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marketplace </a:t>
            </a:r>
            <a:r>
              <a:rPr dirty="0" sz="1200" spc="30">
                <a:latin typeface="Arial"/>
                <a:cs typeface="Arial"/>
              </a:rPr>
              <a:t>where </a:t>
            </a:r>
            <a:r>
              <a:rPr dirty="0" sz="1200" spc="20">
                <a:latin typeface="Arial"/>
                <a:cs typeface="Arial"/>
              </a:rPr>
              <a:t>deals </a:t>
            </a:r>
            <a:r>
              <a:rPr dirty="0" sz="1200" spc="40">
                <a:latin typeface="Arial"/>
                <a:cs typeface="Arial"/>
              </a:rPr>
              <a:t>get </a:t>
            </a:r>
            <a:r>
              <a:rPr dirty="0" sz="1200" spc="20">
                <a:latin typeface="Arial"/>
                <a:cs typeface="Arial"/>
              </a:rPr>
              <a:t>approved,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products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solutions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20">
                <a:latin typeface="Arial"/>
                <a:cs typeface="Arial"/>
              </a:rPr>
              <a:t>validated,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partnerships are </a:t>
            </a:r>
            <a:r>
              <a:rPr dirty="0" sz="1200" spc="20">
                <a:latin typeface="Arial"/>
                <a:cs typeface="Arial"/>
              </a:rPr>
              <a:t>forged, </a:t>
            </a:r>
            <a:r>
              <a:rPr dirty="0" sz="1200" spc="60">
                <a:latin typeface="Arial"/>
                <a:cs typeface="Arial"/>
              </a:rPr>
              <a:t>and </a:t>
            </a:r>
            <a:r>
              <a:rPr dirty="0" sz="1200" spc="15">
                <a:latin typeface="Arial"/>
                <a:cs typeface="Arial"/>
              </a:rPr>
              <a:t>results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delivered.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6985" y="1650543"/>
            <a:ext cx="3681095" cy="1727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94995">
              <a:lnSpc>
                <a:spcPct val="122200"/>
              </a:lnSpc>
              <a:spcBef>
                <a:spcPts val="95"/>
              </a:spcBef>
            </a:pPr>
            <a:r>
              <a:rPr dirty="0" sz="2700" spc="-30">
                <a:solidFill>
                  <a:srgbClr val="191919"/>
                </a:solidFill>
                <a:latin typeface="Trebuchet MS"/>
                <a:cs typeface="Trebuchet MS"/>
              </a:rPr>
              <a:t>3-tiered</a:t>
            </a:r>
            <a:r>
              <a:rPr dirty="0" sz="2700" spc="-7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30">
                <a:solidFill>
                  <a:srgbClr val="191919"/>
                </a:solidFill>
                <a:latin typeface="Trebuchet MS"/>
                <a:cs typeface="Trebuchet MS"/>
              </a:rPr>
              <a:t>investment </a:t>
            </a:r>
            <a:r>
              <a:rPr dirty="0" sz="2700" spc="-80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-30">
                <a:solidFill>
                  <a:srgbClr val="191919"/>
                </a:solidFill>
                <a:latin typeface="Trebuchet MS"/>
                <a:cs typeface="Trebuchet MS"/>
              </a:rPr>
              <a:t>review</a:t>
            </a:r>
            <a:r>
              <a:rPr dirty="0" sz="2700" spc="-5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191919"/>
                </a:solidFill>
                <a:latin typeface="Trebuchet MS"/>
                <a:cs typeface="Trebuchet MS"/>
              </a:rPr>
              <a:t>process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ct val="123300"/>
              </a:lnSpc>
              <a:spcBef>
                <a:spcPts val="1935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EDGE</a:t>
            </a:r>
            <a:r>
              <a:rPr dirty="0" sz="1200" spc="-3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5">
                <a:latin typeface="Arial"/>
                <a:cs typeface="Arial"/>
              </a:rPr>
              <a:t>™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review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process</a:t>
            </a:r>
            <a:r>
              <a:rPr dirty="0" sz="1200" spc="25">
                <a:latin typeface="Arial"/>
                <a:cs typeface="Arial"/>
              </a:rPr>
              <a:t> qualifies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determines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level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investment.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6985" y="3581146"/>
            <a:ext cx="3976370" cy="11442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20">
                <a:latin typeface="Arial"/>
                <a:cs typeface="Arial"/>
              </a:rPr>
              <a:t>This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decentralized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process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consists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three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tiers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review </a:t>
            </a:r>
            <a:r>
              <a:rPr dirty="0" sz="1200" spc="35">
                <a:latin typeface="Arial"/>
                <a:cs typeface="Arial"/>
              </a:rPr>
              <a:t>which combines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50">
                <a:latin typeface="Arial"/>
                <a:cs typeface="Arial"/>
              </a:rPr>
              <a:t>depth </a:t>
            </a:r>
            <a:r>
              <a:rPr dirty="0" sz="1200" spc="30">
                <a:latin typeface="Arial"/>
                <a:cs typeface="Arial"/>
              </a:rPr>
              <a:t>technical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fundamentals </a:t>
            </a:r>
            <a:r>
              <a:rPr dirty="0" sz="1200">
                <a:latin typeface="Arial"/>
                <a:cs typeface="Arial"/>
              </a:rPr>
              <a:t>reviews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35">
                <a:latin typeface="Arial"/>
                <a:cs typeface="Arial"/>
              </a:rPr>
              <a:t>highly </a:t>
            </a:r>
            <a:r>
              <a:rPr dirty="0" sz="1200" spc="25">
                <a:latin typeface="Arial"/>
                <a:cs typeface="Arial"/>
              </a:rPr>
              <a:t>experienced </a:t>
            </a:r>
            <a:r>
              <a:rPr dirty="0" sz="1200" spc="30">
                <a:latin typeface="Arial"/>
                <a:cs typeface="Arial"/>
              </a:rPr>
              <a:t>industry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professionals,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backed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AI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Machine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Learning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algorithms,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finally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wisdom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investors.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40754" y="1143038"/>
            <a:ext cx="3469004" cy="1238250"/>
          </a:xfrm>
          <a:prstGeom prst="rect"/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pc="-50">
                <a:latin typeface="Arial"/>
                <a:cs typeface="Arial"/>
              </a:rPr>
              <a:t>TIER</a:t>
            </a:r>
            <a:r>
              <a:rPr dirty="0" spc="-40">
                <a:latin typeface="Arial"/>
                <a:cs typeface="Arial"/>
              </a:rPr>
              <a:t> </a:t>
            </a:r>
            <a:r>
              <a:rPr dirty="0" spc="105">
                <a:latin typeface="Arial"/>
                <a:cs typeface="Arial"/>
              </a:rPr>
              <a:t>1</a:t>
            </a:r>
          </a:p>
          <a:p>
            <a:pPr marL="12700" marR="5080">
              <a:lnSpc>
                <a:spcPct val="122800"/>
              </a:lnSpc>
              <a:spcBef>
                <a:spcPts val="45"/>
              </a:spcBef>
            </a:pPr>
            <a:r>
              <a:rPr dirty="0" sz="1200" spc="60" b="0">
                <a:solidFill>
                  <a:srgbClr val="000000"/>
                </a:solidFill>
                <a:latin typeface="Arial"/>
                <a:cs typeface="Arial"/>
              </a:rPr>
              <a:t>Nomination </a:t>
            </a:r>
            <a:r>
              <a:rPr dirty="0" sz="1200" spc="25" b="0">
                <a:solidFill>
                  <a:srgbClr val="000000"/>
                </a:solidFill>
                <a:latin typeface="Arial"/>
                <a:cs typeface="Arial"/>
              </a:rPr>
              <a:t>by </a:t>
            </a:r>
            <a:r>
              <a:rPr dirty="0" sz="1200" spc="-35" b="0">
                <a:solidFill>
                  <a:srgbClr val="000000"/>
                </a:solidFill>
                <a:latin typeface="Arial"/>
                <a:cs typeface="Arial"/>
              </a:rPr>
              <a:t>EDGE</a:t>
            </a:r>
            <a:r>
              <a:rPr dirty="0" sz="1200" spc="-35" b="0">
                <a:latin typeface="Arial"/>
                <a:cs typeface="Arial"/>
              </a:rPr>
              <a:t>196</a:t>
            </a:r>
            <a:r>
              <a:rPr dirty="0" sz="1200" spc="-35" b="0">
                <a:solidFill>
                  <a:srgbClr val="000000"/>
                </a:solidFill>
                <a:latin typeface="Arial"/>
                <a:cs typeface="Arial"/>
              </a:rPr>
              <a:t>™ </a:t>
            </a:r>
            <a:r>
              <a:rPr dirty="0" sz="1200" spc="35" b="0">
                <a:solidFill>
                  <a:srgbClr val="000000"/>
                </a:solidFill>
                <a:latin typeface="Arial"/>
                <a:cs typeface="Arial"/>
              </a:rPr>
              <a:t>partners </a:t>
            </a:r>
            <a:r>
              <a:rPr dirty="0" sz="1200" spc="60" b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dirty="0" sz="1200" spc="40" b="0">
                <a:solidFill>
                  <a:srgbClr val="000000"/>
                </a:solidFill>
                <a:latin typeface="Arial"/>
                <a:cs typeface="Arial"/>
              </a:rPr>
              <a:t>other </a:t>
            </a:r>
            <a:r>
              <a:rPr dirty="0" sz="1200" spc="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20" b="0">
                <a:solidFill>
                  <a:srgbClr val="000000"/>
                </a:solidFill>
                <a:latin typeface="Arial"/>
                <a:cs typeface="Arial"/>
              </a:rPr>
              <a:t>stakeholders </a:t>
            </a:r>
            <a:r>
              <a:rPr dirty="0" sz="1200" spc="55" b="0">
                <a:solidFill>
                  <a:srgbClr val="000000"/>
                </a:solidFill>
                <a:latin typeface="Arial"/>
                <a:cs typeface="Arial"/>
              </a:rPr>
              <a:t>who </a:t>
            </a:r>
            <a:r>
              <a:rPr dirty="0" sz="1200" spc="30" b="0">
                <a:solidFill>
                  <a:srgbClr val="000000"/>
                </a:solidFill>
                <a:latin typeface="Arial"/>
                <a:cs typeface="Arial"/>
              </a:rPr>
              <a:t>propose </a:t>
            </a:r>
            <a:r>
              <a:rPr dirty="0" sz="1200" spc="35" b="0">
                <a:solidFill>
                  <a:srgbClr val="000000"/>
                </a:solidFill>
                <a:latin typeface="Arial"/>
                <a:cs typeface="Arial"/>
              </a:rPr>
              <a:t>companies </a:t>
            </a:r>
            <a:r>
              <a:rPr dirty="0" sz="1200" spc="30" b="0">
                <a:solidFill>
                  <a:srgbClr val="000000"/>
                </a:solidFill>
                <a:latin typeface="Arial"/>
                <a:cs typeface="Arial"/>
              </a:rPr>
              <a:t>which are </a:t>
            </a:r>
            <a:r>
              <a:rPr dirty="0" sz="1200" spc="-3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20" b="0">
                <a:solidFill>
                  <a:srgbClr val="000000"/>
                </a:solidFill>
                <a:latin typeface="Arial"/>
                <a:cs typeface="Arial"/>
              </a:rPr>
              <a:t>sufficiently </a:t>
            </a:r>
            <a:r>
              <a:rPr dirty="0" sz="1200" spc="40" b="0">
                <a:solidFill>
                  <a:srgbClr val="000000"/>
                </a:solidFill>
                <a:latin typeface="Arial"/>
                <a:cs typeface="Arial"/>
              </a:rPr>
              <a:t>mature, </a:t>
            </a:r>
            <a:r>
              <a:rPr dirty="0" sz="1200" spc="25" b="0">
                <a:solidFill>
                  <a:srgbClr val="000000"/>
                </a:solidFill>
                <a:latin typeface="Arial"/>
                <a:cs typeface="Arial"/>
              </a:rPr>
              <a:t>financially </a:t>
            </a:r>
            <a:r>
              <a:rPr dirty="0" sz="1200" spc="20" b="0">
                <a:solidFill>
                  <a:srgbClr val="000000"/>
                </a:solidFill>
                <a:latin typeface="Arial"/>
                <a:cs typeface="Arial"/>
              </a:rPr>
              <a:t>viable </a:t>
            </a:r>
            <a:r>
              <a:rPr dirty="0" sz="1200" spc="60" b="0">
                <a:solidFill>
                  <a:srgbClr val="000000"/>
                </a:solidFill>
                <a:latin typeface="Arial"/>
                <a:cs typeface="Arial"/>
              </a:rPr>
              <a:t>and </a:t>
            </a:r>
            <a:r>
              <a:rPr dirty="0" sz="1200" spc="15" b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dirty="0" sz="12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10" b="0">
                <a:solidFill>
                  <a:srgbClr val="000000"/>
                </a:solidFill>
                <a:latin typeface="Arial"/>
                <a:cs typeface="Arial"/>
              </a:rPr>
              <a:t>passed</a:t>
            </a:r>
            <a:r>
              <a:rPr dirty="0" sz="12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15" b="0">
                <a:solidFill>
                  <a:srgbClr val="000000"/>
                </a:solidFill>
                <a:latin typeface="Arial"/>
                <a:cs typeface="Arial"/>
              </a:rPr>
              <a:t>basic</a:t>
            </a:r>
            <a:r>
              <a:rPr dirty="0" sz="1200" spc="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50" b="0">
                <a:solidFill>
                  <a:srgbClr val="000000"/>
                </a:solidFill>
                <a:latin typeface="Arial"/>
                <a:cs typeface="Arial"/>
              </a:rPr>
              <a:t>product</a:t>
            </a:r>
            <a:r>
              <a:rPr dirty="0" sz="12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spc="40" b="0">
                <a:solidFill>
                  <a:srgbClr val="000000"/>
                </a:solidFill>
                <a:latin typeface="Arial"/>
                <a:cs typeface="Arial"/>
              </a:rPr>
              <a:t>performance</a:t>
            </a:r>
            <a:r>
              <a:rPr dirty="0" sz="1200" spc="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1200" b="0">
                <a:solidFill>
                  <a:srgbClr val="000000"/>
                </a:solidFill>
                <a:latin typeface="Arial"/>
                <a:cs typeface="Arial"/>
              </a:rPr>
              <a:t>tests.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0754" y="2788958"/>
            <a:ext cx="3479165" cy="2887345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TIER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105" b="1">
                <a:solidFill>
                  <a:srgbClr val="F05139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 marR="229870">
              <a:lnSpc>
                <a:spcPct val="122800"/>
              </a:lnSpc>
              <a:spcBef>
                <a:spcPts val="45"/>
              </a:spcBef>
            </a:pPr>
            <a:r>
              <a:rPr dirty="0" sz="1200" spc="-35">
                <a:latin typeface="Arial"/>
                <a:cs typeface="Arial"/>
              </a:rPr>
              <a:t>EDGE</a:t>
            </a:r>
            <a:r>
              <a:rPr dirty="0" sz="1200" spc="-3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5">
                <a:latin typeface="Arial"/>
                <a:cs typeface="Arial"/>
              </a:rPr>
              <a:t>™’s </a:t>
            </a:r>
            <a:r>
              <a:rPr dirty="0" sz="1200" spc="45">
                <a:latin typeface="Arial"/>
                <a:cs typeface="Arial"/>
              </a:rPr>
              <a:t>global </a:t>
            </a:r>
            <a:r>
              <a:rPr dirty="0" sz="1200" spc="65">
                <a:latin typeface="Arial"/>
                <a:cs typeface="Arial"/>
              </a:rPr>
              <a:t>team </a:t>
            </a:r>
            <a:r>
              <a:rPr dirty="0" sz="1200" spc="30">
                <a:latin typeface="Arial"/>
                <a:cs typeface="Arial"/>
              </a:rPr>
              <a:t>of industry </a:t>
            </a:r>
            <a:r>
              <a:rPr dirty="0" sz="1200" spc="20">
                <a:latin typeface="Arial"/>
                <a:cs typeface="Arial"/>
              </a:rPr>
              <a:t>experts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perform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5">
                <a:latin typeface="Arial"/>
                <a:cs typeface="Arial"/>
              </a:rPr>
              <a:t>detailed </a:t>
            </a:r>
            <a:r>
              <a:rPr dirty="0" sz="1200" spc="25">
                <a:latin typeface="Arial"/>
                <a:cs typeface="Arial"/>
              </a:rPr>
              <a:t>evaluation, </a:t>
            </a:r>
            <a:r>
              <a:rPr dirty="0" sz="1200" spc="55">
                <a:latin typeface="Arial"/>
                <a:cs typeface="Arial"/>
              </a:rPr>
              <a:t>producing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recommendation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based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on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the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idea,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business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model,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team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and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due-diligence.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TIER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105" b="1">
                <a:solidFill>
                  <a:srgbClr val="F05139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2800"/>
              </a:lnSpc>
              <a:spcBef>
                <a:spcPts val="50"/>
              </a:spcBef>
            </a:pPr>
            <a:r>
              <a:rPr dirty="0" sz="1200" spc="-45">
                <a:latin typeface="Arial"/>
                <a:cs typeface="Arial"/>
              </a:rPr>
              <a:t>EDGE-Q </a:t>
            </a:r>
            <a:r>
              <a:rPr dirty="0" sz="1200" spc="25">
                <a:latin typeface="Arial"/>
                <a:cs typeface="Arial"/>
              </a:rPr>
              <a:t>holders </a:t>
            </a:r>
            <a:r>
              <a:rPr dirty="0" sz="1200" spc="15">
                <a:latin typeface="Arial"/>
                <a:cs typeface="Arial"/>
              </a:rPr>
              <a:t>vote </a:t>
            </a:r>
            <a:r>
              <a:rPr dirty="0" sz="1200" spc="55">
                <a:latin typeface="Arial"/>
                <a:cs typeface="Arial"/>
              </a:rPr>
              <a:t>on </a:t>
            </a:r>
            <a:r>
              <a:rPr dirty="0" sz="1200" spc="30">
                <a:latin typeface="Arial"/>
                <a:cs typeface="Arial"/>
              </a:rPr>
              <a:t>proposals </a:t>
            </a:r>
            <a:r>
              <a:rPr dirty="0" sz="1200" spc="60">
                <a:latin typeface="Arial"/>
                <a:cs typeface="Arial"/>
              </a:rPr>
              <a:t>to </a:t>
            </a:r>
            <a:r>
              <a:rPr dirty="0" sz="1200" spc="50">
                <a:latin typeface="Arial"/>
                <a:cs typeface="Arial"/>
              </a:rPr>
              <a:t>fund </a:t>
            </a:r>
            <a:r>
              <a:rPr dirty="0" sz="1200" spc="5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prospective </a:t>
            </a:r>
            <a:r>
              <a:rPr dirty="0" sz="1200" spc="30">
                <a:latin typeface="Arial"/>
                <a:cs typeface="Arial"/>
              </a:rPr>
              <a:t>startups. </a:t>
            </a:r>
            <a:r>
              <a:rPr dirty="0" sz="1200" spc="-15">
                <a:latin typeface="Arial"/>
                <a:cs typeface="Arial"/>
              </a:rPr>
              <a:t>They </a:t>
            </a:r>
            <a:r>
              <a:rPr dirty="0" sz="1200" spc="65">
                <a:latin typeface="Arial"/>
                <a:cs typeface="Arial"/>
              </a:rPr>
              <a:t>may </a:t>
            </a:r>
            <a:r>
              <a:rPr dirty="0" sz="1200" spc="20">
                <a:latin typeface="Arial"/>
                <a:cs typeface="Arial"/>
              </a:rPr>
              <a:t>also </a:t>
            </a:r>
            <a:r>
              <a:rPr dirty="0" sz="1200" spc="15">
                <a:latin typeface="Arial"/>
                <a:cs typeface="Arial"/>
              </a:rPr>
              <a:t>vote </a:t>
            </a:r>
            <a:r>
              <a:rPr dirty="0" sz="1200" spc="60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extend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funding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an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existing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portfolio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company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which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has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achieved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certain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milestones.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391" y="2895613"/>
            <a:ext cx="870942" cy="7870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6865" y="1232428"/>
            <a:ext cx="783847" cy="7828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5481" y="4550883"/>
            <a:ext cx="829468" cy="78288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5450" y="920750"/>
            <a:ext cx="5823584" cy="32757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328" y="990345"/>
            <a:ext cx="3128010" cy="2918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The </a:t>
            </a:r>
            <a:r>
              <a:rPr dirty="0" sz="1600" spc="25" b="1">
                <a:solidFill>
                  <a:srgbClr val="F05139"/>
                </a:solidFill>
                <a:latin typeface="Arial"/>
                <a:cs typeface="Arial"/>
              </a:rPr>
              <a:t>Vetting</a:t>
            </a: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24765" marR="5080">
              <a:lnSpc>
                <a:spcPct val="122800"/>
              </a:lnSpc>
              <a:spcBef>
                <a:spcPts val="1395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process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fully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decentralized, </a:t>
            </a:r>
            <a:r>
              <a:rPr dirty="0" sz="1200" spc="40">
                <a:latin typeface="Arial"/>
                <a:cs typeface="Arial"/>
              </a:rPr>
              <a:t>controlled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5">
                <a:latin typeface="Arial"/>
                <a:cs typeface="Arial"/>
              </a:rPr>
              <a:t>community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-50">
                <a:latin typeface="Arial"/>
                <a:cs typeface="Arial"/>
              </a:rPr>
              <a:t>EDGE-Q </a:t>
            </a:r>
            <a:r>
              <a:rPr dirty="0" sz="1200" spc="40">
                <a:latin typeface="Arial"/>
                <a:cs typeface="Arial"/>
              </a:rPr>
              <a:t>token </a:t>
            </a:r>
            <a:r>
              <a:rPr dirty="0" sz="1200" spc="20">
                <a:latin typeface="Arial"/>
                <a:cs typeface="Arial"/>
              </a:rPr>
              <a:t>holders. Reasonably </a:t>
            </a:r>
            <a:r>
              <a:rPr dirty="0" sz="1200" spc="35">
                <a:latin typeface="Arial"/>
                <a:cs typeface="Arial"/>
              </a:rPr>
              <a:t>high-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bar </a:t>
            </a:r>
            <a:r>
              <a:rPr dirty="0" sz="1200" spc="45">
                <a:latin typeface="Arial"/>
                <a:cs typeface="Arial"/>
              </a:rPr>
              <a:t>standard </a:t>
            </a:r>
            <a:r>
              <a:rPr dirty="0" sz="1200" spc="35">
                <a:latin typeface="Arial"/>
                <a:cs typeface="Arial"/>
              </a:rPr>
              <a:t>startups are </a:t>
            </a:r>
            <a:r>
              <a:rPr dirty="0" sz="1200" spc="15">
                <a:latin typeface="Arial"/>
                <a:cs typeface="Arial"/>
              </a:rPr>
              <a:t>first </a:t>
            </a:r>
            <a:r>
              <a:rPr dirty="0" sz="1200" spc="30">
                <a:latin typeface="Arial"/>
                <a:cs typeface="Arial"/>
              </a:rPr>
              <a:t>identified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community</a:t>
            </a:r>
            <a:r>
              <a:rPr dirty="0" sz="1200" spc="10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partners</a:t>
            </a:r>
            <a:r>
              <a:rPr dirty="0" sz="1200" spc="10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0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stakeholders, 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then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40">
                <a:latin typeface="Arial"/>
                <a:cs typeface="Arial"/>
              </a:rPr>
              <a:t>internal </a:t>
            </a:r>
            <a:r>
              <a:rPr dirty="0" sz="1200" spc="60">
                <a:latin typeface="Arial"/>
                <a:cs typeface="Arial"/>
              </a:rPr>
              <a:t>team </a:t>
            </a:r>
            <a:r>
              <a:rPr dirty="0" sz="1200" spc="30">
                <a:latin typeface="Arial"/>
                <a:cs typeface="Arial"/>
              </a:rPr>
              <a:t>of </a:t>
            </a:r>
            <a:r>
              <a:rPr dirty="0" sz="1200" spc="25">
                <a:latin typeface="Arial"/>
                <a:cs typeface="Arial"/>
              </a:rPr>
              <a:t>experts </a:t>
            </a:r>
            <a:r>
              <a:rPr dirty="0" sz="1200" spc="-15">
                <a:latin typeface="Arial"/>
                <a:cs typeface="Arial"/>
              </a:rPr>
              <a:t>issues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recommendation,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finally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45">
                <a:latin typeface="Arial"/>
                <a:cs typeface="Arial"/>
              </a:rPr>
              <a:t>EDGE-Q 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token </a:t>
            </a:r>
            <a:r>
              <a:rPr dirty="0" sz="1200" spc="30">
                <a:latin typeface="Arial"/>
                <a:cs typeface="Arial"/>
              </a:rPr>
              <a:t>holders </a:t>
            </a:r>
            <a:r>
              <a:rPr dirty="0" sz="1200" spc="15">
                <a:latin typeface="Arial"/>
                <a:cs typeface="Arial"/>
              </a:rPr>
              <a:t>vote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35">
                <a:latin typeface="Arial"/>
                <a:cs typeface="Arial"/>
              </a:rPr>
              <a:t>which startups </a:t>
            </a:r>
            <a:r>
              <a:rPr dirty="0" sz="1200" spc="50">
                <a:latin typeface="Arial"/>
                <a:cs typeface="Arial"/>
              </a:rPr>
              <a:t>merit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funding,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60">
                <a:latin typeface="Arial"/>
                <a:cs typeface="Arial"/>
              </a:rPr>
              <a:t>do </a:t>
            </a:r>
            <a:r>
              <a:rPr dirty="0" sz="1200" spc="40">
                <a:latin typeface="Arial"/>
                <a:cs typeface="Arial"/>
              </a:rPr>
              <a:t>not. </a:t>
            </a:r>
            <a:r>
              <a:rPr dirty="0" sz="1200" spc="45">
                <a:latin typeface="Arial"/>
                <a:cs typeface="Arial"/>
              </a:rPr>
              <a:t>Voting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proportional </a:t>
            </a:r>
            <a:r>
              <a:rPr dirty="0" sz="1200" spc="60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25">
                <a:latin typeface="Arial"/>
                <a:cs typeface="Arial"/>
              </a:rPr>
              <a:t>size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75">
                <a:latin typeface="Arial"/>
                <a:cs typeface="Arial"/>
              </a:rPr>
              <a:t>amount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-45">
                <a:latin typeface="Arial"/>
                <a:cs typeface="Arial"/>
              </a:rPr>
              <a:t>EDGE-Q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each</a:t>
            </a:r>
            <a:r>
              <a:rPr dirty="0" sz="1200" spc="15">
                <a:latin typeface="Arial"/>
                <a:cs typeface="Arial"/>
              </a:rPr>
              <a:t> investor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holds.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889762" y="4495545"/>
            <a:ext cx="8754110" cy="2046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7945">
              <a:lnSpc>
                <a:spcPct val="123300"/>
              </a:lnSpc>
              <a:spcBef>
                <a:spcPts val="100"/>
              </a:spcBef>
            </a:pPr>
            <a:r>
              <a:rPr dirty="0" sz="1200" spc="15">
                <a:latin typeface="Arial"/>
                <a:cs typeface="Arial"/>
              </a:rPr>
              <a:t>If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rejected,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some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will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offered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program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training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mentoring,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then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undergo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vote</a:t>
            </a:r>
            <a:r>
              <a:rPr dirty="0" sz="1200" spc="20">
                <a:latin typeface="Arial"/>
                <a:cs typeface="Arial"/>
              </a:rPr>
              <a:t> by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40">
                <a:latin typeface="Arial"/>
                <a:cs typeface="Arial"/>
              </a:rPr>
              <a:t>EDGE-Q.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 </a:t>
            </a:r>
            <a:r>
              <a:rPr dirty="0" sz="1200">
                <a:latin typeface="Arial"/>
                <a:cs typeface="Arial"/>
              </a:rPr>
              <a:t>receive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70%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approval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this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vote,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re-enter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last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tier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reached.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al"/>
              <a:cs typeface="Arial"/>
            </a:endParaRPr>
          </a:p>
          <a:p>
            <a:pPr marL="12700" marR="186690">
              <a:lnSpc>
                <a:spcPct val="121700"/>
              </a:lnSpc>
            </a:pPr>
            <a:r>
              <a:rPr dirty="0" sz="1200" spc="15">
                <a:latin typeface="Arial"/>
                <a:cs typeface="Arial"/>
              </a:rPr>
              <a:t>If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do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not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receive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70%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approval,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25">
                <a:latin typeface="Arial"/>
                <a:cs typeface="Arial"/>
              </a:rPr>
              <a:t> rejected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as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potential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portfolio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company,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but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still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receive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limited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marketplace.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27800"/>
              </a:lnSpc>
            </a:pPr>
            <a:r>
              <a:rPr dirty="0" sz="1150" spc="40">
                <a:latin typeface="Arial"/>
                <a:cs typeface="Arial"/>
              </a:rPr>
              <a:t>Once </a:t>
            </a:r>
            <a:r>
              <a:rPr dirty="0" sz="1150" spc="90">
                <a:latin typeface="Arial"/>
                <a:cs typeface="Arial"/>
              </a:rPr>
              <a:t>a </a:t>
            </a:r>
            <a:r>
              <a:rPr dirty="0" sz="1150" spc="70">
                <a:latin typeface="Arial"/>
                <a:cs typeface="Arial"/>
              </a:rPr>
              <a:t>startup </a:t>
            </a:r>
            <a:r>
              <a:rPr dirty="0" sz="1150" spc="80">
                <a:latin typeface="Arial"/>
                <a:cs typeface="Arial"/>
              </a:rPr>
              <a:t>company </a:t>
            </a:r>
            <a:r>
              <a:rPr dirty="0" sz="1150" spc="50">
                <a:latin typeface="Arial"/>
                <a:cs typeface="Arial"/>
              </a:rPr>
              <a:t>has </a:t>
            </a:r>
            <a:r>
              <a:rPr dirty="0" sz="1150" spc="25">
                <a:latin typeface="Arial"/>
                <a:cs typeface="Arial"/>
              </a:rPr>
              <a:t>successfully </a:t>
            </a:r>
            <a:r>
              <a:rPr dirty="0" sz="1150" spc="70">
                <a:latin typeface="Arial"/>
                <a:cs typeface="Arial"/>
              </a:rPr>
              <a:t>completed </a:t>
            </a:r>
            <a:r>
              <a:rPr dirty="0" sz="1150" spc="60">
                <a:latin typeface="Arial"/>
                <a:cs typeface="Arial"/>
              </a:rPr>
              <a:t>all </a:t>
            </a:r>
            <a:r>
              <a:rPr dirty="0" sz="1150" spc="50">
                <a:latin typeface="Arial"/>
                <a:cs typeface="Arial"/>
              </a:rPr>
              <a:t>3 </a:t>
            </a:r>
            <a:r>
              <a:rPr dirty="0" sz="1150" spc="15">
                <a:latin typeface="Arial"/>
                <a:cs typeface="Arial"/>
              </a:rPr>
              <a:t>tiers, </a:t>
            </a:r>
            <a:r>
              <a:rPr dirty="0" sz="1150" spc="95">
                <a:latin typeface="Arial"/>
                <a:cs typeface="Arial"/>
              </a:rPr>
              <a:t>and </a:t>
            </a:r>
            <a:r>
              <a:rPr dirty="0" sz="1150" spc="30">
                <a:latin typeface="Arial"/>
                <a:cs typeface="Arial"/>
              </a:rPr>
              <a:t>received </a:t>
            </a:r>
            <a:r>
              <a:rPr dirty="0" sz="1150" spc="90">
                <a:latin typeface="Arial"/>
                <a:cs typeface="Arial"/>
              </a:rPr>
              <a:t>a </a:t>
            </a:r>
            <a:r>
              <a:rPr dirty="0" sz="1150" spc="25">
                <a:latin typeface="Arial"/>
                <a:cs typeface="Arial"/>
              </a:rPr>
              <a:t>successful </a:t>
            </a:r>
            <a:r>
              <a:rPr dirty="0" sz="1150" spc="40">
                <a:latin typeface="Arial"/>
                <a:cs typeface="Arial"/>
              </a:rPr>
              <a:t>vote </a:t>
            </a:r>
            <a:r>
              <a:rPr dirty="0" sz="1150" spc="55">
                <a:latin typeface="Arial"/>
                <a:cs typeface="Arial"/>
              </a:rPr>
              <a:t>of </a:t>
            </a:r>
            <a:r>
              <a:rPr dirty="0" sz="1150" spc="70">
                <a:latin typeface="Arial"/>
                <a:cs typeface="Arial"/>
              </a:rPr>
              <a:t>approval </a:t>
            </a:r>
            <a:r>
              <a:rPr dirty="0" sz="1150" spc="45">
                <a:latin typeface="Arial"/>
                <a:cs typeface="Arial"/>
              </a:rPr>
              <a:t>by </a:t>
            </a:r>
            <a:r>
              <a:rPr dirty="0" sz="1150" spc="20">
                <a:latin typeface="Arial"/>
                <a:cs typeface="Arial"/>
              </a:rPr>
              <a:t>investors, </a:t>
            </a:r>
            <a:r>
              <a:rPr dirty="0" sz="1150" spc="25">
                <a:latin typeface="Arial"/>
                <a:cs typeface="Arial"/>
              </a:rPr>
              <a:t> </a:t>
            </a:r>
            <a:r>
              <a:rPr dirty="0" sz="1150" spc="50">
                <a:latin typeface="Arial"/>
                <a:cs typeface="Arial"/>
              </a:rPr>
              <a:t>they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25">
                <a:latin typeface="Arial"/>
                <a:cs typeface="Arial"/>
              </a:rPr>
              <a:t>receive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15">
                <a:latin typeface="Arial"/>
                <a:cs typeface="Arial"/>
              </a:rPr>
              <a:t>access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80">
                <a:latin typeface="Arial"/>
                <a:cs typeface="Arial"/>
              </a:rPr>
              <a:t>to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80">
                <a:latin typeface="Arial"/>
                <a:cs typeface="Arial"/>
              </a:rPr>
              <a:t>funding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50">
                <a:latin typeface="Arial"/>
                <a:cs typeface="Arial"/>
              </a:rPr>
              <a:t>subject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80">
                <a:latin typeface="Arial"/>
                <a:cs typeface="Arial"/>
              </a:rPr>
              <a:t>to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65">
                <a:latin typeface="Arial"/>
                <a:cs typeface="Arial"/>
              </a:rPr>
              <a:t>approval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55">
                <a:latin typeface="Arial"/>
                <a:cs typeface="Arial"/>
              </a:rPr>
              <a:t>of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60">
                <a:latin typeface="Arial"/>
                <a:cs typeface="Arial"/>
              </a:rPr>
              <a:t>their</a:t>
            </a:r>
            <a:r>
              <a:rPr dirty="0" sz="1150" spc="35">
                <a:latin typeface="Arial"/>
                <a:cs typeface="Arial"/>
              </a:rPr>
              <a:t> business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80">
                <a:latin typeface="Arial"/>
                <a:cs typeface="Arial"/>
              </a:rPr>
              <a:t>plan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95">
                <a:latin typeface="Arial"/>
                <a:cs typeface="Arial"/>
              </a:rPr>
              <a:t>and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55">
                <a:latin typeface="Arial"/>
                <a:cs typeface="Arial"/>
              </a:rPr>
              <a:t>budge,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55">
                <a:latin typeface="Arial"/>
                <a:cs typeface="Arial"/>
              </a:rPr>
              <a:t>full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15">
                <a:latin typeface="Arial"/>
                <a:cs typeface="Arial"/>
              </a:rPr>
              <a:t>access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80">
                <a:latin typeface="Arial"/>
                <a:cs typeface="Arial"/>
              </a:rPr>
              <a:t>to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65">
                <a:latin typeface="Arial"/>
                <a:cs typeface="Arial"/>
              </a:rPr>
              <a:t>the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55">
                <a:latin typeface="Arial"/>
                <a:cs typeface="Arial"/>
              </a:rPr>
              <a:t>marketplace,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 spc="30">
                <a:latin typeface="Arial"/>
                <a:cs typeface="Arial"/>
              </a:rPr>
              <a:t>as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45">
                <a:latin typeface="Arial"/>
                <a:cs typeface="Arial"/>
              </a:rPr>
              <a:t>well </a:t>
            </a:r>
            <a:r>
              <a:rPr dirty="0" sz="1150" spc="-305">
                <a:latin typeface="Arial"/>
                <a:cs typeface="Arial"/>
              </a:rPr>
              <a:t> </a:t>
            </a:r>
            <a:r>
              <a:rPr dirty="0" sz="1150" spc="30">
                <a:latin typeface="Arial"/>
                <a:cs typeface="Arial"/>
              </a:rPr>
              <a:t>as</a:t>
            </a:r>
            <a:r>
              <a:rPr dirty="0" sz="1150" spc="25">
                <a:latin typeface="Arial"/>
                <a:cs typeface="Arial"/>
              </a:rPr>
              <a:t> </a:t>
            </a:r>
            <a:r>
              <a:rPr dirty="0" sz="1150" spc="40">
                <a:latin typeface="Arial"/>
                <a:cs typeface="Arial"/>
              </a:rPr>
              <a:t>world-class</a:t>
            </a:r>
            <a:r>
              <a:rPr dirty="0" sz="1150" spc="30">
                <a:latin typeface="Arial"/>
                <a:cs typeface="Arial"/>
              </a:rPr>
              <a:t> </a:t>
            </a:r>
            <a:r>
              <a:rPr dirty="0" sz="1150" spc="85">
                <a:latin typeface="Arial"/>
                <a:cs typeface="Arial"/>
              </a:rPr>
              <a:t>growth</a:t>
            </a:r>
            <a:r>
              <a:rPr dirty="0" sz="1150" spc="30">
                <a:latin typeface="Arial"/>
                <a:cs typeface="Arial"/>
              </a:rPr>
              <a:t> </a:t>
            </a:r>
            <a:r>
              <a:rPr dirty="0" sz="1150" spc="75">
                <a:latin typeface="Arial"/>
                <a:cs typeface="Arial"/>
              </a:rPr>
              <a:t>mentoring.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7453" y="715011"/>
            <a:ext cx="4385946" cy="27679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2537" y="1243330"/>
            <a:ext cx="3924300" cy="1189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25" b="1">
                <a:solidFill>
                  <a:srgbClr val="F05139"/>
                </a:solidFill>
                <a:latin typeface="Arial"/>
                <a:cs typeface="Arial"/>
              </a:rPr>
              <a:t>Startup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competitions</a:t>
            </a:r>
            <a:r>
              <a:rPr dirty="0" sz="1600" spc="2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05139"/>
                </a:solidFill>
                <a:latin typeface="Arial"/>
                <a:cs typeface="Arial"/>
              </a:rPr>
              <a:t>and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hackathons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2500"/>
              </a:lnSpc>
              <a:spcBef>
                <a:spcPts val="1950"/>
              </a:spcBef>
            </a:pPr>
            <a:r>
              <a:rPr dirty="0" sz="1200" spc="35">
                <a:latin typeface="Arial"/>
                <a:cs typeface="Arial"/>
              </a:rPr>
              <a:t>Startup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competitions,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pitch-events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hackathons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one 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5">
                <a:latin typeface="Arial"/>
                <a:cs typeface="Arial"/>
              </a:rPr>
              <a:t>ways </a:t>
            </a:r>
            <a:r>
              <a:rPr dirty="0" sz="1200" spc="15">
                <a:latin typeface="Arial"/>
                <a:cs typeface="Arial"/>
              </a:rPr>
              <a:t>we </a:t>
            </a:r>
            <a:r>
              <a:rPr dirty="0" sz="1200" spc="25">
                <a:latin typeface="Arial"/>
                <a:cs typeface="Arial"/>
              </a:rPr>
              <a:t>identify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10">
                <a:latin typeface="Arial"/>
                <a:cs typeface="Arial"/>
              </a:rPr>
              <a:t>serious 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growth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potential.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98539" y="931214"/>
            <a:ext cx="3371215" cy="18973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r" marL="198755" marR="17780" indent="-173990">
              <a:lnSpc>
                <a:spcPct val="122800"/>
              </a:lnSpc>
              <a:spcBef>
                <a:spcPts val="105"/>
              </a:spcBef>
            </a:pPr>
            <a:r>
              <a:rPr dirty="0" sz="2000" spc="145" b="0">
                <a:solidFill>
                  <a:srgbClr val="FFFFFF"/>
                </a:solidFill>
                <a:latin typeface="Trebuchet MS"/>
                <a:cs typeface="Trebuchet MS"/>
              </a:rPr>
              <a:t>EDGE196</a:t>
            </a:r>
            <a:r>
              <a:rPr dirty="0" baseline="29761" sz="2100" spc="217" b="0">
                <a:solidFill>
                  <a:srgbClr val="FFFFFF"/>
                </a:solidFill>
                <a:latin typeface="Calibri"/>
                <a:cs typeface="Calibri"/>
              </a:rPr>
              <a:t>™</a:t>
            </a:r>
            <a:r>
              <a:rPr dirty="0" baseline="29761" sz="2100" spc="39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75" b="0">
                <a:solidFill>
                  <a:srgbClr val="FFFFFF"/>
                </a:solidFill>
                <a:latin typeface="Trebuchet MS"/>
                <a:cs typeface="Trebuchet MS"/>
              </a:rPr>
              <a:t>launched</a:t>
            </a:r>
            <a:r>
              <a:rPr dirty="0" sz="2000" spc="-2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 b="0">
                <a:solidFill>
                  <a:srgbClr val="FFFFFF"/>
                </a:solidFill>
                <a:latin typeface="Trebuchet MS"/>
                <a:cs typeface="Trebuchet MS"/>
              </a:rPr>
              <a:t>Global </a:t>
            </a:r>
            <a:r>
              <a:rPr dirty="0" sz="2000" spc="-58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 b="0">
                <a:solidFill>
                  <a:srgbClr val="FFFFFF"/>
                </a:solidFill>
                <a:latin typeface="Trebuchet MS"/>
                <a:cs typeface="Trebuchet MS"/>
              </a:rPr>
              <a:t>Startup </a:t>
            </a:r>
            <a:r>
              <a:rPr dirty="0" sz="2000" spc="45" b="0">
                <a:solidFill>
                  <a:srgbClr val="FFFFFF"/>
                </a:solidFill>
                <a:latin typeface="Trebuchet MS"/>
                <a:cs typeface="Trebuchet MS"/>
              </a:rPr>
              <a:t>Competitions </a:t>
            </a:r>
            <a:r>
              <a:rPr dirty="0" sz="2000" spc="-5" b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 b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dirty="0" sz="2000" spc="-4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 b="0">
                <a:solidFill>
                  <a:srgbClr val="FFFFFF"/>
                </a:solidFill>
                <a:latin typeface="Trebuchet MS"/>
                <a:cs typeface="Trebuchet MS"/>
              </a:rPr>
              <a:t>startups</a:t>
            </a:r>
            <a:r>
              <a:rPr dirty="0" sz="2000" spc="-4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 b="0">
                <a:solidFill>
                  <a:srgbClr val="FFFFFF"/>
                </a:solidFill>
                <a:latin typeface="Trebuchet MS"/>
                <a:cs typeface="Trebuchet MS"/>
              </a:rPr>
              <a:t>exhibiting </a:t>
            </a:r>
            <a:r>
              <a:rPr dirty="0" sz="2000" spc="-58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000" spc="85" b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dirty="0" sz="2000" spc="65" b="0">
                <a:solidFill>
                  <a:srgbClr val="FFFFFF"/>
                </a:solidFill>
                <a:latin typeface="Trebuchet MS"/>
                <a:cs typeface="Trebuchet MS"/>
              </a:rPr>
              <a:t>promise </a:t>
            </a:r>
            <a:r>
              <a:rPr dirty="0" sz="2000" spc="80" b="0">
                <a:solidFill>
                  <a:srgbClr val="FFFFFF"/>
                </a:solidFill>
                <a:latin typeface="Trebuchet MS"/>
                <a:cs typeface="Trebuchet MS"/>
              </a:rPr>
              <a:t>during </a:t>
            </a:r>
            <a:r>
              <a:rPr dirty="0" sz="2000" spc="85" b="0">
                <a:solidFill>
                  <a:srgbClr val="FFFFFF"/>
                </a:solidFill>
                <a:latin typeface="Trebuchet MS"/>
                <a:cs typeface="Trebuchet MS"/>
              </a:rPr>
              <a:t> our</a:t>
            </a:r>
            <a:r>
              <a:rPr dirty="0" sz="2000" spc="-3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 b="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2000" spc="-2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b="0">
                <a:solidFill>
                  <a:srgbClr val="FFFFFF"/>
                </a:solidFill>
                <a:latin typeface="Trebuchet MS"/>
                <a:cs typeface="Trebuchet MS"/>
              </a:rPr>
              <a:t>startup</a:t>
            </a:r>
            <a:r>
              <a:rPr dirty="0" sz="2000" spc="-25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 b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20" b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 b="0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98106" y="2874010"/>
            <a:ext cx="195770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ecosystem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days.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2537" y="2636266"/>
            <a:ext cx="3966210" cy="470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200" spc="-20">
                <a:latin typeface="Arial"/>
                <a:cs typeface="Arial"/>
              </a:rPr>
              <a:t>To </a:t>
            </a:r>
            <a:r>
              <a:rPr dirty="0" sz="1200" spc="20">
                <a:latin typeface="Arial"/>
                <a:cs typeface="Arial"/>
              </a:rPr>
              <a:t>date, </a:t>
            </a: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 </a:t>
            </a:r>
            <a:r>
              <a:rPr dirty="0" sz="1200" spc="25">
                <a:latin typeface="Arial"/>
                <a:cs typeface="Arial"/>
              </a:rPr>
              <a:t>has </a:t>
            </a:r>
            <a:r>
              <a:rPr dirty="0" sz="1200" spc="65">
                <a:latin typeface="Arial"/>
                <a:cs typeface="Arial"/>
              </a:rPr>
              <a:t>run </a:t>
            </a:r>
            <a:r>
              <a:rPr dirty="0" sz="1200" spc="50">
                <a:latin typeface="Arial"/>
                <a:cs typeface="Arial"/>
              </a:rPr>
              <a:t>two </a:t>
            </a:r>
            <a:r>
              <a:rPr dirty="0" sz="1200" spc="30">
                <a:latin typeface="Arial"/>
                <a:cs typeface="Arial"/>
              </a:rPr>
              <a:t>competitions, </a:t>
            </a:r>
            <a:r>
              <a:rPr dirty="0" sz="1200" spc="45">
                <a:latin typeface="Arial"/>
                <a:cs typeface="Arial"/>
              </a:rPr>
              <a:t>with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third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Global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Challenge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launched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Q4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2020.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537" y="3306825"/>
            <a:ext cx="3736975" cy="6991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10"/>
              </a:spcBef>
            </a:pPr>
            <a:r>
              <a:rPr dirty="0" sz="1200" spc="40">
                <a:latin typeface="Arial"/>
                <a:cs typeface="Arial"/>
              </a:rPr>
              <a:t>Our </a:t>
            </a:r>
            <a:r>
              <a:rPr dirty="0" sz="1200" spc="15">
                <a:latin typeface="Arial"/>
                <a:cs typeface="Arial"/>
              </a:rPr>
              <a:t>first </a:t>
            </a:r>
            <a:r>
              <a:rPr dirty="0" sz="1200" spc="45">
                <a:latin typeface="Arial"/>
                <a:cs typeface="Arial"/>
              </a:rPr>
              <a:t>startup competition launched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25">
                <a:latin typeface="Arial"/>
                <a:cs typeface="Arial"/>
              </a:rPr>
              <a:t>April </a:t>
            </a:r>
            <a:r>
              <a:rPr dirty="0" sz="1200">
                <a:latin typeface="Arial"/>
                <a:cs typeface="Arial"/>
              </a:rPr>
              <a:t>2017,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focused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India </a:t>
            </a:r>
            <a:r>
              <a:rPr dirty="0" sz="1200" spc="20">
                <a:latin typeface="Arial"/>
                <a:cs typeface="Arial"/>
              </a:rPr>
              <a:t>region,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">
                <a:latin typeface="Arial"/>
                <a:cs typeface="Arial"/>
              </a:rPr>
              <a:t>1100+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applied,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7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reaching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grand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final.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537" y="4209033"/>
            <a:ext cx="4010660" cy="92201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80"/>
              </a:spcBef>
            </a:pPr>
            <a:r>
              <a:rPr dirty="0" sz="1200" spc="40">
                <a:latin typeface="Arial"/>
                <a:cs typeface="Arial"/>
              </a:rPr>
              <a:t>Our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second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competition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launched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September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2017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0">
                <a:latin typeface="Arial"/>
                <a:cs typeface="Arial"/>
              </a:rPr>
              <a:t>focused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Fintech </a:t>
            </a:r>
            <a:r>
              <a:rPr dirty="0" sz="1200" spc="10">
                <a:latin typeface="Arial"/>
                <a:cs typeface="Arial"/>
              </a:rPr>
              <a:t>sector. </a:t>
            </a:r>
            <a:r>
              <a:rPr dirty="0" sz="1200" spc="2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 </a:t>
            </a:r>
            <a:r>
              <a:rPr dirty="0" sz="1200" spc="65">
                <a:latin typeface="Arial"/>
                <a:cs typeface="Arial"/>
              </a:rPr>
              <a:t>than </a:t>
            </a:r>
            <a:r>
              <a:rPr dirty="0" sz="1200" spc="20">
                <a:latin typeface="Arial"/>
                <a:cs typeface="Arial"/>
              </a:rPr>
              <a:t>70 </a:t>
            </a:r>
            <a:r>
              <a:rPr dirty="0" sz="1200" spc="30">
                <a:latin typeface="Arial"/>
                <a:cs typeface="Arial"/>
              </a:rPr>
              <a:t>countries </a:t>
            </a:r>
            <a:r>
              <a:rPr dirty="0" sz="1200" spc="25">
                <a:latin typeface="Arial"/>
                <a:cs typeface="Arial"/>
              </a:rPr>
              <a:t>applied, </a:t>
            </a:r>
            <a:r>
              <a:rPr dirty="0" sz="1200" spc="35">
                <a:latin typeface="Arial"/>
                <a:cs typeface="Arial"/>
              </a:rPr>
              <a:t>of which </a:t>
            </a:r>
            <a:r>
              <a:rPr dirty="0" sz="1200" spc="20">
                <a:latin typeface="Arial"/>
                <a:cs typeface="Arial"/>
              </a:rPr>
              <a:t>14 </a:t>
            </a:r>
            <a:r>
              <a:rPr dirty="0" sz="1200" spc="30">
                <a:latin typeface="Arial"/>
                <a:cs typeface="Arial"/>
              </a:rPr>
              <a:t>reached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grand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final.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2537" y="5327650"/>
            <a:ext cx="3908425" cy="1150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105"/>
              </a:spcBef>
            </a:pPr>
            <a:r>
              <a:rPr dirty="0" sz="1200" spc="45">
                <a:latin typeface="Arial"/>
                <a:cs typeface="Arial"/>
              </a:rPr>
              <a:t>Ongoing </a:t>
            </a:r>
            <a:r>
              <a:rPr dirty="0" sz="1200" spc="20">
                <a:latin typeface="Arial"/>
                <a:cs typeface="Arial"/>
              </a:rPr>
              <a:t>initiatives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hackathons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55">
                <a:latin typeface="Arial"/>
                <a:cs typeface="Arial"/>
              </a:rPr>
              <a:t>now </a:t>
            </a:r>
            <a:r>
              <a:rPr dirty="0" sz="1200" spc="65">
                <a:latin typeface="Arial"/>
                <a:cs typeface="Arial"/>
              </a:rPr>
              <a:t>a major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part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0">
                <a:latin typeface="Arial"/>
                <a:cs typeface="Arial"/>
              </a:rPr>
              <a:t>our </a:t>
            </a:r>
            <a:r>
              <a:rPr dirty="0" sz="1200" spc="30">
                <a:latin typeface="Arial"/>
                <a:cs typeface="Arial"/>
              </a:rPr>
              <a:t>strategy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5">
                <a:latin typeface="Arial"/>
                <a:cs typeface="Arial"/>
              </a:rPr>
              <a:t>discover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30">
                <a:latin typeface="Arial"/>
                <a:cs typeface="Arial"/>
              </a:rPr>
              <a:t>assess </a:t>
            </a:r>
            <a:r>
              <a:rPr dirty="0" sz="1200" spc="45">
                <a:latin typeface="Arial"/>
                <a:cs typeface="Arial"/>
              </a:rPr>
              <a:t>promising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 for </a:t>
            </a:r>
            <a:r>
              <a:rPr dirty="0" sz="1200" spc="15">
                <a:latin typeface="Arial"/>
                <a:cs typeface="Arial"/>
              </a:rPr>
              <a:t>investment,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5">
                <a:latin typeface="Arial"/>
                <a:cs typeface="Arial"/>
              </a:rPr>
              <a:t>our </a:t>
            </a:r>
            <a:r>
              <a:rPr dirty="0" sz="1200" spc="-10">
                <a:latin typeface="Arial"/>
                <a:cs typeface="Arial"/>
              </a:rPr>
              <a:t>‘3-Ms’ </a:t>
            </a:r>
            <a:r>
              <a:rPr dirty="0" sz="1200" spc="5">
                <a:latin typeface="Arial"/>
                <a:cs typeface="Arial"/>
              </a:rPr>
              <a:t>process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major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part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how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we </a:t>
            </a:r>
            <a:r>
              <a:rPr dirty="0" sz="1200" spc="35">
                <a:latin typeface="Arial"/>
                <a:cs typeface="Arial"/>
              </a:rPr>
              <a:t>enable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these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promising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startups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succeed.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80786" y="4705647"/>
            <a:ext cx="452755" cy="288290"/>
            <a:chOff x="6280786" y="4705647"/>
            <a:chExt cx="452755" cy="288290"/>
          </a:xfrm>
        </p:grpSpPr>
        <p:sp>
          <p:nvSpPr>
            <p:cNvPr id="11" name="object 11"/>
            <p:cNvSpPr/>
            <p:nvPr/>
          </p:nvSpPr>
          <p:spPr>
            <a:xfrm>
              <a:off x="6280786" y="4705647"/>
              <a:ext cx="452755" cy="288290"/>
            </a:xfrm>
            <a:custGeom>
              <a:avLst/>
              <a:gdLst/>
              <a:ahLst/>
              <a:cxnLst/>
              <a:rect l="l" t="t" r="r" b="b"/>
              <a:pathLst>
                <a:path w="452754" h="288289">
                  <a:moveTo>
                    <a:pt x="452755" y="0"/>
                  </a:moveTo>
                  <a:lnTo>
                    <a:pt x="0" y="0"/>
                  </a:lnTo>
                  <a:lnTo>
                    <a:pt x="0" y="288289"/>
                  </a:lnTo>
                  <a:lnTo>
                    <a:pt x="452755" y="288289"/>
                  </a:lnTo>
                  <a:lnTo>
                    <a:pt x="452755" y="0"/>
                  </a:lnTo>
                  <a:close/>
                </a:path>
              </a:pathLst>
            </a:custGeom>
            <a:solidFill>
              <a:srgbClr val="FB01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7376" y="4705647"/>
              <a:ext cx="307550" cy="2882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0784" y="5116493"/>
            <a:ext cx="452119" cy="2882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0786" y="5519718"/>
            <a:ext cx="451485" cy="2882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0786" y="5913418"/>
            <a:ext cx="462279" cy="2825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7928" y="6307751"/>
            <a:ext cx="452754" cy="28829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284721" y="3821938"/>
            <a:ext cx="3031490" cy="701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 b="1">
                <a:solidFill>
                  <a:srgbClr val="F05139"/>
                </a:solidFill>
                <a:latin typeface="Arial"/>
                <a:cs typeface="Arial"/>
              </a:rPr>
              <a:t>Our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Upcoming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Hackathons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570230">
              <a:lnSpc>
                <a:spcPct val="100000"/>
              </a:lnSpc>
              <a:spcBef>
                <a:spcPts val="5"/>
              </a:spcBef>
            </a:pPr>
            <a:r>
              <a:rPr dirty="0" sz="1050" spc="70">
                <a:latin typeface="Trebuchet MS"/>
                <a:cs typeface="Trebuchet MS"/>
              </a:rPr>
              <a:t>Sugar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55">
                <a:latin typeface="Trebuchet MS"/>
                <a:cs typeface="Trebuchet MS"/>
              </a:rPr>
              <a:t>Land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70">
                <a:latin typeface="Trebuchet MS"/>
                <a:cs typeface="Trebuchet MS"/>
              </a:rPr>
              <a:t>USA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50">
                <a:latin typeface="Trebuchet MS"/>
                <a:cs typeface="Trebuchet MS"/>
              </a:rPr>
              <a:t>Deep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5">
                <a:latin typeface="Trebuchet MS"/>
                <a:cs typeface="Trebuchet MS"/>
              </a:rPr>
              <a:t>Tech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Hackathon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39457" y="4757673"/>
            <a:ext cx="219456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35">
                <a:latin typeface="Trebuchet MS"/>
                <a:cs typeface="Trebuchet MS"/>
              </a:rPr>
              <a:t>Geneva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Global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15">
                <a:latin typeface="Trebuchet MS"/>
                <a:cs typeface="Trebuchet MS"/>
              </a:rPr>
              <a:t>Climate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Hackathon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9457" y="5166105"/>
            <a:ext cx="199199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30">
                <a:latin typeface="Trebuchet MS"/>
                <a:cs typeface="Trebuchet MS"/>
              </a:rPr>
              <a:t>Nairobi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Global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50">
                <a:latin typeface="Trebuchet MS"/>
                <a:cs typeface="Trebuchet MS"/>
              </a:rPr>
              <a:t>Food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70">
                <a:latin typeface="Trebuchet MS"/>
                <a:cs typeface="Trebuchet MS"/>
              </a:rPr>
              <a:t>and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Water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42506" y="5574538"/>
            <a:ext cx="20955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35">
                <a:latin typeface="Trebuchet MS"/>
                <a:cs typeface="Trebuchet MS"/>
              </a:rPr>
              <a:t>Rio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70">
                <a:latin typeface="Trebuchet MS"/>
                <a:cs typeface="Trebuchet MS"/>
              </a:rPr>
              <a:t>De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>
                <a:latin typeface="Trebuchet MS"/>
                <a:cs typeface="Trebuchet MS"/>
              </a:rPr>
              <a:t>Janeiro</a:t>
            </a:r>
            <a:r>
              <a:rPr dirty="0" sz="1050" spc="-2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Global</a:t>
            </a:r>
            <a:r>
              <a:rPr dirty="0" sz="1050" spc="-20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Hackathon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2506" y="5955538"/>
            <a:ext cx="23336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25">
                <a:latin typeface="Trebuchet MS"/>
                <a:cs typeface="Trebuchet MS"/>
              </a:rPr>
              <a:t>Sydney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30">
                <a:latin typeface="Trebuchet MS"/>
                <a:cs typeface="Trebuchet MS"/>
              </a:rPr>
              <a:t>Sustainable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-5">
                <a:latin typeface="Trebuchet MS"/>
                <a:cs typeface="Trebuchet MS"/>
              </a:rPr>
              <a:t>Cities</a:t>
            </a:r>
            <a:r>
              <a:rPr dirty="0" sz="1050" spc="-15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Hackathon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42506" y="6333490"/>
            <a:ext cx="134874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50">
                <a:latin typeface="Trebuchet MS"/>
                <a:cs typeface="Trebuchet MS"/>
              </a:rPr>
              <a:t>New</a:t>
            </a:r>
            <a:r>
              <a:rPr dirty="0" sz="1050" spc="-35">
                <a:latin typeface="Trebuchet MS"/>
                <a:cs typeface="Trebuchet MS"/>
              </a:rPr>
              <a:t> </a:t>
            </a:r>
            <a:r>
              <a:rPr dirty="0" sz="1050" spc="20">
                <a:latin typeface="Trebuchet MS"/>
                <a:cs typeface="Trebuchet MS"/>
              </a:rPr>
              <a:t>York</a:t>
            </a:r>
            <a:r>
              <a:rPr dirty="0" sz="1050" spc="-30">
                <a:latin typeface="Trebuchet MS"/>
                <a:cs typeface="Trebuchet MS"/>
              </a:rPr>
              <a:t> </a:t>
            </a:r>
            <a:r>
              <a:rPr dirty="0" sz="1050" spc="45">
                <a:latin typeface="Trebuchet MS"/>
                <a:cs typeface="Trebuchet MS"/>
              </a:rPr>
              <a:t>Hackathon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30842" y="4334569"/>
            <a:ext cx="55562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05">
                <a:solidFill>
                  <a:srgbClr val="F05B39"/>
                </a:solidFill>
                <a:latin typeface="Trebuchet MS"/>
                <a:cs typeface="Trebuchet MS"/>
              </a:rPr>
              <a:t>Q3</a:t>
            </a:r>
            <a:r>
              <a:rPr dirty="0" sz="1000" spc="-70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85">
                <a:solidFill>
                  <a:srgbClr val="F05B39"/>
                </a:solidFill>
                <a:latin typeface="Trebuchet MS"/>
                <a:cs typeface="Trebuchet MS"/>
              </a:rPr>
              <a:t>2021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30842" y="4752145"/>
            <a:ext cx="55562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05">
                <a:solidFill>
                  <a:srgbClr val="F05B39"/>
                </a:solidFill>
                <a:latin typeface="Trebuchet MS"/>
                <a:cs typeface="Trebuchet MS"/>
              </a:rPr>
              <a:t>Q4</a:t>
            </a:r>
            <a:r>
              <a:rPr dirty="0" sz="1000" spc="-70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85">
                <a:solidFill>
                  <a:srgbClr val="F05B39"/>
                </a:solidFill>
                <a:latin typeface="Trebuchet MS"/>
                <a:cs typeface="Trebuchet MS"/>
              </a:rPr>
              <a:t>2021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36938" y="5559867"/>
            <a:ext cx="560070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14">
                <a:solidFill>
                  <a:srgbClr val="F05B39"/>
                </a:solidFill>
                <a:latin typeface="Trebuchet MS"/>
                <a:cs typeface="Trebuchet MS"/>
              </a:rPr>
              <a:t>Q2</a:t>
            </a:r>
            <a:r>
              <a:rPr dirty="0" sz="1000" spc="-70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90">
                <a:solidFill>
                  <a:srgbClr val="F05B39"/>
                </a:solidFill>
                <a:latin typeface="Trebuchet MS"/>
                <a:cs typeface="Trebuchet MS"/>
              </a:rPr>
              <a:t>2022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33890" y="5953059"/>
            <a:ext cx="557530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05">
                <a:solidFill>
                  <a:srgbClr val="F05B39"/>
                </a:solidFill>
                <a:latin typeface="Trebuchet MS"/>
                <a:cs typeface="Trebuchet MS"/>
              </a:rPr>
              <a:t>Q3</a:t>
            </a:r>
            <a:r>
              <a:rPr dirty="0" sz="1000" spc="-70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90">
                <a:solidFill>
                  <a:srgbClr val="F05B39"/>
                </a:solidFill>
                <a:latin typeface="Trebuchet MS"/>
                <a:cs typeface="Trebuchet MS"/>
              </a:rPr>
              <a:t>2022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33890" y="6337107"/>
            <a:ext cx="557530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05">
                <a:solidFill>
                  <a:srgbClr val="F05B39"/>
                </a:solidFill>
                <a:latin typeface="Trebuchet MS"/>
                <a:cs typeface="Trebuchet MS"/>
              </a:rPr>
              <a:t>Q4</a:t>
            </a:r>
            <a:r>
              <a:rPr dirty="0" sz="1000" spc="-70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90">
                <a:solidFill>
                  <a:srgbClr val="F05B39"/>
                </a:solidFill>
                <a:latin typeface="Trebuchet MS"/>
                <a:cs typeface="Trebuchet MS"/>
              </a:rPr>
              <a:t>2022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33890" y="5172771"/>
            <a:ext cx="55816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05">
                <a:solidFill>
                  <a:srgbClr val="F05B39"/>
                </a:solidFill>
                <a:latin typeface="Trebuchet MS"/>
                <a:cs typeface="Trebuchet MS"/>
              </a:rPr>
              <a:t>Q1</a:t>
            </a:r>
            <a:r>
              <a:rPr dirty="0" sz="1000" spc="-65">
                <a:solidFill>
                  <a:srgbClr val="F05B39"/>
                </a:solidFill>
                <a:latin typeface="Trebuchet MS"/>
                <a:cs typeface="Trebuchet MS"/>
              </a:rPr>
              <a:t> </a:t>
            </a:r>
            <a:r>
              <a:rPr dirty="0" sz="1000" spc="90">
                <a:solidFill>
                  <a:srgbClr val="F05B39"/>
                </a:solidFill>
                <a:latin typeface="Trebuchet MS"/>
                <a:cs typeface="Trebuchet MS"/>
              </a:rPr>
              <a:t>2022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6975" y="4405293"/>
            <a:ext cx="452754" cy="28828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400" y="3225899"/>
            <a:ext cx="880744" cy="8966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0051" y="3700463"/>
            <a:ext cx="160585" cy="14644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053495" y="3527376"/>
            <a:ext cx="137160" cy="205104"/>
          </a:xfrm>
          <a:custGeom>
            <a:avLst/>
            <a:gdLst/>
            <a:ahLst/>
            <a:cxnLst/>
            <a:rect l="l" t="t" r="r" b="b"/>
            <a:pathLst>
              <a:path w="137160" h="205104">
                <a:moveTo>
                  <a:pt x="68088" y="0"/>
                </a:moveTo>
                <a:lnTo>
                  <a:pt x="0" y="204638"/>
                </a:lnTo>
                <a:lnTo>
                  <a:pt x="136549" y="204638"/>
                </a:lnTo>
                <a:lnTo>
                  <a:pt x="68460" y="0"/>
                </a:lnTo>
                <a:lnTo>
                  <a:pt x="6808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00051" y="3504010"/>
            <a:ext cx="135656" cy="13454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918582" y="3507284"/>
            <a:ext cx="250825" cy="337820"/>
          </a:xfrm>
          <a:custGeom>
            <a:avLst/>
            <a:gdLst/>
            <a:ahLst/>
            <a:cxnLst/>
            <a:rect l="l" t="t" r="r" b="b"/>
            <a:pathLst>
              <a:path w="250825" h="337820">
                <a:moveTo>
                  <a:pt x="126503" y="0"/>
                </a:moveTo>
                <a:lnTo>
                  <a:pt x="79064" y="7639"/>
                </a:lnTo>
                <a:lnTo>
                  <a:pt x="44369" y="29439"/>
                </a:lnTo>
                <a:lnTo>
                  <a:pt x="20266" y="61682"/>
                </a:lnTo>
                <a:lnTo>
                  <a:pt x="6139" y="102877"/>
                </a:lnTo>
                <a:lnTo>
                  <a:pt x="383" y="150351"/>
                </a:lnTo>
                <a:lnTo>
                  <a:pt x="0" y="167059"/>
                </a:lnTo>
                <a:lnTo>
                  <a:pt x="372" y="186279"/>
                </a:lnTo>
                <a:lnTo>
                  <a:pt x="5953" y="237938"/>
                </a:lnTo>
                <a:lnTo>
                  <a:pt x="19487" y="279971"/>
                </a:lnTo>
                <a:lnTo>
                  <a:pt x="42602" y="311376"/>
                </a:lnTo>
                <a:lnTo>
                  <a:pt x="76669" y="330875"/>
                </a:lnTo>
                <a:lnTo>
                  <a:pt x="123899" y="337467"/>
                </a:lnTo>
                <a:lnTo>
                  <a:pt x="141200" y="336630"/>
                </a:lnTo>
                <a:lnTo>
                  <a:pt x="184174" y="324073"/>
                </a:lnTo>
                <a:lnTo>
                  <a:pt x="215219" y="298539"/>
                </a:lnTo>
                <a:lnTo>
                  <a:pt x="235939" y="262635"/>
                </a:lnTo>
                <a:lnTo>
                  <a:pt x="246950" y="218254"/>
                </a:lnTo>
                <a:lnTo>
                  <a:pt x="250403" y="168547"/>
                </a:lnTo>
                <a:lnTo>
                  <a:pt x="250031" y="150002"/>
                </a:lnTo>
                <a:lnTo>
                  <a:pt x="244450" y="99528"/>
                </a:lnTo>
                <a:lnTo>
                  <a:pt x="230811" y="57949"/>
                </a:lnTo>
                <a:lnTo>
                  <a:pt x="207475" y="26695"/>
                </a:lnTo>
                <a:lnTo>
                  <a:pt x="173384" y="6801"/>
                </a:lnTo>
                <a:lnTo>
                  <a:pt x="12650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02526" y="3435474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0" y="0"/>
                </a:moveTo>
                <a:lnTo>
                  <a:pt x="353838" y="0"/>
                </a:lnTo>
                <a:lnTo>
                  <a:pt x="356071" y="0"/>
                </a:lnTo>
                <a:lnTo>
                  <a:pt x="358117" y="682"/>
                </a:lnTo>
                <a:lnTo>
                  <a:pt x="359977" y="2046"/>
                </a:lnTo>
                <a:lnTo>
                  <a:pt x="361838" y="3410"/>
                </a:lnTo>
                <a:lnTo>
                  <a:pt x="363388" y="5643"/>
                </a:lnTo>
                <a:lnTo>
                  <a:pt x="364628" y="8743"/>
                </a:lnTo>
                <a:lnTo>
                  <a:pt x="365869" y="11844"/>
                </a:lnTo>
                <a:lnTo>
                  <a:pt x="368349" y="40183"/>
                </a:lnTo>
                <a:lnTo>
                  <a:pt x="368349" y="47377"/>
                </a:lnTo>
                <a:lnTo>
                  <a:pt x="368039" y="53516"/>
                </a:lnTo>
                <a:lnTo>
                  <a:pt x="367419" y="58601"/>
                </a:lnTo>
                <a:lnTo>
                  <a:pt x="366799" y="63686"/>
                </a:lnTo>
                <a:lnTo>
                  <a:pt x="365869" y="67778"/>
                </a:lnTo>
                <a:lnTo>
                  <a:pt x="364628" y="70879"/>
                </a:lnTo>
                <a:lnTo>
                  <a:pt x="363388" y="73980"/>
                </a:lnTo>
                <a:lnTo>
                  <a:pt x="361838" y="76274"/>
                </a:lnTo>
                <a:lnTo>
                  <a:pt x="359977" y="77762"/>
                </a:lnTo>
                <a:lnTo>
                  <a:pt x="358117" y="79251"/>
                </a:lnTo>
                <a:lnTo>
                  <a:pt x="356071" y="79995"/>
                </a:lnTo>
                <a:lnTo>
                  <a:pt x="353838" y="79995"/>
                </a:lnTo>
                <a:lnTo>
                  <a:pt x="233288" y="79995"/>
                </a:lnTo>
                <a:lnTo>
                  <a:pt x="233288" y="468064"/>
                </a:lnTo>
                <a:lnTo>
                  <a:pt x="233288" y="470544"/>
                </a:lnTo>
                <a:lnTo>
                  <a:pt x="232481" y="472777"/>
                </a:lnTo>
                <a:lnTo>
                  <a:pt x="193600" y="483691"/>
                </a:lnTo>
                <a:lnTo>
                  <a:pt x="184174" y="483691"/>
                </a:lnTo>
                <a:lnTo>
                  <a:pt x="174749" y="483691"/>
                </a:lnTo>
                <a:lnTo>
                  <a:pt x="137480" y="474761"/>
                </a:lnTo>
                <a:lnTo>
                  <a:pt x="135867" y="472777"/>
                </a:lnTo>
                <a:lnTo>
                  <a:pt x="135061" y="470544"/>
                </a:lnTo>
                <a:lnTo>
                  <a:pt x="135061" y="468064"/>
                </a:lnTo>
                <a:lnTo>
                  <a:pt x="135061" y="79995"/>
                </a:lnTo>
                <a:lnTo>
                  <a:pt x="14510" y="79995"/>
                </a:lnTo>
                <a:lnTo>
                  <a:pt x="12030" y="79995"/>
                </a:lnTo>
                <a:lnTo>
                  <a:pt x="9921" y="79251"/>
                </a:lnTo>
                <a:lnTo>
                  <a:pt x="8185" y="77762"/>
                </a:lnTo>
                <a:lnTo>
                  <a:pt x="6449" y="76274"/>
                </a:lnTo>
                <a:lnTo>
                  <a:pt x="4960" y="73980"/>
                </a:lnTo>
                <a:lnTo>
                  <a:pt x="3720" y="70879"/>
                </a:lnTo>
                <a:lnTo>
                  <a:pt x="2480" y="67778"/>
                </a:lnTo>
                <a:lnTo>
                  <a:pt x="1550" y="63686"/>
                </a:lnTo>
                <a:lnTo>
                  <a:pt x="930" y="58601"/>
                </a:lnTo>
                <a:lnTo>
                  <a:pt x="309" y="53516"/>
                </a:lnTo>
                <a:lnTo>
                  <a:pt x="0" y="47377"/>
                </a:lnTo>
                <a:lnTo>
                  <a:pt x="0" y="40183"/>
                </a:lnTo>
                <a:lnTo>
                  <a:pt x="0" y="32742"/>
                </a:lnTo>
                <a:lnTo>
                  <a:pt x="309" y="26417"/>
                </a:lnTo>
                <a:lnTo>
                  <a:pt x="930" y="21207"/>
                </a:lnTo>
                <a:lnTo>
                  <a:pt x="1550" y="15999"/>
                </a:lnTo>
                <a:lnTo>
                  <a:pt x="2480" y="11844"/>
                </a:lnTo>
                <a:lnTo>
                  <a:pt x="3720" y="8743"/>
                </a:lnTo>
                <a:lnTo>
                  <a:pt x="4960" y="5643"/>
                </a:lnTo>
                <a:lnTo>
                  <a:pt x="6449" y="3410"/>
                </a:lnTo>
                <a:lnTo>
                  <a:pt x="8185" y="2046"/>
                </a:lnTo>
                <a:lnTo>
                  <a:pt x="9921" y="682"/>
                </a:lnTo>
                <a:lnTo>
                  <a:pt x="12030" y="0"/>
                </a:lnTo>
                <a:lnTo>
                  <a:pt x="1451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08819" y="3435474"/>
            <a:ext cx="349250" cy="481965"/>
          </a:xfrm>
          <a:custGeom>
            <a:avLst/>
            <a:gdLst/>
            <a:ahLst/>
            <a:cxnLst/>
            <a:rect l="l" t="t" r="r" b="b"/>
            <a:pathLst>
              <a:path w="349250" h="481964">
                <a:moveTo>
                  <a:pt x="29021" y="0"/>
                </a:moveTo>
                <a:lnTo>
                  <a:pt x="149944" y="0"/>
                </a:lnTo>
                <a:lnTo>
                  <a:pt x="171233" y="465"/>
                </a:lnTo>
                <a:lnTo>
                  <a:pt x="224916" y="7441"/>
                </a:lnTo>
                <a:lnTo>
                  <a:pt x="265518" y="22894"/>
                </a:lnTo>
                <a:lnTo>
                  <a:pt x="295191" y="47020"/>
                </a:lnTo>
                <a:lnTo>
                  <a:pt x="317190" y="93203"/>
                </a:lnTo>
                <a:lnTo>
                  <a:pt x="319980" y="122411"/>
                </a:lnTo>
                <a:lnTo>
                  <a:pt x="319701" y="131026"/>
                </a:lnTo>
                <a:lnTo>
                  <a:pt x="310027" y="170082"/>
                </a:lnTo>
                <a:lnTo>
                  <a:pt x="281471" y="205754"/>
                </a:lnTo>
                <a:lnTo>
                  <a:pt x="253007" y="221381"/>
                </a:lnTo>
                <a:lnTo>
                  <a:pt x="263042" y="223591"/>
                </a:lnTo>
                <a:lnTo>
                  <a:pt x="299144" y="239392"/>
                </a:lnTo>
                <a:lnTo>
                  <a:pt x="326991" y="266065"/>
                </a:lnTo>
                <a:lnTo>
                  <a:pt x="344444" y="302981"/>
                </a:lnTo>
                <a:lnTo>
                  <a:pt x="348629" y="337095"/>
                </a:lnTo>
                <a:lnTo>
                  <a:pt x="348188" y="349629"/>
                </a:lnTo>
                <a:lnTo>
                  <a:pt x="337688" y="393720"/>
                </a:lnTo>
                <a:lnTo>
                  <a:pt x="315492" y="428159"/>
                </a:lnTo>
                <a:lnTo>
                  <a:pt x="283389" y="453483"/>
                </a:lnTo>
                <a:lnTo>
                  <a:pt x="243531" y="470424"/>
                </a:lnTo>
                <a:lnTo>
                  <a:pt x="197511" y="479470"/>
                </a:lnTo>
                <a:lnTo>
                  <a:pt x="157013" y="481459"/>
                </a:lnTo>
                <a:lnTo>
                  <a:pt x="29021" y="481459"/>
                </a:lnTo>
                <a:lnTo>
                  <a:pt x="20836" y="481459"/>
                </a:lnTo>
                <a:lnTo>
                  <a:pt x="13952" y="479040"/>
                </a:lnTo>
                <a:lnTo>
                  <a:pt x="8371" y="474203"/>
                </a:lnTo>
                <a:lnTo>
                  <a:pt x="2790" y="469366"/>
                </a:lnTo>
                <a:lnTo>
                  <a:pt x="0" y="461491"/>
                </a:lnTo>
                <a:lnTo>
                  <a:pt x="0" y="450577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2"/>
                </a:lnTo>
                <a:lnTo>
                  <a:pt x="8371" y="7255"/>
                </a:lnTo>
                <a:lnTo>
                  <a:pt x="13952" y="2418"/>
                </a:lnTo>
                <a:lnTo>
                  <a:pt x="20836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53327" y="3433242"/>
            <a:ext cx="393700" cy="492759"/>
          </a:xfrm>
          <a:custGeom>
            <a:avLst/>
            <a:gdLst/>
            <a:ahLst/>
            <a:cxnLst/>
            <a:rect l="l" t="t" r="r" b="b"/>
            <a:pathLst>
              <a:path w="393700" h="492760">
                <a:moveTo>
                  <a:pt x="49113" y="0"/>
                </a:moveTo>
                <a:lnTo>
                  <a:pt x="58539" y="0"/>
                </a:lnTo>
                <a:lnTo>
                  <a:pt x="66352" y="372"/>
                </a:lnTo>
                <a:lnTo>
                  <a:pt x="95436" y="8929"/>
                </a:lnTo>
                <a:lnTo>
                  <a:pt x="97048" y="10913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299888"/>
                </a:lnTo>
                <a:lnTo>
                  <a:pt x="101831" y="338572"/>
                </a:lnTo>
                <a:lnTo>
                  <a:pt x="118981" y="377011"/>
                </a:lnTo>
                <a:lnTo>
                  <a:pt x="156827" y="404998"/>
                </a:lnTo>
                <a:lnTo>
                  <a:pt x="197941" y="411881"/>
                </a:lnTo>
                <a:lnTo>
                  <a:pt x="209173" y="411439"/>
                </a:lnTo>
                <a:lnTo>
                  <a:pt x="248008" y="400870"/>
                </a:lnTo>
                <a:lnTo>
                  <a:pt x="281331" y="369000"/>
                </a:lnTo>
                <a:lnTo>
                  <a:pt x="294819" y="329421"/>
                </a:lnTo>
                <a:lnTo>
                  <a:pt x="296540" y="305469"/>
                </a:lnTo>
                <a:lnTo>
                  <a:pt x="296540" y="15627"/>
                </a:lnTo>
                <a:lnTo>
                  <a:pt x="296540" y="13146"/>
                </a:lnTo>
                <a:lnTo>
                  <a:pt x="306586" y="4092"/>
                </a:lnTo>
                <a:lnTo>
                  <a:pt x="310306" y="2852"/>
                </a:lnTo>
                <a:lnTo>
                  <a:pt x="315329" y="1860"/>
                </a:lnTo>
                <a:lnTo>
                  <a:pt x="321654" y="1116"/>
                </a:lnTo>
                <a:lnTo>
                  <a:pt x="327980" y="372"/>
                </a:lnTo>
                <a:lnTo>
                  <a:pt x="335855" y="0"/>
                </a:lnTo>
                <a:lnTo>
                  <a:pt x="345281" y="0"/>
                </a:lnTo>
                <a:lnTo>
                  <a:pt x="354707" y="0"/>
                </a:lnTo>
                <a:lnTo>
                  <a:pt x="392534" y="10913"/>
                </a:lnTo>
                <a:lnTo>
                  <a:pt x="393278" y="15627"/>
                </a:lnTo>
                <a:lnTo>
                  <a:pt x="393278" y="304353"/>
                </a:lnTo>
                <a:lnTo>
                  <a:pt x="390022" y="346304"/>
                </a:lnTo>
                <a:lnTo>
                  <a:pt x="380255" y="383604"/>
                </a:lnTo>
                <a:lnTo>
                  <a:pt x="353815" y="429996"/>
                </a:lnTo>
                <a:lnTo>
                  <a:pt x="313655" y="464064"/>
                </a:lnTo>
                <a:lnTo>
                  <a:pt x="260123" y="485133"/>
                </a:lnTo>
                <a:lnTo>
                  <a:pt x="217335" y="491458"/>
                </a:lnTo>
                <a:lnTo>
                  <a:pt x="193848" y="492248"/>
                </a:lnTo>
                <a:lnTo>
                  <a:pt x="171733" y="491539"/>
                </a:lnTo>
                <a:lnTo>
                  <a:pt x="130992" y="485865"/>
                </a:lnTo>
                <a:lnTo>
                  <a:pt x="79065" y="466622"/>
                </a:lnTo>
                <a:lnTo>
                  <a:pt x="39613" y="434240"/>
                </a:lnTo>
                <a:lnTo>
                  <a:pt x="13208" y="388999"/>
                </a:lnTo>
                <a:lnTo>
                  <a:pt x="3302" y="351652"/>
                </a:lnTo>
                <a:lnTo>
                  <a:pt x="0" y="308446"/>
                </a:lnTo>
                <a:lnTo>
                  <a:pt x="0" y="15627"/>
                </a:lnTo>
                <a:lnTo>
                  <a:pt x="0" y="13146"/>
                </a:lnTo>
                <a:lnTo>
                  <a:pt x="744" y="10913"/>
                </a:lnTo>
                <a:lnTo>
                  <a:pt x="2232" y="8929"/>
                </a:lnTo>
                <a:lnTo>
                  <a:pt x="3720" y="6945"/>
                </a:lnTo>
                <a:lnTo>
                  <a:pt x="6387" y="5333"/>
                </a:lnTo>
                <a:lnTo>
                  <a:pt x="10232" y="4092"/>
                </a:lnTo>
                <a:lnTo>
                  <a:pt x="14076" y="2852"/>
                </a:lnTo>
                <a:lnTo>
                  <a:pt x="19099" y="1860"/>
                </a:lnTo>
                <a:lnTo>
                  <a:pt x="25300" y="1116"/>
                </a:lnTo>
                <a:lnTo>
                  <a:pt x="31501" y="372"/>
                </a:lnTo>
                <a:lnTo>
                  <a:pt x="39439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05039" y="3433242"/>
            <a:ext cx="444500" cy="486409"/>
          </a:xfrm>
          <a:custGeom>
            <a:avLst/>
            <a:gdLst/>
            <a:ahLst/>
            <a:cxnLst/>
            <a:rect l="l" t="t" r="r" b="b"/>
            <a:pathLst>
              <a:path w="444500" h="486410">
                <a:moveTo>
                  <a:pt x="218033" y="0"/>
                </a:moveTo>
                <a:lnTo>
                  <a:pt x="261689" y="930"/>
                </a:lnTo>
                <a:lnTo>
                  <a:pt x="273285" y="3162"/>
                </a:lnTo>
                <a:lnTo>
                  <a:pt x="278122" y="4526"/>
                </a:lnTo>
                <a:lnTo>
                  <a:pt x="289098" y="20463"/>
                </a:lnTo>
                <a:lnTo>
                  <a:pt x="437926" y="447228"/>
                </a:lnTo>
                <a:lnTo>
                  <a:pt x="440903" y="456158"/>
                </a:lnTo>
                <a:lnTo>
                  <a:pt x="442763" y="463227"/>
                </a:lnTo>
                <a:lnTo>
                  <a:pt x="443507" y="468436"/>
                </a:lnTo>
                <a:lnTo>
                  <a:pt x="444251" y="473645"/>
                </a:lnTo>
                <a:lnTo>
                  <a:pt x="443259" y="477552"/>
                </a:lnTo>
                <a:lnTo>
                  <a:pt x="440531" y="480156"/>
                </a:lnTo>
                <a:lnTo>
                  <a:pt x="437802" y="482761"/>
                </a:lnTo>
                <a:lnTo>
                  <a:pt x="397371" y="485923"/>
                </a:lnTo>
                <a:lnTo>
                  <a:pt x="388406" y="485888"/>
                </a:lnTo>
                <a:lnTo>
                  <a:pt x="351606" y="483133"/>
                </a:lnTo>
                <a:lnTo>
                  <a:pt x="347885" y="482017"/>
                </a:lnTo>
                <a:lnTo>
                  <a:pt x="345281" y="480466"/>
                </a:lnTo>
                <a:lnTo>
                  <a:pt x="343793" y="478482"/>
                </a:lnTo>
                <a:lnTo>
                  <a:pt x="342304" y="476498"/>
                </a:lnTo>
                <a:lnTo>
                  <a:pt x="341064" y="473893"/>
                </a:lnTo>
                <a:lnTo>
                  <a:pt x="340072" y="470668"/>
                </a:lnTo>
                <a:lnTo>
                  <a:pt x="307701" y="373930"/>
                </a:lnTo>
                <a:lnTo>
                  <a:pt x="126875" y="373930"/>
                </a:lnTo>
                <a:lnTo>
                  <a:pt x="96366" y="468064"/>
                </a:lnTo>
                <a:lnTo>
                  <a:pt x="95374" y="471537"/>
                </a:lnTo>
                <a:lnTo>
                  <a:pt x="94071" y="474451"/>
                </a:lnTo>
                <a:lnTo>
                  <a:pt x="92459" y="476808"/>
                </a:lnTo>
                <a:lnTo>
                  <a:pt x="90847" y="479164"/>
                </a:lnTo>
                <a:lnTo>
                  <a:pt x="88242" y="481024"/>
                </a:lnTo>
                <a:lnTo>
                  <a:pt x="84645" y="482389"/>
                </a:lnTo>
                <a:lnTo>
                  <a:pt x="81049" y="483753"/>
                </a:lnTo>
                <a:lnTo>
                  <a:pt x="75964" y="484683"/>
                </a:lnTo>
                <a:lnTo>
                  <a:pt x="43532" y="485923"/>
                </a:lnTo>
                <a:lnTo>
                  <a:pt x="35439" y="485854"/>
                </a:lnTo>
                <a:lnTo>
                  <a:pt x="3348" y="479412"/>
                </a:lnTo>
                <a:lnTo>
                  <a:pt x="868" y="476560"/>
                </a:lnTo>
                <a:lnTo>
                  <a:pt x="0" y="472529"/>
                </a:lnTo>
                <a:lnTo>
                  <a:pt x="744" y="467320"/>
                </a:lnTo>
                <a:lnTo>
                  <a:pt x="1488" y="462111"/>
                </a:lnTo>
                <a:lnTo>
                  <a:pt x="154781" y="19347"/>
                </a:lnTo>
                <a:lnTo>
                  <a:pt x="159990" y="9115"/>
                </a:lnTo>
                <a:lnTo>
                  <a:pt x="161974" y="6511"/>
                </a:lnTo>
                <a:lnTo>
                  <a:pt x="165137" y="4526"/>
                </a:lnTo>
                <a:lnTo>
                  <a:pt x="169477" y="3162"/>
                </a:lnTo>
                <a:lnTo>
                  <a:pt x="173818" y="1798"/>
                </a:lnTo>
                <a:lnTo>
                  <a:pt x="209010" y="34"/>
                </a:lnTo>
                <a:lnTo>
                  <a:pt x="2180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15891" y="3426917"/>
            <a:ext cx="455930" cy="499109"/>
          </a:xfrm>
          <a:custGeom>
            <a:avLst/>
            <a:gdLst/>
            <a:ahLst/>
            <a:cxnLst/>
            <a:rect l="l" t="t" r="r" b="b"/>
            <a:pathLst>
              <a:path w="455929" h="499110">
                <a:moveTo>
                  <a:pt x="232543" y="0"/>
                </a:moveTo>
                <a:lnTo>
                  <a:pt x="284029" y="3627"/>
                </a:lnTo>
                <a:lnTo>
                  <a:pt x="329096" y="14510"/>
                </a:lnTo>
                <a:lnTo>
                  <a:pt x="367512" y="32928"/>
                </a:lnTo>
                <a:lnTo>
                  <a:pt x="399045" y="59159"/>
                </a:lnTo>
                <a:lnTo>
                  <a:pt x="423694" y="93250"/>
                </a:lnTo>
                <a:lnTo>
                  <a:pt x="441461" y="135247"/>
                </a:lnTo>
                <a:lnTo>
                  <a:pt x="452204" y="185337"/>
                </a:lnTo>
                <a:lnTo>
                  <a:pt x="455786" y="243706"/>
                </a:lnTo>
                <a:lnTo>
                  <a:pt x="454855" y="272867"/>
                </a:lnTo>
                <a:lnTo>
                  <a:pt x="447414" y="326445"/>
                </a:lnTo>
                <a:lnTo>
                  <a:pt x="432554" y="373593"/>
                </a:lnTo>
                <a:lnTo>
                  <a:pt x="410416" y="413684"/>
                </a:lnTo>
                <a:lnTo>
                  <a:pt x="381058" y="446530"/>
                </a:lnTo>
                <a:lnTo>
                  <a:pt x="344688" y="471645"/>
                </a:lnTo>
                <a:lnTo>
                  <a:pt x="301365" y="488842"/>
                </a:lnTo>
                <a:lnTo>
                  <a:pt x="251228" y="497492"/>
                </a:lnTo>
                <a:lnTo>
                  <a:pt x="223614" y="498574"/>
                </a:lnTo>
                <a:lnTo>
                  <a:pt x="196418" y="497655"/>
                </a:lnTo>
                <a:lnTo>
                  <a:pt x="147398" y="490307"/>
                </a:lnTo>
                <a:lnTo>
                  <a:pt x="105516" y="475563"/>
                </a:lnTo>
                <a:lnTo>
                  <a:pt x="70635" y="453146"/>
                </a:lnTo>
                <a:lnTo>
                  <a:pt x="42729" y="422950"/>
                </a:lnTo>
                <a:lnTo>
                  <a:pt x="21801" y="384627"/>
                </a:lnTo>
                <a:lnTo>
                  <a:pt x="7848" y="338072"/>
                </a:lnTo>
                <a:lnTo>
                  <a:pt x="872" y="283005"/>
                </a:lnTo>
                <a:lnTo>
                  <a:pt x="0" y="252263"/>
                </a:lnTo>
                <a:lnTo>
                  <a:pt x="930" y="223788"/>
                </a:lnTo>
                <a:lnTo>
                  <a:pt x="8371" y="171233"/>
                </a:lnTo>
                <a:lnTo>
                  <a:pt x="23231" y="124678"/>
                </a:lnTo>
                <a:lnTo>
                  <a:pt x="45369" y="84959"/>
                </a:lnTo>
                <a:lnTo>
                  <a:pt x="74727" y="52299"/>
                </a:lnTo>
                <a:lnTo>
                  <a:pt x="111097" y="27184"/>
                </a:lnTo>
                <a:lnTo>
                  <a:pt x="154443" y="9836"/>
                </a:lnTo>
                <a:lnTo>
                  <a:pt x="204766" y="1092"/>
                </a:lnTo>
                <a:lnTo>
                  <a:pt x="23254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73947" y="3488345"/>
            <a:ext cx="546735" cy="399415"/>
          </a:xfrm>
          <a:custGeom>
            <a:avLst/>
            <a:gdLst/>
            <a:ahLst/>
            <a:cxnLst/>
            <a:rect l="l" t="t" r="r" b="b"/>
            <a:pathLst>
              <a:path w="546735" h="399414">
                <a:moveTo>
                  <a:pt x="127396" y="4166"/>
                </a:moveTo>
                <a:lnTo>
                  <a:pt x="134937" y="4166"/>
                </a:lnTo>
                <a:lnTo>
                  <a:pt x="141039" y="4315"/>
                </a:lnTo>
                <a:lnTo>
                  <a:pt x="162222" y="11606"/>
                </a:lnTo>
                <a:lnTo>
                  <a:pt x="162222" y="13392"/>
                </a:lnTo>
                <a:lnTo>
                  <a:pt x="162222" y="331588"/>
                </a:lnTo>
                <a:lnTo>
                  <a:pt x="225028" y="331588"/>
                </a:lnTo>
                <a:lnTo>
                  <a:pt x="226814" y="331588"/>
                </a:lnTo>
                <a:lnTo>
                  <a:pt x="228451" y="332134"/>
                </a:lnTo>
                <a:lnTo>
                  <a:pt x="229939" y="333225"/>
                </a:lnTo>
                <a:lnTo>
                  <a:pt x="231427" y="334316"/>
                </a:lnTo>
                <a:lnTo>
                  <a:pt x="232717" y="336054"/>
                </a:lnTo>
                <a:lnTo>
                  <a:pt x="233809" y="338434"/>
                </a:lnTo>
                <a:lnTo>
                  <a:pt x="234900" y="340815"/>
                </a:lnTo>
                <a:lnTo>
                  <a:pt x="235694" y="343942"/>
                </a:lnTo>
                <a:lnTo>
                  <a:pt x="236190" y="347810"/>
                </a:lnTo>
                <a:lnTo>
                  <a:pt x="236686" y="351681"/>
                </a:lnTo>
                <a:lnTo>
                  <a:pt x="236934" y="356491"/>
                </a:lnTo>
                <a:lnTo>
                  <a:pt x="236934" y="362245"/>
                </a:lnTo>
                <a:lnTo>
                  <a:pt x="236934" y="367802"/>
                </a:lnTo>
                <a:lnTo>
                  <a:pt x="236636" y="372517"/>
                </a:lnTo>
                <a:lnTo>
                  <a:pt x="236041" y="376385"/>
                </a:lnTo>
                <a:lnTo>
                  <a:pt x="235446" y="380256"/>
                </a:lnTo>
                <a:lnTo>
                  <a:pt x="234602" y="383331"/>
                </a:lnTo>
                <a:lnTo>
                  <a:pt x="233511" y="385611"/>
                </a:lnTo>
                <a:lnTo>
                  <a:pt x="232420" y="387894"/>
                </a:lnTo>
                <a:lnTo>
                  <a:pt x="231179" y="389531"/>
                </a:lnTo>
                <a:lnTo>
                  <a:pt x="229790" y="390524"/>
                </a:lnTo>
                <a:lnTo>
                  <a:pt x="228401" y="391515"/>
                </a:lnTo>
                <a:lnTo>
                  <a:pt x="226814" y="392012"/>
                </a:lnTo>
                <a:lnTo>
                  <a:pt x="225028" y="392012"/>
                </a:lnTo>
                <a:lnTo>
                  <a:pt x="12501" y="392012"/>
                </a:lnTo>
                <a:lnTo>
                  <a:pt x="10913" y="392012"/>
                </a:lnTo>
                <a:lnTo>
                  <a:pt x="9425" y="391515"/>
                </a:lnTo>
                <a:lnTo>
                  <a:pt x="8036" y="390524"/>
                </a:lnTo>
                <a:lnTo>
                  <a:pt x="6647" y="389531"/>
                </a:lnTo>
                <a:lnTo>
                  <a:pt x="5407" y="387894"/>
                </a:lnTo>
                <a:lnTo>
                  <a:pt x="4315" y="385611"/>
                </a:lnTo>
                <a:lnTo>
                  <a:pt x="3224" y="383331"/>
                </a:lnTo>
                <a:lnTo>
                  <a:pt x="2381" y="380256"/>
                </a:lnTo>
                <a:lnTo>
                  <a:pt x="1786" y="376385"/>
                </a:lnTo>
                <a:lnTo>
                  <a:pt x="1190" y="372517"/>
                </a:lnTo>
                <a:lnTo>
                  <a:pt x="893" y="367802"/>
                </a:lnTo>
                <a:lnTo>
                  <a:pt x="893" y="362245"/>
                </a:lnTo>
                <a:lnTo>
                  <a:pt x="893" y="356491"/>
                </a:lnTo>
                <a:lnTo>
                  <a:pt x="4018" y="338434"/>
                </a:lnTo>
                <a:lnTo>
                  <a:pt x="5109" y="336054"/>
                </a:lnTo>
                <a:lnTo>
                  <a:pt x="6350" y="334316"/>
                </a:lnTo>
                <a:lnTo>
                  <a:pt x="7739" y="333225"/>
                </a:lnTo>
                <a:lnTo>
                  <a:pt x="9128" y="332134"/>
                </a:lnTo>
                <a:lnTo>
                  <a:pt x="10715" y="331588"/>
                </a:lnTo>
                <a:lnTo>
                  <a:pt x="12501" y="331588"/>
                </a:lnTo>
                <a:lnTo>
                  <a:pt x="84236" y="331588"/>
                </a:lnTo>
                <a:lnTo>
                  <a:pt x="84236" y="80960"/>
                </a:lnTo>
                <a:lnTo>
                  <a:pt x="22324" y="115193"/>
                </a:lnTo>
                <a:lnTo>
                  <a:pt x="17760" y="117375"/>
                </a:lnTo>
                <a:lnTo>
                  <a:pt x="14039" y="118713"/>
                </a:lnTo>
                <a:lnTo>
                  <a:pt x="11162" y="119210"/>
                </a:lnTo>
                <a:lnTo>
                  <a:pt x="8284" y="119707"/>
                </a:lnTo>
                <a:lnTo>
                  <a:pt x="6002" y="119109"/>
                </a:lnTo>
                <a:lnTo>
                  <a:pt x="4315" y="117424"/>
                </a:lnTo>
                <a:lnTo>
                  <a:pt x="2629" y="115738"/>
                </a:lnTo>
                <a:lnTo>
                  <a:pt x="1488" y="112809"/>
                </a:lnTo>
                <a:lnTo>
                  <a:pt x="893" y="108642"/>
                </a:lnTo>
                <a:lnTo>
                  <a:pt x="297" y="104476"/>
                </a:lnTo>
                <a:lnTo>
                  <a:pt x="0" y="98624"/>
                </a:lnTo>
                <a:lnTo>
                  <a:pt x="0" y="91083"/>
                </a:lnTo>
                <a:lnTo>
                  <a:pt x="0" y="86319"/>
                </a:lnTo>
                <a:lnTo>
                  <a:pt x="1786" y="71435"/>
                </a:lnTo>
                <a:lnTo>
                  <a:pt x="2579" y="69253"/>
                </a:lnTo>
                <a:lnTo>
                  <a:pt x="93464" y="8034"/>
                </a:lnTo>
                <a:lnTo>
                  <a:pt x="94456" y="7242"/>
                </a:lnTo>
                <a:lnTo>
                  <a:pt x="95696" y="6595"/>
                </a:lnTo>
                <a:lnTo>
                  <a:pt x="97184" y="6102"/>
                </a:lnTo>
                <a:lnTo>
                  <a:pt x="98673" y="5605"/>
                </a:lnTo>
                <a:lnTo>
                  <a:pt x="100607" y="5209"/>
                </a:lnTo>
                <a:lnTo>
                  <a:pt x="102989" y="4910"/>
                </a:lnTo>
                <a:lnTo>
                  <a:pt x="105370" y="4611"/>
                </a:lnTo>
                <a:lnTo>
                  <a:pt x="108495" y="4413"/>
                </a:lnTo>
                <a:lnTo>
                  <a:pt x="112365" y="4315"/>
                </a:lnTo>
                <a:lnTo>
                  <a:pt x="116234" y="4215"/>
                </a:lnTo>
                <a:lnTo>
                  <a:pt x="121245" y="4166"/>
                </a:lnTo>
                <a:lnTo>
                  <a:pt x="127396" y="4166"/>
                </a:lnTo>
                <a:close/>
              </a:path>
              <a:path w="546735" h="399414">
                <a:moveTo>
                  <a:pt x="413218" y="0"/>
                </a:moveTo>
                <a:lnTo>
                  <a:pt x="451588" y="3682"/>
                </a:lnTo>
                <a:lnTo>
                  <a:pt x="491297" y="19635"/>
                </a:lnTo>
                <a:lnTo>
                  <a:pt x="521416" y="55808"/>
                </a:lnTo>
                <a:lnTo>
                  <a:pt x="529006" y="96438"/>
                </a:lnTo>
                <a:lnTo>
                  <a:pt x="528727" y="105071"/>
                </a:lnTo>
                <a:lnTo>
                  <a:pt x="519035" y="143544"/>
                </a:lnTo>
                <a:lnTo>
                  <a:pt x="489864" y="176509"/>
                </a:lnTo>
                <a:lnTo>
                  <a:pt x="459950" y="189009"/>
                </a:lnTo>
                <a:lnTo>
                  <a:pt x="459950" y="189902"/>
                </a:lnTo>
                <a:lnTo>
                  <a:pt x="503994" y="204369"/>
                </a:lnTo>
                <a:lnTo>
                  <a:pt x="533359" y="232655"/>
                </a:lnTo>
                <a:lnTo>
                  <a:pt x="546196" y="270707"/>
                </a:lnTo>
                <a:lnTo>
                  <a:pt x="546568" y="279199"/>
                </a:lnTo>
                <a:lnTo>
                  <a:pt x="545879" y="293226"/>
                </a:lnTo>
                <a:lnTo>
                  <a:pt x="535555" y="330397"/>
                </a:lnTo>
                <a:lnTo>
                  <a:pt x="504896" y="367902"/>
                </a:lnTo>
                <a:lnTo>
                  <a:pt x="471075" y="386570"/>
                </a:lnTo>
                <a:lnTo>
                  <a:pt x="429217" y="396885"/>
                </a:lnTo>
                <a:lnTo>
                  <a:pt x="398038" y="398858"/>
                </a:lnTo>
                <a:lnTo>
                  <a:pt x="388364" y="398681"/>
                </a:lnTo>
                <a:lnTo>
                  <a:pt x="344869" y="392868"/>
                </a:lnTo>
                <a:lnTo>
                  <a:pt x="308741" y="380402"/>
                </a:lnTo>
                <a:lnTo>
                  <a:pt x="302986" y="377427"/>
                </a:lnTo>
                <a:lnTo>
                  <a:pt x="299216" y="375144"/>
                </a:lnTo>
                <a:lnTo>
                  <a:pt x="297430" y="373556"/>
                </a:lnTo>
                <a:lnTo>
                  <a:pt x="295644" y="371968"/>
                </a:lnTo>
                <a:lnTo>
                  <a:pt x="294304" y="370185"/>
                </a:lnTo>
                <a:lnTo>
                  <a:pt x="293411" y="368198"/>
                </a:lnTo>
                <a:lnTo>
                  <a:pt x="292518" y="366214"/>
                </a:lnTo>
                <a:lnTo>
                  <a:pt x="289542" y="351083"/>
                </a:lnTo>
                <a:lnTo>
                  <a:pt x="289244" y="347017"/>
                </a:lnTo>
                <a:lnTo>
                  <a:pt x="289095" y="342104"/>
                </a:lnTo>
                <a:lnTo>
                  <a:pt x="289095" y="336349"/>
                </a:lnTo>
                <a:lnTo>
                  <a:pt x="289095" y="326824"/>
                </a:lnTo>
                <a:lnTo>
                  <a:pt x="289889" y="320228"/>
                </a:lnTo>
                <a:lnTo>
                  <a:pt x="291476" y="316556"/>
                </a:lnTo>
                <a:lnTo>
                  <a:pt x="293064" y="312886"/>
                </a:lnTo>
                <a:lnTo>
                  <a:pt x="295445" y="311048"/>
                </a:lnTo>
                <a:lnTo>
                  <a:pt x="298620" y="311048"/>
                </a:lnTo>
                <a:lnTo>
                  <a:pt x="300605" y="311048"/>
                </a:lnTo>
                <a:lnTo>
                  <a:pt x="304028" y="312389"/>
                </a:lnTo>
                <a:lnTo>
                  <a:pt x="308889" y="315068"/>
                </a:lnTo>
                <a:lnTo>
                  <a:pt x="313751" y="317747"/>
                </a:lnTo>
                <a:lnTo>
                  <a:pt x="353984" y="332332"/>
                </a:lnTo>
                <a:lnTo>
                  <a:pt x="388513" y="336349"/>
                </a:lnTo>
                <a:lnTo>
                  <a:pt x="396456" y="336108"/>
                </a:lnTo>
                <a:lnTo>
                  <a:pt x="438667" y="321615"/>
                </a:lnTo>
                <a:lnTo>
                  <a:pt x="444521" y="316952"/>
                </a:lnTo>
                <a:lnTo>
                  <a:pt x="448887" y="311298"/>
                </a:lnTo>
                <a:lnTo>
                  <a:pt x="451764" y="304650"/>
                </a:lnTo>
                <a:lnTo>
                  <a:pt x="454642" y="298002"/>
                </a:lnTo>
                <a:lnTo>
                  <a:pt x="456080" y="290611"/>
                </a:lnTo>
                <a:lnTo>
                  <a:pt x="456080" y="282473"/>
                </a:lnTo>
                <a:lnTo>
                  <a:pt x="456080" y="273545"/>
                </a:lnTo>
                <a:lnTo>
                  <a:pt x="435393" y="240057"/>
                </a:lnTo>
                <a:lnTo>
                  <a:pt x="392494" y="225176"/>
                </a:lnTo>
                <a:lnTo>
                  <a:pt x="372737" y="224134"/>
                </a:lnTo>
                <a:lnTo>
                  <a:pt x="339399" y="224134"/>
                </a:lnTo>
                <a:lnTo>
                  <a:pt x="336819" y="224134"/>
                </a:lnTo>
                <a:lnTo>
                  <a:pt x="328386" y="218776"/>
                </a:lnTo>
                <a:lnTo>
                  <a:pt x="327195" y="216593"/>
                </a:lnTo>
                <a:lnTo>
                  <a:pt x="326352" y="213567"/>
                </a:lnTo>
                <a:lnTo>
                  <a:pt x="325856" y="209699"/>
                </a:lnTo>
                <a:lnTo>
                  <a:pt x="325359" y="205828"/>
                </a:lnTo>
                <a:lnTo>
                  <a:pt x="325112" y="200817"/>
                </a:lnTo>
                <a:lnTo>
                  <a:pt x="325112" y="194666"/>
                </a:lnTo>
                <a:lnTo>
                  <a:pt x="325112" y="188911"/>
                </a:lnTo>
                <a:lnTo>
                  <a:pt x="328237" y="172044"/>
                </a:lnTo>
                <a:lnTo>
                  <a:pt x="329328" y="170060"/>
                </a:lnTo>
                <a:lnTo>
                  <a:pt x="330718" y="168670"/>
                </a:lnTo>
                <a:lnTo>
                  <a:pt x="332404" y="167877"/>
                </a:lnTo>
                <a:lnTo>
                  <a:pt x="334091" y="167082"/>
                </a:lnTo>
                <a:lnTo>
                  <a:pt x="336125" y="166685"/>
                </a:lnTo>
                <a:lnTo>
                  <a:pt x="338506" y="166685"/>
                </a:lnTo>
                <a:lnTo>
                  <a:pt x="372141" y="166685"/>
                </a:lnTo>
                <a:lnTo>
                  <a:pt x="411730" y="159989"/>
                </a:lnTo>
                <a:lnTo>
                  <a:pt x="425273" y="151208"/>
                </a:lnTo>
                <a:lnTo>
                  <a:pt x="431325" y="146249"/>
                </a:lnTo>
                <a:lnTo>
                  <a:pt x="435939" y="140244"/>
                </a:lnTo>
                <a:lnTo>
                  <a:pt x="439114" y="133200"/>
                </a:lnTo>
                <a:lnTo>
                  <a:pt x="442289" y="126156"/>
                </a:lnTo>
                <a:lnTo>
                  <a:pt x="443876" y="118366"/>
                </a:lnTo>
                <a:lnTo>
                  <a:pt x="443876" y="109834"/>
                </a:lnTo>
                <a:lnTo>
                  <a:pt x="443876" y="103284"/>
                </a:lnTo>
                <a:lnTo>
                  <a:pt x="421155" y="68409"/>
                </a:lnTo>
                <a:lnTo>
                  <a:pt x="414409" y="65931"/>
                </a:lnTo>
                <a:lnTo>
                  <a:pt x="407662" y="63450"/>
                </a:lnTo>
                <a:lnTo>
                  <a:pt x="399724" y="62209"/>
                </a:lnTo>
                <a:lnTo>
                  <a:pt x="390596" y="62209"/>
                </a:lnTo>
                <a:lnTo>
                  <a:pt x="348440" y="71660"/>
                </a:lnTo>
                <a:lnTo>
                  <a:pt x="313354" y="90388"/>
                </a:lnTo>
                <a:lnTo>
                  <a:pt x="309634" y="91973"/>
                </a:lnTo>
                <a:lnTo>
                  <a:pt x="307252" y="91973"/>
                </a:lnTo>
                <a:lnTo>
                  <a:pt x="305665" y="91973"/>
                </a:lnTo>
                <a:lnTo>
                  <a:pt x="304276" y="91628"/>
                </a:lnTo>
                <a:lnTo>
                  <a:pt x="303085" y="90934"/>
                </a:lnTo>
                <a:lnTo>
                  <a:pt x="301894" y="90239"/>
                </a:lnTo>
                <a:lnTo>
                  <a:pt x="300902" y="88897"/>
                </a:lnTo>
                <a:lnTo>
                  <a:pt x="300109" y="86913"/>
                </a:lnTo>
                <a:lnTo>
                  <a:pt x="299315" y="84929"/>
                </a:lnTo>
                <a:lnTo>
                  <a:pt x="298719" y="82052"/>
                </a:lnTo>
                <a:lnTo>
                  <a:pt x="298322" y="78281"/>
                </a:lnTo>
                <a:lnTo>
                  <a:pt x="297926" y="74511"/>
                </a:lnTo>
                <a:lnTo>
                  <a:pt x="297727" y="69649"/>
                </a:lnTo>
                <a:lnTo>
                  <a:pt x="297727" y="63697"/>
                </a:lnTo>
                <a:lnTo>
                  <a:pt x="297727" y="58738"/>
                </a:lnTo>
                <a:lnTo>
                  <a:pt x="297826" y="54620"/>
                </a:lnTo>
                <a:lnTo>
                  <a:pt x="298025" y="51343"/>
                </a:lnTo>
                <a:lnTo>
                  <a:pt x="298223" y="48070"/>
                </a:lnTo>
                <a:lnTo>
                  <a:pt x="298620" y="45342"/>
                </a:lnTo>
                <a:lnTo>
                  <a:pt x="299216" y="43159"/>
                </a:lnTo>
                <a:lnTo>
                  <a:pt x="299811" y="40977"/>
                </a:lnTo>
                <a:lnTo>
                  <a:pt x="334488" y="15496"/>
                </a:lnTo>
                <a:lnTo>
                  <a:pt x="373481" y="3718"/>
                </a:lnTo>
                <a:lnTo>
                  <a:pt x="402697" y="232"/>
                </a:lnTo>
                <a:lnTo>
                  <a:pt x="41321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4728" y="1128589"/>
            <a:ext cx="7138671" cy="57687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84250" y="1615185"/>
            <a:ext cx="2584450" cy="2268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30">
                <a:latin typeface="Arial"/>
                <a:cs typeface="Arial"/>
              </a:rPr>
              <a:t>EDGE</a:t>
            </a:r>
            <a:r>
              <a:rPr dirty="0" sz="1200" spc="-3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sz="1200" spc="-30">
                <a:latin typeface="Arial"/>
                <a:cs typeface="Arial"/>
              </a:rPr>
              <a:t>™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was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founded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2018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serial </a:t>
            </a:r>
            <a:r>
              <a:rPr dirty="0" sz="1200" spc="25">
                <a:latin typeface="Arial"/>
                <a:cs typeface="Arial"/>
              </a:rPr>
              <a:t>innovator, </a:t>
            </a:r>
            <a:r>
              <a:rPr dirty="0" sz="1200" spc="30">
                <a:latin typeface="Arial"/>
                <a:cs typeface="Arial"/>
              </a:rPr>
              <a:t>entrepreneur,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investor </a:t>
            </a:r>
            <a:r>
              <a:rPr dirty="0" sz="1200" spc="20">
                <a:latin typeface="Arial"/>
                <a:cs typeface="Arial"/>
              </a:rPr>
              <a:t>Dr.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60">
                <a:latin typeface="Arial"/>
                <a:cs typeface="Arial"/>
              </a:rPr>
              <a:t>Jay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Patel.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 marR="92075">
              <a:lnSpc>
                <a:spcPct val="123000"/>
              </a:lnSpc>
              <a:spcBef>
                <a:spcPts val="5"/>
              </a:spcBef>
            </a:pPr>
            <a:r>
              <a:rPr dirty="0" sz="1200" spc="15">
                <a:latin typeface="Arial"/>
                <a:cs typeface="Arial"/>
              </a:rPr>
              <a:t>He </a:t>
            </a:r>
            <a:r>
              <a:rPr dirty="0" sz="1200" spc="50">
                <a:latin typeface="Arial"/>
                <a:cs typeface="Arial"/>
              </a:rPr>
              <a:t>began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30">
                <a:latin typeface="Arial"/>
                <a:cs typeface="Arial"/>
              </a:rPr>
              <a:t>searching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outstanding </a:t>
            </a:r>
            <a:r>
              <a:rPr dirty="0" sz="1200" spc="30">
                <a:latin typeface="Arial"/>
                <a:cs typeface="Arial"/>
              </a:rPr>
              <a:t>champions, </a:t>
            </a:r>
            <a:r>
              <a:rPr dirty="0" sz="1200" spc="60">
                <a:latin typeface="Arial"/>
                <a:cs typeface="Arial"/>
              </a:rPr>
              <a:t>forming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cross-functional </a:t>
            </a:r>
            <a:r>
              <a:rPr dirty="0" sz="1200" spc="15">
                <a:latin typeface="Arial"/>
                <a:cs typeface="Arial"/>
              </a:rPr>
              <a:t>teams, </a:t>
            </a:r>
            <a:r>
              <a:rPr dirty="0" sz="1200" spc="50">
                <a:latin typeface="Arial"/>
                <a:cs typeface="Arial"/>
              </a:rPr>
              <a:t>bringing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mentors</a:t>
            </a:r>
            <a:r>
              <a:rPr dirty="0" sz="120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qualified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investments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40">
                <a:latin typeface="Arial"/>
                <a:cs typeface="Arial"/>
              </a:rPr>
              <a:t>opened </a:t>
            </a:r>
            <a:r>
              <a:rPr dirty="0" sz="1200" spc="35">
                <a:latin typeface="Arial"/>
                <a:cs typeface="Arial"/>
              </a:rPr>
              <a:t>new </a:t>
            </a:r>
            <a:r>
              <a:rPr dirty="0" sz="1200" spc="30">
                <a:latin typeface="Arial"/>
                <a:cs typeface="Arial"/>
              </a:rPr>
              <a:t>channels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marketing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consulting.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538" y="1017778"/>
            <a:ext cx="1962150" cy="43878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145" b="0">
                <a:solidFill>
                  <a:srgbClr val="191919"/>
                </a:solidFill>
                <a:latin typeface="Trebuchet MS"/>
                <a:cs typeface="Trebuchet MS"/>
              </a:rPr>
              <a:t>Our</a:t>
            </a:r>
            <a:r>
              <a:rPr dirty="0" sz="2700" spc="-105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15" b="0">
                <a:solidFill>
                  <a:srgbClr val="191919"/>
                </a:solidFill>
                <a:latin typeface="Trebuchet MS"/>
                <a:cs typeface="Trebuchet MS"/>
              </a:rPr>
              <a:t>Journey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571" y="3198558"/>
            <a:ext cx="880745" cy="89661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3859" y="3654743"/>
            <a:ext cx="160586" cy="1464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5454" y="3460521"/>
            <a:ext cx="139007" cy="1728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30838" y="3459777"/>
            <a:ext cx="142728" cy="1460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73859" y="3458290"/>
            <a:ext cx="135657" cy="13453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47510" y="3461565"/>
            <a:ext cx="250825" cy="337820"/>
          </a:xfrm>
          <a:custGeom>
            <a:avLst/>
            <a:gdLst/>
            <a:ahLst/>
            <a:cxnLst/>
            <a:rect l="l" t="t" r="r" b="b"/>
            <a:pathLst>
              <a:path w="250825" h="337820">
                <a:moveTo>
                  <a:pt x="126504" y="0"/>
                </a:moveTo>
                <a:lnTo>
                  <a:pt x="79065" y="7638"/>
                </a:lnTo>
                <a:lnTo>
                  <a:pt x="44369" y="29438"/>
                </a:lnTo>
                <a:lnTo>
                  <a:pt x="20266" y="61680"/>
                </a:lnTo>
                <a:lnTo>
                  <a:pt x="6138" y="102876"/>
                </a:lnTo>
                <a:lnTo>
                  <a:pt x="383" y="150350"/>
                </a:lnTo>
                <a:lnTo>
                  <a:pt x="0" y="167057"/>
                </a:lnTo>
                <a:lnTo>
                  <a:pt x="372" y="186277"/>
                </a:lnTo>
                <a:lnTo>
                  <a:pt x="5952" y="237939"/>
                </a:lnTo>
                <a:lnTo>
                  <a:pt x="19487" y="279970"/>
                </a:lnTo>
                <a:lnTo>
                  <a:pt x="42601" y="311376"/>
                </a:lnTo>
                <a:lnTo>
                  <a:pt x="76669" y="330874"/>
                </a:lnTo>
                <a:lnTo>
                  <a:pt x="123898" y="337465"/>
                </a:lnTo>
                <a:lnTo>
                  <a:pt x="141199" y="336628"/>
                </a:lnTo>
                <a:lnTo>
                  <a:pt x="184175" y="324072"/>
                </a:lnTo>
                <a:lnTo>
                  <a:pt x="215219" y="298538"/>
                </a:lnTo>
                <a:lnTo>
                  <a:pt x="235938" y="262633"/>
                </a:lnTo>
                <a:lnTo>
                  <a:pt x="246949" y="218253"/>
                </a:lnTo>
                <a:lnTo>
                  <a:pt x="250402" y="168545"/>
                </a:lnTo>
                <a:lnTo>
                  <a:pt x="250030" y="150001"/>
                </a:lnTo>
                <a:lnTo>
                  <a:pt x="244449" y="99526"/>
                </a:lnTo>
                <a:lnTo>
                  <a:pt x="230811" y="57948"/>
                </a:lnTo>
                <a:lnTo>
                  <a:pt x="207475" y="26694"/>
                </a:lnTo>
                <a:lnTo>
                  <a:pt x="173384" y="6800"/>
                </a:lnTo>
                <a:lnTo>
                  <a:pt x="12650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04292" y="3389754"/>
            <a:ext cx="561340" cy="483870"/>
          </a:xfrm>
          <a:custGeom>
            <a:avLst/>
            <a:gdLst/>
            <a:ahLst/>
            <a:cxnLst/>
            <a:rect l="l" t="t" r="r" b="b"/>
            <a:pathLst>
              <a:path w="561339" h="483870">
                <a:moveTo>
                  <a:pt x="36835" y="0"/>
                </a:moveTo>
                <a:lnTo>
                  <a:pt x="100830" y="0"/>
                </a:lnTo>
                <a:lnTo>
                  <a:pt x="109085" y="174"/>
                </a:lnTo>
                <a:lnTo>
                  <a:pt x="151433" y="12091"/>
                </a:lnTo>
                <a:lnTo>
                  <a:pt x="174407" y="47939"/>
                </a:lnTo>
                <a:lnTo>
                  <a:pt x="176732" y="55437"/>
                </a:lnTo>
                <a:lnTo>
                  <a:pt x="280912" y="342305"/>
                </a:lnTo>
                <a:lnTo>
                  <a:pt x="282400" y="342305"/>
                </a:lnTo>
                <a:lnTo>
                  <a:pt x="390302" y="56183"/>
                </a:lnTo>
                <a:lnTo>
                  <a:pt x="392778" y="48672"/>
                </a:lnTo>
                <a:lnTo>
                  <a:pt x="395371" y="41765"/>
                </a:lnTo>
                <a:lnTo>
                  <a:pt x="419386" y="7812"/>
                </a:lnTo>
                <a:lnTo>
                  <a:pt x="432346" y="2791"/>
                </a:lnTo>
                <a:lnTo>
                  <a:pt x="439289" y="929"/>
                </a:lnTo>
                <a:lnTo>
                  <a:pt x="447351" y="0"/>
                </a:lnTo>
                <a:lnTo>
                  <a:pt x="456529" y="0"/>
                </a:lnTo>
                <a:lnTo>
                  <a:pt x="522387" y="0"/>
                </a:lnTo>
                <a:lnTo>
                  <a:pt x="529084" y="0"/>
                </a:lnTo>
                <a:lnTo>
                  <a:pt x="534850" y="868"/>
                </a:lnTo>
                <a:lnTo>
                  <a:pt x="539688" y="2606"/>
                </a:lnTo>
                <a:lnTo>
                  <a:pt x="544525" y="4340"/>
                </a:lnTo>
                <a:lnTo>
                  <a:pt x="561081" y="32866"/>
                </a:lnTo>
                <a:lnTo>
                  <a:pt x="561081" y="39066"/>
                </a:lnTo>
                <a:lnTo>
                  <a:pt x="561081" y="468063"/>
                </a:lnTo>
                <a:lnTo>
                  <a:pt x="561081" y="470544"/>
                </a:lnTo>
                <a:lnTo>
                  <a:pt x="560399" y="472778"/>
                </a:lnTo>
                <a:lnTo>
                  <a:pt x="537267" y="482574"/>
                </a:lnTo>
                <a:lnTo>
                  <a:pt x="531315" y="483318"/>
                </a:lnTo>
                <a:lnTo>
                  <a:pt x="523750" y="483690"/>
                </a:lnTo>
                <a:lnTo>
                  <a:pt x="514572" y="483690"/>
                </a:lnTo>
                <a:lnTo>
                  <a:pt x="505641" y="483690"/>
                </a:lnTo>
                <a:lnTo>
                  <a:pt x="498201" y="483318"/>
                </a:lnTo>
                <a:lnTo>
                  <a:pt x="492248" y="482574"/>
                </a:lnTo>
                <a:lnTo>
                  <a:pt x="486296" y="481830"/>
                </a:lnTo>
                <a:lnTo>
                  <a:pt x="470669" y="474762"/>
                </a:lnTo>
                <a:lnTo>
                  <a:pt x="469181" y="472778"/>
                </a:lnTo>
                <a:lnTo>
                  <a:pt x="468434" y="470544"/>
                </a:lnTo>
                <a:lnTo>
                  <a:pt x="468434" y="468063"/>
                </a:lnTo>
                <a:lnTo>
                  <a:pt x="468434" y="76273"/>
                </a:lnTo>
                <a:lnTo>
                  <a:pt x="467691" y="76273"/>
                </a:lnTo>
                <a:lnTo>
                  <a:pt x="328165" y="467691"/>
                </a:lnTo>
                <a:lnTo>
                  <a:pt x="327172" y="470915"/>
                </a:lnTo>
                <a:lnTo>
                  <a:pt x="325562" y="473582"/>
                </a:lnTo>
                <a:lnTo>
                  <a:pt x="323328" y="475692"/>
                </a:lnTo>
                <a:lnTo>
                  <a:pt x="321097" y="477801"/>
                </a:lnTo>
                <a:lnTo>
                  <a:pt x="318058" y="479474"/>
                </a:lnTo>
                <a:lnTo>
                  <a:pt x="314212" y="480715"/>
                </a:lnTo>
                <a:lnTo>
                  <a:pt x="310368" y="481955"/>
                </a:lnTo>
                <a:lnTo>
                  <a:pt x="305470" y="482760"/>
                </a:lnTo>
                <a:lnTo>
                  <a:pt x="299517" y="483132"/>
                </a:lnTo>
                <a:lnTo>
                  <a:pt x="293565" y="483504"/>
                </a:lnTo>
                <a:lnTo>
                  <a:pt x="286368" y="483690"/>
                </a:lnTo>
                <a:lnTo>
                  <a:pt x="277937" y="483690"/>
                </a:lnTo>
                <a:lnTo>
                  <a:pt x="269504" y="483690"/>
                </a:lnTo>
                <a:lnTo>
                  <a:pt x="262310" y="483382"/>
                </a:lnTo>
                <a:lnTo>
                  <a:pt x="256355" y="482760"/>
                </a:lnTo>
                <a:lnTo>
                  <a:pt x="250402" y="482141"/>
                </a:lnTo>
                <a:lnTo>
                  <a:pt x="245504" y="481148"/>
                </a:lnTo>
                <a:lnTo>
                  <a:pt x="228078" y="467691"/>
                </a:lnTo>
                <a:lnTo>
                  <a:pt x="93390" y="76273"/>
                </a:lnTo>
                <a:lnTo>
                  <a:pt x="92647" y="76273"/>
                </a:lnTo>
                <a:lnTo>
                  <a:pt x="92647" y="468063"/>
                </a:lnTo>
                <a:lnTo>
                  <a:pt x="92647" y="470544"/>
                </a:lnTo>
                <a:lnTo>
                  <a:pt x="91964" y="472778"/>
                </a:lnTo>
                <a:lnTo>
                  <a:pt x="90598" y="474762"/>
                </a:lnTo>
                <a:lnTo>
                  <a:pt x="89236" y="476746"/>
                </a:lnTo>
                <a:lnTo>
                  <a:pt x="68647" y="482574"/>
                </a:lnTo>
                <a:lnTo>
                  <a:pt x="62819" y="483318"/>
                </a:lnTo>
                <a:lnTo>
                  <a:pt x="55315" y="483690"/>
                </a:lnTo>
                <a:lnTo>
                  <a:pt x="46137" y="483690"/>
                </a:lnTo>
                <a:lnTo>
                  <a:pt x="37206" y="483690"/>
                </a:lnTo>
                <a:lnTo>
                  <a:pt x="29766" y="483318"/>
                </a:lnTo>
                <a:lnTo>
                  <a:pt x="23814" y="482574"/>
                </a:lnTo>
                <a:lnTo>
                  <a:pt x="17858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9066"/>
                </a:lnTo>
                <a:lnTo>
                  <a:pt x="21766" y="2511"/>
                </a:lnTo>
                <a:lnTo>
                  <a:pt x="28882" y="628"/>
                </a:lnTo>
                <a:lnTo>
                  <a:pt x="36835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32436" y="3389754"/>
            <a:ext cx="285750" cy="481965"/>
          </a:xfrm>
          <a:custGeom>
            <a:avLst/>
            <a:gdLst/>
            <a:ahLst/>
            <a:cxnLst/>
            <a:rect l="l" t="t" r="r" b="b"/>
            <a:pathLst>
              <a:path w="285750" h="481964">
                <a:moveTo>
                  <a:pt x="29023" y="0"/>
                </a:moveTo>
                <a:lnTo>
                  <a:pt x="269379" y="0"/>
                </a:lnTo>
                <a:lnTo>
                  <a:pt x="271610" y="0"/>
                </a:lnTo>
                <a:lnTo>
                  <a:pt x="273594" y="621"/>
                </a:lnTo>
                <a:lnTo>
                  <a:pt x="275331" y="1859"/>
                </a:lnTo>
                <a:lnTo>
                  <a:pt x="277069" y="3099"/>
                </a:lnTo>
                <a:lnTo>
                  <a:pt x="278556" y="5269"/>
                </a:lnTo>
                <a:lnTo>
                  <a:pt x="279797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6" y="20278"/>
                </a:lnTo>
                <a:lnTo>
                  <a:pt x="283207" y="25115"/>
                </a:lnTo>
                <a:lnTo>
                  <a:pt x="283518" y="31254"/>
                </a:lnTo>
                <a:lnTo>
                  <a:pt x="283518" y="38694"/>
                </a:lnTo>
                <a:lnTo>
                  <a:pt x="283518" y="45640"/>
                </a:lnTo>
                <a:lnTo>
                  <a:pt x="283207" y="51532"/>
                </a:lnTo>
                <a:lnTo>
                  <a:pt x="282586" y="56369"/>
                </a:lnTo>
                <a:lnTo>
                  <a:pt x="281967" y="61206"/>
                </a:lnTo>
                <a:lnTo>
                  <a:pt x="275331" y="74599"/>
                </a:lnTo>
                <a:lnTo>
                  <a:pt x="273594" y="75965"/>
                </a:lnTo>
                <a:lnTo>
                  <a:pt x="271610" y="76645"/>
                </a:lnTo>
                <a:lnTo>
                  <a:pt x="269379" y="76645"/>
                </a:lnTo>
                <a:lnTo>
                  <a:pt x="97481" y="76645"/>
                </a:lnTo>
                <a:lnTo>
                  <a:pt x="97481" y="194221"/>
                </a:lnTo>
                <a:lnTo>
                  <a:pt x="242962" y="194221"/>
                </a:lnTo>
                <a:lnTo>
                  <a:pt x="245193" y="194221"/>
                </a:lnTo>
                <a:lnTo>
                  <a:pt x="253752" y="202591"/>
                </a:lnTo>
                <a:lnTo>
                  <a:pt x="254992" y="205444"/>
                </a:lnTo>
                <a:lnTo>
                  <a:pt x="255922" y="209290"/>
                </a:lnTo>
                <a:lnTo>
                  <a:pt x="256544" y="214125"/>
                </a:lnTo>
                <a:lnTo>
                  <a:pt x="257162" y="218962"/>
                </a:lnTo>
                <a:lnTo>
                  <a:pt x="257473" y="224854"/>
                </a:lnTo>
                <a:lnTo>
                  <a:pt x="257473" y="231800"/>
                </a:lnTo>
                <a:lnTo>
                  <a:pt x="257473" y="238993"/>
                </a:lnTo>
                <a:lnTo>
                  <a:pt x="253752" y="261006"/>
                </a:lnTo>
                <a:lnTo>
                  <a:pt x="252511" y="263859"/>
                </a:lnTo>
                <a:lnTo>
                  <a:pt x="250960" y="265907"/>
                </a:lnTo>
                <a:lnTo>
                  <a:pt x="249100" y="267145"/>
                </a:lnTo>
                <a:lnTo>
                  <a:pt x="247241" y="268385"/>
                </a:lnTo>
                <a:lnTo>
                  <a:pt x="245193" y="269007"/>
                </a:lnTo>
                <a:lnTo>
                  <a:pt x="242962" y="269007"/>
                </a:lnTo>
                <a:lnTo>
                  <a:pt x="97481" y="269007"/>
                </a:lnTo>
                <a:lnTo>
                  <a:pt x="97481" y="404814"/>
                </a:lnTo>
                <a:lnTo>
                  <a:pt x="270866" y="404814"/>
                </a:lnTo>
                <a:lnTo>
                  <a:pt x="273100" y="404814"/>
                </a:lnTo>
                <a:lnTo>
                  <a:pt x="275146" y="405493"/>
                </a:lnTo>
                <a:lnTo>
                  <a:pt x="277005" y="406859"/>
                </a:lnTo>
                <a:lnTo>
                  <a:pt x="278867" y="408224"/>
                </a:lnTo>
                <a:lnTo>
                  <a:pt x="285378" y="435943"/>
                </a:lnTo>
                <a:lnTo>
                  <a:pt x="285378" y="443136"/>
                </a:lnTo>
                <a:lnTo>
                  <a:pt x="285378" y="450329"/>
                </a:lnTo>
                <a:lnTo>
                  <a:pt x="281656" y="472900"/>
                </a:lnTo>
                <a:lnTo>
                  <a:pt x="280415" y="475878"/>
                </a:lnTo>
                <a:lnTo>
                  <a:pt x="278867" y="478048"/>
                </a:lnTo>
                <a:lnTo>
                  <a:pt x="277005" y="479413"/>
                </a:lnTo>
                <a:lnTo>
                  <a:pt x="275146" y="480776"/>
                </a:lnTo>
                <a:lnTo>
                  <a:pt x="273100" y="481459"/>
                </a:lnTo>
                <a:lnTo>
                  <a:pt x="270866" y="481459"/>
                </a:lnTo>
                <a:lnTo>
                  <a:pt x="29023" y="481459"/>
                </a:lnTo>
                <a:lnTo>
                  <a:pt x="20836" y="481459"/>
                </a:lnTo>
                <a:lnTo>
                  <a:pt x="13953" y="479041"/>
                </a:lnTo>
                <a:lnTo>
                  <a:pt x="8372" y="474204"/>
                </a:lnTo>
                <a:lnTo>
                  <a:pt x="2791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91" y="12091"/>
                </a:lnTo>
                <a:lnTo>
                  <a:pt x="8372" y="7254"/>
                </a:lnTo>
                <a:lnTo>
                  <a:pt x="13953" y="2417"/>
                </a:lnTo>
                <a:lnTo>
                  <a:pt x="20836" y="0"/>
                </a:lnTo>
                <a:lnTo>
                  <a:pt x="2902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82628" y="3389754"/>
            <a:ext cx="349250" cy="481965"/>
          </a:xfrm>
          <a:custGeom>
            <a:avLst/>
            <a:gdLst/>
            <a:ahLst/>
            <a:cxnLst/>
            <a:rect l="l" t="t" r="r" b="b"/>
            <a:pathLst>
              <a:path w="349250" h="481964">
                <a:moveTo>
                  <a:pt x="29020" y="0"/>
                </a:moveTo>
                <a:lnTo>
                  <a:pt x="149943" y="0"/>
                </a:lnTo>
                <a:lnTo>
                  <a:pt x="171233" y="465"/>
                </a:lnTo>
                <a:lnTo>
                  <a:pt x="224914" y="7440"/>
                </a:lnTo>
                <a:lnTo>
                  <a:pt x="265517" y="22894"/>
                </a:lnTo>
                <a:lnTo>
                  <a:pt x="295190" y="47020"/>
                </a:lnTo>
                <a:lnTo>
                  <a:pt x="317189" y="93204"/>
                </a:lnTo>
                <a:lnTo>
                  <a:pt x="319979" y="122410"/>
                </a:lnTo>
                <a:lnTo>
                  <a:pt x="319700" y="131026"/>
                </a:lnTo>
                <a:lnTo>
                  <a:pt x="310027" y="170083"/>
                </a:lnTo>
                <a:lnTo>
                  <a:pt x="281470" y="205755"/>
                </a:lnTo>
                <a:lnTo>
                  <a:pt x="253008" y="221382"/>
                </a:lnTo>
                <a:lnTo>
                  <a:pt x="263042" y="223591"/>
                </a:lnTo>
                <a:lnTo>
                  <a:pt x="299144" y="239392"/>
                </a:lnTo>
                <a:lnTo>
                  <a:pt x="326991" y="266064"/>
                </a:lnTo>
                <a:lnTo>
                  <a:pt x="344443" y="302980"/>
                </a:lnTo>
                <a:lnTo>
                  <a:pt x="348630" y="337096"/>
                </a:lnTo>
                <a:lnTo>
                  <a:pt x="348188" y="349630"/>
                </a:lnTo>
                <a:lnTo>
                  <a:pt x="337687" y="393721"/>
                </a:lnTo>
                <a:lnTo>
                  <a:pt x="315491" y="428159"/>
                </a:lnTo>
                <a:lnTo>
                  <a:pt x="283389" y="453483"/>
                </a:lnTo>
                <a:lnTo>
                  <a:pt x="243531" y="470424"/>
                </a:lnTo>
                <a:lnTo>
                  <a:pt x="197511" y="479469"/>
                </a:lnTo>
                <a:lnTo>
                  <a:pt x="157014" y="481459"/>
                </a:lnTo>
                <a:lnTo>
                  <a:pt x="29020" y="481459"/>
                </a:lnTo>
                <a:lnTo>
                  <a:pt x="20836" y="481459"/>
                </a:lnTo>
                <a:lnTo>
                  <a:pt x="13953" y="479041"/>
                </a:lnTo>
                <a:lnTo>
                  <a:pt x="8369" y="474204"/>
                </a:lnTo>
                <a:lnTo>
                  <a:pt x="2788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3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37748" y="3389754"/>
            <a:ext cx="357505" cy="483870"/>
          </a:xfrm>
          <a:custGeom>
            <a:avLst/>
            <a:gdLst/>
            <a:ahLst/>
            <a:cxnLst/>
            <a:rect l="l" t="t" r="r" b="b"/>
            <a:pathLst>
              <a:path w="357504" h="483870">
                <a:moveTo>
                  <a:pt x="29020" y="0"/>
                </a:moveTo>
                <a:lnTo>
                  <a:pt x="153664" y="0"/>
                </a:lnTo>
                <a:lnTo>
                  <a:pt x="162733" y="46"/>
                </a:lnTo>
                <a:lnTo>
                  <a:pt x="207242" y="2606"/>
                </a:lnTo>
                <a:lnTo>
                  <a:pt x="247531" y="12092"/>
                </a:lnTo>
                <a:lnTo>
                  <a:pt x="290422" y="35264"/>
                </a:lnTo>
                <a:lnTo>
                  <a:pt x="318944" y="70599"/>
                </a:lnTo>
                <a:lnTo>
                  <a:pt x="331724" y="118167"/>
                </a:lnTo>
                <a:lnTo>
                  <a:pt x="332259" y="132085"/>
                </a:lnTo>
                <a:lnTo>
                  <a:pt x="331875" y="143910"/>
                </a:lnTo>
                <a:lnTo>
                  <a:pt x="322690" y="185860"/>
                </a:lnTo>
                <a:lnTo>
                  <a:pt x="301771" y="219265"/>
                </a:lnTo>
                <a:lnTo>
                  <a:pt x="269635" y="244356"/>
                </a:lnTo>
                <a:lnTo>
                  <a:pt x="238868" y="257473"/>
                </a:lnTo>
                <a:lnTo>
                  <a:pt x="246061" y="260945"/>
                </a:lnTo>
                <a:lnTo>
                  <a:pt x="277005" y="288167"/>
                </a:lnTo>
                <a:lnTo>
                  <a:pt x="300167" y="326816"/>
                </a:lnTo>
                <a:lnTo>
                  <a:pt x="307329" y="343049"/>
                </a:lnTo>
                <a:lnTo>
                  <a:pt x="347886" y="437927"/>
                </a:lnTo>
                <a:lnTo>
                  <a:pt x="351605" y="447351"/>
                </a:lnTo>
                <a:lnTo>
                  <a:pt x="354086" y="454234"/>
                </a:lnTo>
                <a:lnTo>
                  <a:pt x="355326" y="458577"/>
                </a:lnTo>
                <a:lnTo>
                  <a:pt x="356567" y="462918"/>
                </a:lnTo>
                <a:lnTo>
                  <a:pt x="357185" y="466328"/>
                </a:lnTo>
                <a:lnTo>
                  <a:pt x="357185" y="468809"/>
                </a:lnTo>
                <a:lnTo>
                  <a:pt x="357185" y="471537"/>
                </a:lnTo>
                <a:lnTo>
                  <a:pt x="356692" y="473832"/>
                </a:lnTo>
                <a:lnTo>
                  <a:pt x="355698" y="475692"/>
                </a:lnTo>
                <a:lnTo>
                  <a:pt x="354707" y="477551"/>
                </a:lnTo>
                <a:lnTo>
                  <a:pt x="311678" y="483643"/>
                </a:lnTo>
                <a:lnTo>
                  <a:pt x="302864" y="483690"/>
                </a:lnTo>
                <a:lnTo>
                  <a:pt x="292446" y="483690"/>
                </a:lnTo>
                <a:lnTo>
                  <a:pt x="284137" y="483443"/>
                </a:lnTo>
                <a:lnTo>
                  <a:pt x="277934" y="482946"/>
                </a:lnTo>
                <a:lnTo>
                  <a:pt x="271735" y="482452"/>
                </a:lnTo>
                <a:lnTo>
                  <a:pt x="255611" y="474948"/>
                </a:lnTo>
                <a:lnTo>
                  <a:pt x="254123" y="472839"/>
                </a:lnTo>
                <a:lnTo>
                  <a:pt x="252883" y="470297"/>
                </a:lnTo>
                <a:lnTo>
                  <a:pt x="251892" y="467319"/>
                </a:lnTo>
                <a:lnTo>
                  <a:pt x="208730" y="359792"/>
                </a:lnTo>
                <a:lnTo>
                  <a:pt x="189650" y="320642"/>
                </a:lnTo>
                <a:lnTo>
                  <a:pt x="161675" y="292180"/>
                </a:lnTo>
                <a:lnTo>
                  <a:pt x="128363" y="284634"/>
                </a:lnTo>
                <a:lnTo>
                  <a:pt x="97852" y="284634"/>
                </a:lnTo>
                <a:lnTo>
                  <a:pt x="97852" y="468063"/>
                </a:lnTo>
                <a:lnTo>
                  <a:pt x="97852" y="470544"/>
                </a:lnTo>
                <a:lnTo>
                  <a:pt x="97048" y="472778"/>
                </a:lnTo>
                <a:lnTo>
                  <a:pt x="95435" y="474762"/>
                </a:lnTo>
                <a:lnTo>
                  <a:pt x="93823" y="476746"/>
                </a:lnTo>
                <a:lnTo>
                  <a:pt x="91156" y="478359"/>
                </a:lnTo>
                <a:lnTo>
                  <a:pt x="87434" y="479599"/>
                </a:lnTo>
                <a:lnTo>
                  <a:pt x="83716" y="480840"/>
                </a:lnTo>
                <a:lnTo>
                  <a:pt x="78754" y="481830"/>
                </a:lnTo>
                <a:lnTo>
                  <a:pt x="72554" y="482574"/>
                </a:lnTo>
                <a:lnTo>
                  <a:pt x="66351" y="483318"/>
                </a:lnTo>
                <a:lnTo>
                  <a:pt x="58414" y="483690"/>
                </a:lnTo>
                <a:lnTo>
                  <a:pt x="48740" y="483690"/>
                </a:lnTo>
                <a:lnTo>
                  <a:pt x="39316" y="483690"/>
                </a:lnTo>
                <a:lnTo>
                  <a:pt x="31440" y="483318"/>
                </a:lnTo>
                <a:lnTo>
                  <a:pt x="25115" y="482574"/>
                </a:lnTo>
                <a:lnTo>
                  <a:pt x="18787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0882"/>
                </a:lnTo>
                <a:lnTo>
                  <a:pt x="0" y="19967"/>
                </a:lnTo>
                <a:lnTo>
                  <a:pt x="2788" y="12091"/>
                </a:lnTo>
                <a:lnTo>
                  <a:pt x="8369" y="7254"/>
                </a:lnTo>
                <a:lnTo>
                  <a:pt x="13953" y="2417"/>
                </a:lnTo>
                <a:lnTo>
                  <a:pt x="20836" y="0"/>
                </a:lnTo>
                <a:lnTo>
                  <a:pt x="2902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32364" y="3389754"/>
            <a:ext cx="330200" cy="483870"/>
          </a:xfrm>
          <a:custGeom>
            <a:avLst/>
            <a:gdLst/>
            <a:ahLst/>
            <a:cxnLst/>
            <a:rect l="l" t="t" r="r" b="b"/>
            <a:pathLst>
              <a:path w="330200" h="483870">
                <a:moveTo>
                  <a:pt x="33113" y="0"/>
                </a:moveTo>
                <a:lnTo>
                  <a:pt x="146596" y="0"/>
                </a:lnTo>
                <a:lnTo>
                  <a:pt x="155048" y="81"/>
                </a:lnTo>
                <a:lnTo>
                  <a:pt x="196127" y="3348"/>
                </a:lnTo>
                <a:lnTo>
                  <a:pt x="237892" y="12976"/>
                </a:lnTo>
                <a:lnTo>
                  <a:pt x="280400" y="35764"/>
                </a:lnTo>
                <a:lnTo>
                  <a:pt x="311422" y="71065"/>
                </a:lnTo>
                <a:lnTo>
                  <a:pt x="327607" y="118272"/>
                </a:lnTo>
                <a:lnTo>
                  <a:pt x="329653" y="146224"/>
                </a:lnTo>
                <a:lnTo>
                  <a:pt x="328862" y="165920"/>
                </a:lnTo>
                <a:lnTo>
                  <a:pt x="317004" y="218032"/>
                </a:lnTo>
                <a:lnTo>
                  <a:pt x="291540" y="259367"/>
                </a:lnTo>
                <a:lnTo>
                  <a:pt x="253240" y="289516"/>
                </a:lnTo>
                <a:lnTo>
                  <a:pt x="202464" y="308120"/>
                </a:lnTo>
                <a:lnTo>
                  <a:pt x="161071" y="313700"/>
                </a:lnTo>
                <a:lnTo>
                  <a:pt x="138037" y="314398"/>
                </a:lnTo>
                <a:lnTo>
                  <a:pt x="97852" y="314398"/>
                </a:lnTo>
                <a:lnTo>
                  <a:pt x="97852" y="468063"/>
                </a:lnTo>
                <a:lnTo>
                  <a:pt x="97852" y="470544"/>
                </a:lnTo>
                <a:lnTo>
                  <a:pt x="97048" y="472778"/>
                </a:lnTo>
                <a:lnTo>
                  <a:pt x="95435" y="474762"/>
                </a:lnTo>
                <a:lnTo>
                  <a:pt x="93823" y="476746"/>
                </a:lnTo>
                <a:lnTo>
                  <a:pt x="91156" y="478359"/>
                </a:lnTo>
                <a:lnTo>
                  <a:pt x="87434" y="479599"/>
                </a:lnTo>
                <a:lnTo>
                  <a:pt x="83716" y="480840"/>
                </a:lnTo>
                <a:lnTo>
                  <a:pt x="78754" y="481830"/>
                </a:lnTo>
                <a:lnTo>
                  <a:pt x="72554" y="482574"/>
                </a:lnTo>
                <a:lnTo>
                  <a:pt x="66351" y="483318"/>
                </a:lnTo>
                <a:lnTo>
                  <a:pt x="58414" y="483690"/>
                </a:lnTo>
                <a:lnTo>
                  <a:pt x="48740" y="483690"/>
                </a:lnTo>
                <a:lnTo>
                  <a:pt x="39316" y="483690"/>
                </a:lnTo>
                <a:lnTo>
                  <a:pt x="31440" y="483318"/>
                </a:lnTo>
                <a:lnTo>
                  <a:pt x="25115" y="482574"/>
                </a:lnTo>
                <a:lnTo>
                  <a:pt x="18787" y="481830"/>
                </a:lnTo>
                <a:lnTo>
                  <a:pt x="0" y="470544"/>
                </a:lnTo>
                <a:lnTo>
                  <a:pt x="0" y="468063"/>
                </a:lnTo>
                <a:lnTo>
                  <a:pt x="0" y="34975"/>
                </a:lnTo>
                <a:lnTo>
                  <a:pt x="19673" y="2185"/>
                </a:lnTo>
                <a:lnTo>
                  <a:pt x="26033" y="546"/>
                </a:lnTo>
                <a:lnTo>
                  <a:pt x="33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86771" y="3389754"/>
            <a:ext cx="285750" cy="481965"/>
          </a:xfrm>
          <a:custGeom>
            <a:avLst/>
            <a:gdLst/>
            <a:ahLst/>
            <a:cxnLst/>
            <a:rect l="l" t="t" r="r" b="b"/>
            <a:pathLst>
              <a:path w="285750" h="481964">
                <a:moveTo>
                  <a:pt x="29021" y="0"/>
                </a:moveTo>
                <a:lnTo>
                  <a:pt x="269378" y="0"/>
                </a:lnTo>
                <a:lnTo>
                  <a:pt x="271611" y="0"/>
                </a:lnTo>
                <a:lnTo>
                  <a:pt x="273595" y="621"/>
                </a:lnTo>
                <a:lnTo>
                  <a:pt x="275331" y="1859"/>
                </a:lnTo>
                <a:lnTo>
                  <a:pt x="277068" y="3099"/>
                </a:lnTo>
                <a:lnTo>
                  <a:pt x="278556" y="5269"/>
                </a:lnTo>
                <a:lnTo>
                  <a:pt x="279796" y="8372"/>
                </a:lnTo>
                <a:lnTo>
                  <a:pt x="281037" y="11472"/>
                </a:lnTo>
                <a:lnTo>
                  <a:pt x="281967" y="15441"/>
                </a:lnTo>
                <a:lnTo>
                  <a:pt x="282587" y="20278"/>
                </a:lnTo>
                <a:lnTo>
                  <a:pt x="283207" y="25115"/>
                </a:lnTo>
                <a:lnTo>
                  <a:pt x="283517" y="31254"/>
                </a:lnTo>
                <a:lnTo>
                  <a:pt x="283517" y="38694"/>
                </a:lnTo>
                <a:lnTo>
                  <a:pt x="283517" y="45640"/>
                </a:lnTo>
                <a:lnTo>
                  <a:pt x="275331" y="74599"/>
                </a:lnTo>
                <a:lnTo>
                  <a:pt x="273595" y="75965"/>
                </a:lnTo>
                <a:lnTo>
                  <a:pt x="271611" y="76645"/>
                </a:lnTo>
                <a:lnTo>
                  <a:pt x="269378" y="76645"/>
                </a:lnTo>
                <a:lnTo>
                  <a:pt x="97482" y="76645"/>
                </a:lnTo>
                <a:lnTo>
                  <a:pt x="97482" y="194221"/>
                </a:lnTo>
                <a:lnTo>
                  <a:pt x="242961" y="194221"/>
                </a:lnTo>
                <a:lnTo>
                  <a:pt x="245194" y="194221"/>
                </a:lnTo>
                <a:lnTo>
                  <a:pt x="257472" y="224854"/>
                </a:lnTo>
                <a:lnTo>
                  <a:pt x="257472" y="231800"/>
                </a:lnTo>
                <a:lnTo>
                  <a:pt x="257472" y="238993"/>
                </a:lnTo>
                <a:lnTo>
                  <a:pt x="249101" y="267145"/>
                </a:lnTo>
                <a:lnTo>
                  <a:pt x="247240" y="268385"/>
                </a:lnTo>
                <a:lnTo>
                  <a:pt x="245194" y="269007"/>
                </a:lnTo>
                <a:lnTo>
                  <a:pt x="242961" y="269007"/>
                </a:lnTo>
                <a:lnTo>
                  <a:pt x="97482" y="269007"/>
                </a:lnTo>
                <a:lnTo>
                  <a:pt x="97482" y="404814"/>
                </a:lnTo>
                <a:lnTo>
                  <a:pt x="270867" y="404814"/>
                </a:lnTo>
                <a:lnTo>
                  <a:pt x="273099" y="404814"/>
                </a:lnTo>
                <a:lnTo>
                  <a:pt x="285377" y="435943"/>
                </a:lnTo>
                <a:lnTo>
                  <a:pt x="285377" y="443136"/>
                </a:lnTo>
                <a:lnTo>
                  <a:pt x="285377" y="450329"/>
                </a:lnTo>
                <a:lnTo>
                  <a:pt x="281657" y="472900"/>
                </a:lnTo>
                <a:lnTo>
                  <a:pt x="280417" y="475878"/>
                </a:lnTo>
                <a:lnTo>
                  <a:pt x="278866" y="478048"/>
                </a:lnTo>
                <a:lnTo>
                  <a:pt x="277006" y="479413"/>
                </a:lnTo>
                <a:lnTo>
                  <a:pt x="275146" y="480776"/>
                </a:lnTo>
                <a:lnTo>
                  <a:pt x="273099" y="481459"/>
                </a:lnTo>
                <a:lnTo>
                  <a:pt x="270867" y="481459"/>
                </a:lnTo>
                <a:lnTo>
                  <a:pt x="29021" y="481459"/>
                </a:lnTo>
                <a:lnTo>
                  <a:pt x="20836" y="481459"/>
                </a:lnTo>
                <a:lnTo>
                  <a:pt x="13952" y="479041"/>
                </a:lnTo>
                <a:lnTo>
                  <a:pt x="8371" y="474204"/>
                </a:lnTo>
                <a:lnTo>
                  <a:pt x="2790" y="469367"/>
                </a:lnTo>
                <a:lnTo>
                  <a:pt x="0" y="461491"/>
                </a:lnTo>
                <a:lnTo>
                  <a:pt x="0" y="450576"/>
                </a:lnTo>
                <a:lnTo>
                  <a:pt x="0" y="30882"/>
                </a:lnTo>
                <a:lnTo>
                  <a:pt x="0" y="19967"/>
                </a:lnTo>
                <a:lnTo>
                  <a:pt x="2790" y="12091"/>
                </a:lnTo>
                <a:lnTo>
                  <a:pt x="8371" y="7254"/>
                </a:lnTo>
                <a:lnTo>
                  <a:pt x="13952" y="2417"/>
                </a:lnTo>
                <a:lnTo>
                  <a:pt x="20836" y="0"/>
                </a:lnTo>
                <a:lnTo>
                  <a:pt x="2902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82286" y="3389754"/>
            <a:ext cx="368935" cy="483870"/>
          </a:xfrm>
          <a:custGeom>
            <a:avLst/>
            <a:gdLst/>
            <a:ahLst/>
            <a:cxnLst/>
            <a:rect l="l" t="t" r="r" b="b"/>
            <a:pathLst>
              <a:path w="368935" h="483870">
                <a:moveTo>
                  <a:pt x="14510" y="0"/>
                </a:moveTo>
                <a:lnTo>
                  <a:pt x="353838" y="0"/>
                </a:lnTo>
                <a:lnTo>
                  <a:pt x="356071" y="0"/>
                </a:lnTo>
                <a:lnTo>
                  <a:pt x="358117" y="682"/>
                </a:lnTo>
                <a:lnTo>
                  <a:pt x="359978" y="2045"/>
                </a:lnTo>
                <a:lnTo>
                  <a:pt x="361838" y="3410"/>
                </a:lnTo>
                <a:lnTo>
                  <a:pt x="363388" y="5641"/>
                </a:lnTo>
                <a:lnTo>
                  <a:pt x="364629" y="8744"/>
                </a:lnTo>
                <a:lnTo>
                  <a:pt x="365869" y="11844"/>
                </a:lnTo>
                <a:lnTo>
                  <a:pt x="366799" y="15998"/>
                </a:lnTo>
                <a:lnTo>
                  <a:pt x="367419" y="21207"/>
                </a:lnTo>
                <a:lnTo>
                  <a:pt x="368039" y="26417"/>
                </a:lnTo>
                <a:lnTo>
                  <a:pt x="368349" y="32741"/>
                </a:lnTo>
                <a:lnTo>
                  <a:pt x="368349" y="40184"/>
                </a:lnTo>
                <a:lnTo>
                  <a:pt x="368349" y="47378"/>
                </a:lnTo>
                <a:lnTo>
                  <a:pt x="364629" y="70878"/>
                </a:lnTo>
                <a:lnTo>
                  <a:pt x="363388" y="73981"/>
                </a:lnTo>
                <a:lnTo>
                  <a:pt x="361838" y="76273"/>
                </a:lnTo>
                <a:lnTo>
                  <a:pt x="359978" y="77763"/>
                </a:lnTo>
                <a:lnTo>
                  <a:pt x="358117" y="79251"/>
                </a:lnTo>
                <a:lnTo>
                  <a:pt x="356071" y="79994"/>
                </a:lnTo>
                <a:lnTo>
                  <a:pt x="353838" y="79994"/>
                </a:lnTo>
                <a:lnTo>
                  <a:pt x="233288" y="79994"/>
                </a:lnTo>
                <a:lnTo>
                  <a:pt x="233288" y="468063"/>
                </a:lnTo>
                <a:lnTo>
                  <a:pt x="233288" y="470544"/>
                </a:lnTo>
                <a:lnTo>
                  <a:pt x="232482" y="472778"/>
                </a:lnTo>
                <a:lnTo>
                  <a:pt x="207801" y="482574"/>
                </a:lnTo>
                <a:lnTo>
                  <a:pt x="201476" y="483318"/>
                </a:lnTo>
                <a:lnTo>
                  <a:pt x="193600" y="483690"/>
                </a:lnTo>
                <a:lnTo>
                  <a:pt x="184174" y="483690"/>
                </a:lnTo>
                <a:lnTo>
                  <a:pt x="174749" y="483690"/>
                </a:lnTo>
                <a:lnTo>
                  <a:pt x="166873" y="483318"/>
                </a:lnTo>
                <a:lnTo>
                  <a:pt x="160548" y="482574"/>
                </a:lnTo>
                <a:lnTo>
                  <a:pt x="154223" y="481830"/>
                </a:lnTo>
                <a:lnTo>
                  <a:pt x="135061" y="470544"/>
                </a:lnTo>
                <a:lnTo>
                  <a:pt x="135061" y="468063"/>
                </a:lnTo>
                <a:lnTo>
                  <a:pt x="135061" y="79994"/>
                </a:lnTo>
                <a:lnTo>
                  <a:pt x="14510" y="79994"/>
                </a:lnTo>
                <a:lnTo>
                  <a:pt x="12030" y="79994"/>
                </a:lnTo>
                <a:lnTo>
                  <a:pt x="9922" y="79251"/>
                </a:lnTo>
                <a:lnTo>
                  <a:pt x="8185" y="77763"/>
                </a:lnTo>
                <a:lnTo>
                  <a:pt x="6449" y="76273"/>
                </a:lnTo>
                <a:lnTo>
                  <a:pt x="4961" y="73981"/>
                </a:lnTo>
                <a:lnTo>
                  <a:pt x="3720" y="70878"/>
                </a:lnTo>
                <a:lnTo>
                  <a:pt x="2480" y="67778"/>
                </a:lnTo>
                <a:lnTo>
                  <a:pt x="1550" y="63684"/>
                </a:lnTo>
                <a:lnTo>
                  <a:pt x="930" y="58600"/>
                </a:lnTo>
                <a:lnTo>
                  <a:pt x="310" y="53516"/>
                </a:lnTo>
                <a:lnTo>
                  <a:pt x="0" y="47378"/>
                </a:lnTo>
                <a:lnTo>
                  <a:pt x="0" y="40184"/>
                </a:lnTo>
                <a:lnTo>
                  <a:pt x="0" y="32741"/>
                </a:lnTo>
                <a:lnTo>
                  <a:pt x="3720" y="8744"/>
                </a:lnTo>
                <a:lnTo>
                  <a:pt x="4961" y="5641"/>
                </a:lnTo>
                <a:lnTo>
                  <a:pt x="6449" y="3410"/>
                </a:lnTo>
                <a:lnTo>
                  <a:pt x="8185" y="2045"/>
                </a:lnTo>
                <a:lnTo>
                  <a:pt x="9922" y="682"/>
                </a:lnTo>
                <a:lnTo>
                  <a:pt x="12030" y="0"/>
                </a:lnTo>
                <a:lnTo>
                  <a:pt x="1451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09348" y="3387523"/>
            <a:ext cx="264795" cy="483870"/>
          </a:xfrm>
          <a:custGeom>
            <a:avLst/>
            <a:gdLst/>
            <a:ahLst/>
            <a:cxnLst/>
            <a:rect l="l" t="t" r="r" b="b"/>
            <a:pathLst>
              <a:path w="264795" h="483870">
                <a:moveTo>
                  <a:pt x="49112" y="0"/>
                </a:moveTo>
                <a:lnTo>
                  <a:pt x="58786" y="0"/>
                </a:lnTo>
                <a:lnTo>
                  <a:pt x="66723" y="371"/>
                </a:lnTo>
                <a:lnTo>
                  <a:pt x="95807" y="8927"/>
                </a:lnTo>
                <a:lnTo>
                  <a:pt x="97420" y="10911"/>
                </a:lnTo>
                <a:lnTo>
                  <a:pt x="98224" y="13146"/>
                </a:lnTo>
                <a:lnTo>
                  <a:pt x="98224" y="15627"/>
                </a:lnTo>
                <a:lnTo>
                  <a:pt x="98224" y="402951"/>
                </a:lnTo>
                <a:lnTo>
                  <a:pt x="249658" y="402951"/>
                </a:lnTo>
                <a:lnTo>
                  <a:pt x="252139" y="402951"/>
                </a:lnTo>
                <a:lnTo>
                  <a:pt x="254309" y="403631"/>
                </a:lnTo>
                <a:lnTo>
                  <a:pt x="256169" y="404996"/>
                </a:lnTo>
                <a:lnTo>
                  <a:pt x="258031" y="406362"/>
                </a:lnTo>
                <a:lnTo>
                  <a:pt x="259579" y="408593"/>
                </a:lnTo>
                <a:lnTo>
                  <a:pt x="264542" y="435321"/>
                </a:lnTo>
                <a:lnTo>
                  <a:pt x="264542" y="442761"/>
                </a:lnTo>
                <a:lnTo>
                  <a:pt x="264542" y="450204"/>
                </a:lnTo>
                <a:lnTo>
                  <a:pt x="260820" y="474201"/>
                </a:lnTo>
                <a:lnTo>
                  <a:pt x="259579" y="477551"/>
                </a:lnTo>
                <a:lnTo>
                  <a:pt x="258031" y="479968"/>
                </a:lnTo>
                <a:lnTo>
                  <a:pt x="256169" y="481459"/>
                </a:lnTo>
                <a:lnTo>
                  <a:pt x="254309" y="482946"/>
                </a:lnTo>
                <a:lnTo>
                  <a:pt x="252139" y="483690"/>
                </a:lnTo>
                <a:lnTo>
                  <a:pt x="249658" y="483690"/>
                </a:lnTo>
                <a:lnTo>
                  <a:pt x="29020" y="483690"/>
                </a:lnTo>
                <a:lnTo>
                  <a:pt x="20836" y="483690"/>
                </a:lnTo>
                <a:lnTo>
                  <a:pt x="13953" y="481273"/>
                </a:lnTo>
                <a:lnTo>
                  <a:pt x="8369" y="476435"/>
                </a:lnTo>
                <a:lnTo>
                  <a:pt x="2788" y="471598"/>
                </a:lnTo>
                <a:lnTo>
                  <a:pt x="0" y="463722"/>
                </a:lnTo>
                <a:lnTo>
                  <a:pt x="0" y="452807"/>
                </a:lnTo>
                <a:lnTo>
                  <a:pt x="0" y="15627"/>
                </a:lnTo>
                <a:lnTo>
                  <a:pt x="0" y="13146"/>
                </a:lnTo>
                <a:lnTo>
                  <a:pt x="804" y="10911"/>
                </a:lnTo>
                <a:lnTo>
                  <a:pt x="2417" y="8927"/>
                </a:lnTo>
                <a:lnTo>
                  <a:pt x="4029" y="6943"/>
                </a:lnTo>
                <a:lnTo>
                  <a:pt x="25487" y="1115"/>
                </a:lnTo>
                <a:lnTo>
                  <a:pt x="31811" y="371"/>
                </a:lnTo>
                <a:lnTo>
                  <a:pt x="39688" y="0"/>
                </a:lnTo>
                <a:lnTo>
                  <a:pt x="4911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8235" y="3387523"/>
            <a:ext cx="375920" cy="486409"/>
          </a:xfrm>
          <a:custGeom>
            <a:avLst/>
            <a:gdLst/>
            <a:ahLst/>
            <a:cxnLst/>
            <a:rect l="l" t="t" r="r" b="b"/>
            <a:pathLst>
              <a:path w="375919" h="486410">
                <a:moveTo>
                  <a:pt x="49113" y="0"/>
                </a:moveTo>
                <a:lnTo>
                  <a:pt x="58787" y="0"/>
                </a:lnTo>
                <a:lnTo>
                  <a:pt x="66724" y="371"/>
                </a:lnTo>
                <a:lnTo>
                  <a:pt x="95622" y="8927"/>
                </a:lnTo>
                <a:lnTo>
                  <a:pt x="97110" y="10911"/>
                </a:lnTo>
                <a:lnTo>
                  <a:pt x="97854" y="13146"/>
                </a:lnTo>
                <a:lnTo>
                  <a:pt x="97854" y="15627"/>
                </a:lnTo>
                <a:lnTo>
                  <a:pt x="97854" y="192359"/>
                </a:lnTo>
                <a:lnTo>
                  <a:pt x="277936" y="192359"/>
                </a:lnTo>
                <a:lnTo>
                  <a:pt x="277936" y="15627"/>
                </a:lnTo>
                <a:lnTo>
                  <a:pt x="277936" y="13146"/>
                </a:lnTo>
                <a:lnTo>
                  <a:pt x="317376" y="0"/>
                </a:lnTo>
                <a:lnTo>
                  <a:pt x="327049" y="0"/>
                </a:lnTo>
                <a:lnTo>
                  <a:pt x="336475" y="0"/>
                </a:lnTo>
                <a:lnTo>
                  <a:pt x="344289" y="371"/>
                </a:lnTo>
                <a:lnTo>
                  <a:pt x="350490" y="1115"/>
                </a:lnTo>
                <a:lnTo>
                  <a:pt x="356691" y="1859"/>
                </a:lnTo>
                <a:lnTo>
                  <a:pt x="373372" y="8927"/>
                </a:lnTo>
                <a:lnTo>
                  <a:pt x="374985" y="10911"/>
                </a:lnTo>
                <a:lnTo>
                  <a:pt x="375790" y="13146"/>
                </a:lnTo>
                <a:lnTo>
                  <a:pt x="375790" y="15627"/>
                </a:lnTo>
                <a:lnTo>
                  <a:pt x="375790" y="470294"/>
                </a:lnTo>
                <a:lnTo>
                  <a:pt x="375790" y="472775"/>
                </a:lnTo>
                <a:lnTo>
                  <a:pt x="374985" y="475009"/>
                </a:lnTo>
                <a:lnTo>
                  <a:pt x="350490" y="484805"/>
                </a:lnTo>
                <a:lnTo>
                  <a:pt x="344289" y="485549"/>
                </a:lnTo>
                <a:lnTo>
                  <a:pt x="336475" y="485921"/>
                </a:lnTo>
                <a:lnTo>
                  <a:pt x="327049" y="485921"/>
                </a:lnTo>
                <a:lnTo>
                  <a:pt x="317376" y="485921"/>
                </a:lnTo>
                <a:lnTo>
                  <a:pt x="309376" y="485549"/>
                </a:lnTo>
                <a:lnTo>
                  <a:pt x="303051" y="484805"/>
                </a:lnTo>
                <a:lnTo>
                  <a:pt x="296726" y="484062"/>
                </a:lnTo>
                <a:lnTo>
                  <a:pt x="277936" y="472775"/>
                </a:lnTo>
                <a:lnTo>
                  <a:pt x="277936" y="470294"/>
                </a:lnTo>
                <a:lnTo>
                  <a:pt x="277936" y="275703"/>
                </a:lnTo>
                <a:lnTo>
                  <a:pt x="97854" y="275703"/>
                </a:lnTo>
                <a:lnTo>
                  <a:pt x="97854" y="470294"/>
                </a:lnTo>
                <a:lnTo>
                  <a:pt x="97854" y="472775"/>
                </a:lnTo>
                <a:lnTo>
                  <a:pt x="58787" y="485921"/>
                </a:lnTo>
                <a:lnTo>
                  <a:pt x="49113" y="485921"/>
                </a:lnTo>
                <a:lnTo>
                  <a:pt x="39687" y="485921"/>
                </a:lnTo>
                <a:lnTo>
                  <a:pt x="31811" y="485549"/>
                </a:lnTo>
                <a:lnTo>
                  <a:pt x="25486" y="484805"/>
                </a:lnTo>
                <a:lnTo>
                  <a:pt x="19161" y="484062"/>
                </a:lnTo>
                <a:lnTo>
                  <a:pt x="0" y="472775"/>
                </a:lnTo>
                <a:lnTo>
                  <a:pt x="0" y="470294"/>
                </a:lnTo>
                <a:lnTo>
                  <a:pt x="0" y="15627"/>
                </a:lnTo>
                <a:lnTo>
                  <a:pt x="0" y="13146"/>
                </a:lnTo>
                <a:lnTo>
                  <a:pt x="806" y="10911"/>
                </a:lnTo>
                <a:lnTo>
                  <a:pt x="2418" y="8927"/>
                </a:lnTo>
                <a:lnTo>
                  <a:pt x="4030" y="6943"/>
                </a:lnTo>
                <a:lnTo>
                  <a:pt x="39687" y="0"/>
                </a:lnTo>
                <a:lnTo>
                  <a:pt x="4911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44820" y="3381195"/>
            <a:ext cx="455930" cy="499109"/>
          </a:xfrm>
          <a:custGeom>
            <a:avLst/>
            <a:gdLst/>
            <a:ahLst/>
            <a:cxnLst/>
            <a:rect l="l" t="t" r="r" b="b"/>
            <a:pathLst>
              <a:path w="455929" h="499110">
                <a:moveTo>
                  <a:pt x="232544" y="0"/>
                </a:moveTo>
                <a:lnTo>
                  <a:pt x="284028" y="3627"/>
                </a:lnTo>
                <a:lnTo>
                  <a:pt x="329095" y="14511"/>
                </a:lnTo>
                <a:lnTo>
                  <a:pt x="367511" y="32929"/>
                </a:lnTo>
                <a:lnTo>
                  <a:pt x="399044" y="59161"/>
                </a:lnTo>
                <a:lnTo>
                  <a:pt x="423693" y="93251"/>
                </a:lnTo>
                <a:lnTo>
                  <a:pt x="441460" y="135248"/>
                </a:lnTo>
                <a:lnTo>
                  <a:pt x="452203" y="185338"/>
                </a:lnTo>
                <a:lnTo>
                  <a:pt x="455785" y="243705"/>
                </a:lnTo>
                <a:lnTo>
                  <a:pt x="454855" y="272867"/>
                </a:lnTo>
                <a:lnTo>
                  <a:pt x="447413" y="326446"/>
                </a:lnTo>
                <a:lnTo>
                  <a:pt x="432554" y="373595"/>
                </a:lnTo>
                <a:lnTo>
                  <a:pt x="410416" y="413685"/>
                </a:lnTo>
                <a:lnTo>
                  <a:pt x="381058" y="446532"/>
                </a:lnTo>
                <a:lnTo>
                  <a:pt x="344688" y="471646"/>
                </a:lnTo>
                <a:lnTo>
                  <a:pt x="301364" y="488843"/>
                </a:lnTo>
                <a:lnTo>
                  <a:pt x="251227" y="497495"/>
                </a:lnTo>
                <a:lnTo>
                  <a:pt x="223613" y="498576"/>
                </a:lnTo>
                <a:lnTo>
                  <a:pt x="196418" y="497657"/>
                </a:lnTo>
                <a:lnTo>
                  <a:pt x="147397" y="490308"/>
                </a:lnTo>
                <a:lnTo>
                  <a:pt x="105515" y="475564"/>
                </a:lnTo>
                <a:lnTo>
                  <a:pt x="70634" y="453147"/>
                </a:lnTo>
                <a:lnTo>
                  <a:pt x="42729" y="422952"/>
                </a:lnTo>
                <a:lnTo>
                  <a:pt x="21799" y="384628"/>
                </a:lnTo>
                <a:lnTo>
                  <a:pt x="7847" y="338073"/>
                </a:lnTo>
                <a:lnTo>
                  <a:pt x="872" y="283006"/>
                </a:lnTo>
                <a:lnTo>
                  <a:pt x="0" y="252264"/>
                </a:lnTo>
                <a:lnTo>
                  <a:pt x="929" y="223789"/>
                </a:lnTo>
                <a:lnTo>
                  <a:pt x="8369" y="171233"/>
                </a:lnTo>
                <a:lnTo>
                  <a:pt x="23229" y="124679"/>
                </a:lnTo>
                <a:lnTo>
                  <a:pt x="45368" y="84961"/>
                </a:lnTo>
                <a:lnTo>
                  <a:pt x="74727" y="52300"/>
                </a:lnTo>
                <a:lnTo>
                  <a:pt x="111097" y="27186"/>
                </a:lnTo>
                <a:lnTo>
                  <a:pt x="154443" y="9838"/>
                </a:lnTo>
                <a:lnTo>
                  <a:pt x="204765" y="1093"/>
                </a:lnTo>
                <a:lnTo>
                  <a:pt x="23254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96879" y="3396905"/>
            <a:ext cx="258445" cy="392430"/>
          </a:xfrm>
          <a:custGeom>
            <a:avLst/>
            <a:gdLst/>
            <a:ahLst/>
            <a:cxnLst/>
            <a:rect l="l" t="t" r="r" b="b"/>
            <a:pathLst>
              <a:path w="258444" h="392429">
                <a:moveTo>
                  <a:pt x="123527" y="0"/>
                </a:moveTo>
                <a:lnTo>
                  <a:pt x="164352" y="4269"/>
                </a:lnTo>
                <a:lnTo>
                  <a:pt x="205503" y="22323"/>
                </a:lnTo>
                <a:lnTo>
                  <a:pt x="231474" y="51883"/>
                </a:lnTo>
                <a:lnTo>
                  <a:pt x="242431" y="90365"/>
                </a:lnTo>
                <a:lnTo>
                  <a:pt x="242887" y="100904"/>
                </a:lnTo>
                <a:lnTo>
                  <a:pt x="242663" y="110243"/>
                </a:lnTo>
                <a:lnTo>
                  <a:pt x="233808" y="156678"/>
                </a:lnTo>
                <a:lnTo>
                  <a:pt x="210814" y="199056"/>
                </a:lnTo>
                <a:lnTo>
                  <a:pt x="181477" y="236626"/>
                </a:lnTo>
                <a:lnTo>
                  <a:pt x="154241" y="266168"/>
                </a:lnTo>
                <a:lnTo>
                  <a:pt x="138112" y="282473"/>
                </a:lnTo>
                <a:lnTo>
                  <a:pt x="93166" y="328610"/>
                </a:lnTo>
                <a:lnTo>
                  <a:pt x="244970" y="328610"/>
                </a:lnTo>
                <a:lnTo>
                  <a:pt x="246955" y="328610"/>
                </a:lnTo>
                <a:lnTo>
                  <a:pt x="248790" y="329208"/>
                </a:lnTo>
                <a:lnTo>
                  <a:pt x="250477" y="330397"/>
                </a:lnTo>
                <a:lnTo>
                  <a:pt x="252164" y="331588"/>
                </a:lnTo>
                <a:lnTo>
                  <a:pt x="253603" y="333423"/>
                </a:lnTo>
                <a:lnTo>
                  <a:pt x="254793" y="335904"/>
                </a:lnTo>
                <a:lnTo>
                  <a:pt x="255984" y="338385"/>
                </a:lnTo>
                <a:lnTo>
                  <a:pt x="256877" y="341659"/>
                </a:lnTo>
                <a:lnTo>
                  <a:pt x="257472" y="345725"/>
                </a:lnTo>
                <a:lnTo>
                  <a:pt x="258067" y="349794"/>
                </a:lnTo>
                <a:lnTo>
                  <a:pt x="258365" y="354607"/>
                </a:lnTo>
                <a:lnTo>
                  <a:pt x="258365" y="360163"/>
                </a:lnTo>
                <a:lnTo>
                  <a:pt x="258365" y="365918"/>
                </a:lnTo>
                <a:lnTo>
                  <a:pt x="255388" y="384867"/>
                </a:lnTo>
                <a:lnTo>
                  <a:pt x="254396" y="387449"/>
                </a:lnTo>
                <a:lnTo>
                  <a:pt x="253106" y="389284"/>
                </a:lnTo>
                <a:lnTo>
                  <a:pt x="251519" y="390375"/>
                </a:lnTo>
                <a:lnTo>
                  <a:pt x="249931" y="391466"/>
                </a:lnTo>
                <a:lnTo>
                  <a:pt x="248145" y="392012"/>
                </a:lnTo>
                <a:lnTo>
                  <a:pt x="246161" y="392012"/>
                </a:lnTo>
                <a:lnTo>
                  <a:pt x="24705" y="392012"/>
                </a:lnTo>
                <a:lnTo>
                  <a:pt x="20339" y="392012"/>
                </a:lnTo>
                <a:lnTo>
                  <a:pt x="16569" y="391616"/>
                </a:lnTo>
                <a:lnTo>
                  <a:pt x="13394" y="390820"/>
                </a:lnTo>
                <a:lnTo>
                  <a:pt x="10219" y="390028"/>
                </a:lnTo>
                <a:lnTo>
                  <a:pt x="0" y="366214"/>
                </a:lnTo>
                <a:lnTo>
                  <a:pt x="0" y="359270"/>
                </a:lnTo>
                <a:lnTo>
                  <a:pt x="0" y="352720"/>
                </a:lnTo>
                <a:lnTo>
                  <a:pt x="297" y="347115"/>
                </a:lnTo>
                <a:lnTo>
                  <a:pt x="892" y="342451"/>
                </a:lnTo>
                <a:lnTo>
                  <a:pt x="1488" y="337788"/>
                </a:lnTo>
                <a:lnTo>
                  <a:pt x="2579" y="333621"/>
                </a:lnTo>
                <a:lnTo>
                  <a:pt x="4166" y="329952"/>
                </a:lnTo>
                <a:lnTo>
                  <a:pt x="5754" y="326279"/>
                </a:lnTo>
                <a:lnTo>
                  <a:pt x="7788" y="322706"/>
                </a:lnTo>
                <a:lnTo>
                  <a:pt x="10269" y="319235"/>
                </a:lnTo>
                <a:lnTo>
                  <a:pt x="12749" y="315763"/>
                </a:lnTo>
                <a:lnTo>
                  <a:pt x="15973" y="311941"/>
                </a:lnTo>
                <a:lnTo>
                  <a:pt x="19942" y="307774"/>
                </a:lnTo>
                <a:lnTo>
                  <a:pt x="86617" y="236338"/>
                </a:lnTo>
                <a:lnTo>
                  <a:pt x="112179" y="207177"/>
                </a:lnTo>
                <a:lnTo>
                  <a:pt x="134056" y="174388"/>
                </a:lnTo>
                <a:lnTo>
                  <a:pt x="148877" y="133151"/>
                </a:lnTo>
                <a:lnTo>
                  <a:pt x="149720" y="125611"/>
                </a:lnTo>
                <a:lnTo>
                  <a:pt x="149720" y="118466"/>
                </a:lnTo>
                <a:lnTo>
                  <a:pt x="149720" y="111916"/>
                </a:lnTo>
                <a:lnTo>
                  <a:pt x="128190" y="76745"/>
                </a:lnTo>
                <a:lnTo>
                  <a:pt x="108644" y="70542"/>
                </a:lnTo>
                <a:lnTo>
                  <a:pt x="100309" y="70542"/>
                </a:lnTo>
                <a:lnTo>
                  <a:pt x="62637" y="77306"/>
                </a:lnTo>
                <a:lnTo>
                  <a:pt x="28277" y="95100"/>
                </a:lnTo>
                <a:lnTo>
                  <a:pt x="23713" y="98176"/>
                </a:lnTo>
                <a:lnTo>
                  <a:pt x="20141" y="99715"/>
                </a:lnTo>
                <a:lnTo>
                  <a:pt x="17561" y="99715"/>
                </a:lnTo>
                <a:lnTo>
                  <a:pt x="15775" y="99715"/>
                </a:lnTo>
                <a:lnTo>
                  <a:pt x="14237" y="99117"/>
                </a:lnTo>
                <a:lnTo>
                  <a:pt x="12947" y="97929"/>
                </a:lnTo>
                <a:lnTo>
                  <a:pt x="11657" y="96737"/>
                </a:lnTo>
                <a:lnTo>
                  <a:pt x="10616" y="94753"/>
                </a:lnTo>
                <a:lnTo>
                  <a:pt x="9822" y="91973"/>
                </a:lnTo>
                <a:lnTo>
                  <a:pt x="9028" y="89196"/>
                </a:lnTo>
                <a:lnTo>
                  <a:pt x="8383" y="85475"/>
                </a:lnTo>
                <a:lnTo>
                  <a:pt x="7887" y="80811"/>
                </a:lnTo>
                <a:lnTo>
                  <a:pt x="7391" y="76148"/>
                </a:lnTo>
                <a:lnTo>
                  <a:pt x="7143" y="70445"/>
                </a:lnTo>
                <a:lnTo>
                  <a:pt x="7143" y="63697"/>
                </a:lnTo>
                <a:lnTo>
                  <a:pt x="7143" y="59134"/>
                </a:lnTo>
                <a:lnTo>
                  <a:pt x="7292" y="55315"/>
                </a:lnTo>
                <a:lnTo>
                  <a:pt x="7590" y="52236"/>
                </a:lnTo>
                <a:lnTo>
                  <a:pt x="7887" y="49161"/>
                </a:lnTo>
                <a:lnTo>
                  <a:pt x="8334" y="46481"/>
                </a:lnTo>
                <a:lnTo>
                  <a:pt x="8929" y="44202"/>
                </a:lnTo>
                <a:lnTo>
                  <a:pt x="9524" y="41919"/>
                </a:lnTo>
                <a:lnTo>
                  <a:pt x="10318" y="39934"/>
                </a:lnTo>
                <a:lnTo>
                  <a:pt x="11310" y="38249"/>
                </a:lnTo>
                <a:lnTo>
                  <a:pt x="12302" y="36560"/>
                </a:lnTo>
                <a:lnTo>
                  <a:pt x="14039" y="34527"/>
                </a:lnTo>
                <a:lnTo>
                  <a:pt x="16519" y="32147"/>
                </a:lnTo>
                <a:lnTo>
                  <a:pt x="19000" y="29763"/>
                </a:lnTo>
                <a:lnTo>
                  <a:pt x="54768" y="12350"/>
                </a:lnTo>
                <a:lnTo>
                  <a:pt x="95789" y="2008"/>
                </a:lnTo>
                <a:lnTo>
                  <a:pt x="114095" y="222"/>
                </a:lnTo>
                <a:lnTo>
                  <a:pt x="12352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024" y="664210"/>
            <a:ext cx="842644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Ti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m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el</a:t>
            </a:r>
            <a:r>
              <a:rPr dirty="0" sz="1600" spc="-40" b="1">
                <a:solidFill>
                  <a:srgbClr val="F05139"/>
                </a:solidFill>
                <a:latin typeface="Arial"/>
                <a:cs typeface="Arial"/>
              </a:rPr>
              <a:t>i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9886" y="421003"/>
            <a:ext cx="1950720" cy="956310"/>
          </a:xfrm>
          <a:prstGeom prst="rect"/>
          <a:solidFill>
            <a:srgbClr val="ED7D31"/>
          </a:solidFill>
        </p:spPr>
        <p:txBody>
          <a:bodyPr wrap="square" lIns="0" tIns="20955" rIns="0" bIns="0" rtlCol="0" vert="horz">
            <a:spAutoFit/>
          </a:bodyPr>
          <a:lstStyle/>
          <a:p>
            <a:pPr marL="356235">
              <a:lnSpc>
                <a:spcPct val="100000"/>
              </a:lnSpc>
              <a:spcBef>
                <a:spcPts val="165"/>
              </a:spcBef>
            </a:pPr>
            <a:r>
              <a:rPr dirty="0" sz="4800" spc="-5">
                <a:solidFill>
                  <a:srgbClr val="F2F2F2"/>
                </a:solidFill>
              </a:rPr>
              <a:t>2016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56203"/>
            <a:ext cx="1564003" cy="4012565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06550" y="1945102"/>
          <a:ext cx="8489950" cy="47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8130"/>
                <a:gridCol w="2852420"/>
                <a:gridCol w="2818765"/>
              </a:tblGrid>
              <a:tr h="782320">
                <a:tc>
                  <a:txBody>
                    <a:bodyPr/>
                    <a:lstStyle/>
                    <a:p>
                      <a:pPr marL="7753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2017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2018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7981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2019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D7D31"/>
                    </a:solidFill>
                  </a:tcPr>
                </a:tc>
              </a:tr>
              <a:tr h="913765">
                <a:tc>
                  <a:txBody>
                    <a:bodyPr/>
                    <a:lstStyle/>
                    <a:p>
                      <a:pPr marL="551180" indent="-229235">
                        <a:lnSpc>
                          <a:spcPct val="100000"/>
                        </a:lnSpc>
                        <a:spcBef>
                          <a:spcPts val="30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-20">
                          <a:latin typeface="Arial"/>
                          <a:cs typeface="Arial"/>
                        </a:rPr>
                        <a:t>EDGE196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technology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team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1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built.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180" marR="321945" indent="-228600">
                        <a:lnSpc>
                          <a:spcPts val="1780"/>
                        </a:lnSpc>
                        <a:spcBef>
                          <a:spcPts val="90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Alpha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version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launched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providing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startup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30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25">
                          <a:latin typeface="Arial"/>
                          <a:cs typeface="Arial"/>
                        </a:rPr>
                        <a:t>Organised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0">
                          <a:latin typeface="Arial"/>
                          <a:cs typeface="Arial"/>
                        </a:rPr>
                        <a:t>global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0">
                          <a:latin typeface="Arial"/>
                          <a:cs typeface="Arial"/>
                        </a:rPr>
                        <a:t>startup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6580" marR="376555">
                        <a:lnSpc>
                          <a:spcPct val="121700"/>
                        </a:lnSpc>
                        <a:spcBef>
                          <a:spcPts val="20"/>
                        </a:spcBef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challenge.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Concluded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participants.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Chitmonks.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83565" indent="-229235"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Symbol"/>
                        <a:buChar char=""/>
                        <a:tabLst>
                          <a:tab pos="583565" algn="l"/>
                          <a:tab pos="584200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UBI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Shares.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76200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marL="551180" marR="271145" indent="-228600">
                        <a:lnSpc>
                          <a:spcPct val="123300"/>
                        </a:lnSpc>
                        <a:spcBef>
                          <a:spcPts val="484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Alpha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version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mobile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app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Android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iOS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developed.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180" indent="-229235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News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sources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various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6580" marR="234315" indent="-228600">
                        <a:lnSpc>
                          <a:spcPct val="123300"/>
                        </a:lnSpc>
                        <a:spcBef>
                          <a:spcPts val="484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15">
                          <a:latin typeface="Arial"/>
                          <a:cs typeface="Arial"/>
                        </a:rPr>
                        <a:t>Fintech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Grand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Finale 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organized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Delhi,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finalists.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Jointer.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215" marR="792480" indent="-228600">
                        <a:lnSpc>
                          <a:spcPct val="123300"/>
                        </a:lnSpc>
                        <a:spcBef>
                          <a:spcPts val="580"/>
                        </a:spcBef>
                        <a:buFont typeface="Symbol"/>
                        <a:buChar char=""/>
                        <a:tabLst>
                          <a:tab pos="577215" algn="l"/>
                          <a:tab pos="57785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Expanded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ecosystem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Asia.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marL="551180" marR="553720" indent="-228600">
                        <a:lnSpc>
                          <a:spcPct val="123300"/>
                        </a:lnSpc>
                        <a:spcBef>
                          <a:spcPts val="515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investment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sectors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defined.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180" marR="460375" indent="-228600">
                        <a:lnSpc>
                          <a:spcPct val="121700"/>
                        </a:lnSpc>
                        <a:spcBef>
                          <a:spcPts val="25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EDGE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196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Global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Startup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challenge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2017: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Fintech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9380" marR="320040">
                        <a:lnSpc>
                          <a:spcPct val="123300"/>
                        </a:lnSpc>
                        <a:spcBef>
                          <a:spcPts val="515"/>
                        </a:spcBef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Expanded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ecosystem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Europe.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Launched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Blockchain196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215" marR="683260" indent="-228600">
                        <a:lnSpc>
                          <a:spcPct val="123300"/>
                        </a:lnSpc>
                        <a:spcBef>
                          <a:spcPts val="470"/>
                        </a:spcBef>
                        <a:buFont typeface="Symbol"/>
                        <a:buChar char=""/>
                        <a:tabLst>
                          <a:tab pos="577215" algn="l"/>
                          <a:tab pos="57785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Launched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Generation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Heights.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988694">
                <a:tc>
                  <a:txBody>
                    <a:bodyPr/>
                    <a:lstStyle/>
                    <a:p>
                      <a:pPr marL="551180" marR="156845" indent="-228600">
                        <a:lnSpc>
                          <a:spcPct val="122500"/>
                        </a:lnSpc>
                        <a:spcBef>
                          <a:spcPts val="509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Android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iOS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mobile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apps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launched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successfully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40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 countries.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180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Symbol"/>
                        <a:buChar char=""/>
                        <a:tabLst>
                          <a:tab pos="551180" algn="l"/>
                          <a:tab pos="5518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DHI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Labs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815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Funding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Tree.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6580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6580" algn="l"/>
                          <a:tab pos="57721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Hackmania.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215" indent="-229235">
                        <a:lnSpc>
                          <a:spcPct val="100000"/>
                        </a:lnSpc>
                        <a:spcBef>
                          <a:spcPts val="860"/>
                        </a:spcBef>
                        <a:buFont typeface="Symbol"/>
                        <a:buChar char=""/>
                        <a:tabLst>
                          <a:tab pos="577215" algn="l"/>
                          <a:tab pos="577850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TMQR.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110603" y="421003"/>
            <a:ext cx="3978910" cy="956310"/>
          </a:xfrm>
          <a:prstGeom prst="rect">
            <a:avLst/>
          </a:prstGeom>
          <a:solidFill>
            <a:srgbClr val="F2F2F2"/>
          </a:solidFill>
        </p:spPr>
        <p:txBody>
          <a:bodyPr wrap="square" lIns="0" tIns="36195" rIns="0" bIns="0" rtlCol="0" vert="horz">
            <a:spAutoFit/>
          </a:bodyPr>
          <a:lstStyle/>
          <a:p>
            <a:pPr marL="552450" marR="120650" indent="-228600">
              <a:lnSpc>
                <a:spcPct val="121700"/>
              </a:lnSpc>
              <a:spcBef>
                <a:spcPts val="285"/>
              </a:spcBef>
              <a:buFont typeface="Symbol"/>
              <a:buChar char=""/>
              <a:tabLst>
                <a:tab pos="552450" algn="l"/>
                <a:tab pos="553085" algn="l"/>
              </a:tabLst>
            </a:pPr>
            <a:r>
              <a:rPr dirty="0" sz="1200" spc="-20">
                <a:latin typeface="Arial"/>
                <a:cs typeface="Arial"/>
              </a:rPr>
              <a:t>EDGE196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Conceptualized,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world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tour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build</a:t>
            </a:r>
            <a:r>
              <a:rPr dirty="0" sz="1200" spc="10">
                <a:latin typeface="Arial"/>
                <a:cs typeface="Arial"/>
              </a:rPr>
              <a:t> ecosystem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partners.</a:t>
            </a:r>
            <a:endParaRPr sz="1200">
              <a:latin typeface="Arial"/>
              <a:cs typeface="Arial"/>
            </a:endParaRPr>
          </a:p>
          <a:p>
            <a:pPr marL="552450" indent="-229235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552450" algn="l"/>
                <a:tab pos="553085" algn="l"/>
              </a:tabLst>
            </a:pPr>
            <a:r>
              <a:rPr dirty="0" sz="1200" spc="35">
                <a:latin typeface="Arial"/>
                <a:cs typeface="Arial"/>
              </a:rPr>
              <a:t>Launch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NRI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Startups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India.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3022" y="2967451"/>
            <a:ext cx="405765" cy="340995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15"/>
              </a:spcBef>
            </a:pPr>
            <a:r>
              <a:rPr dirty="0" sz="2150" spc="185">
                <a:solidFill>
                  <a:srgbClr val="FFFFFF"/>
                </a:solidFill>
                <a:latin typeface="Trebuchet MS"/>
                <a:cs typeface="Trebuchet MS"/>
              </a:rPr>
              <a:t>Q1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rebuchet MS"/>
              <a:cs typeface="Trebuchet MS"/>
            </a:endParaRPr>
          </a:p>
          <a:p>
            <a:pPr marL="14604" indent="-2540">
              <a:lnSpc>
                <a:spcPct val="100000"/>
              </a:lnSpc>
            </a:pPr>
            <a:r>
              <a:rPr dirty="0" sz="2150" spc="204">
                <a:solidFill>
                  <a:srgbClr val="FFFFFF"/>
                </a:solidFill>
                <a:latin typeface="Trebuchet MS"/>
                <a:cs typeface="Trebuchet MS"/>
              </a:rPr>
              <a:t>Q2</a:t>
            </a:r>
            <a:endParaRPr sz="2150">
              <a:latin typeface="Trebuchet MS"/>
              <a:cs typeface="Trebuchet MS"/>
            </a:endParaRPr>
          </a:p>
          <a:p>
            <a:pPr marL="14604" marR="6985">
              <a:lnSpc>
                <a:spcPct val="309800"/>
              </a:lnSpc>
              <a:spcBef>
                <a:spcPts val="70"/>
              </a:spcBef>
            </a:pPr>
            <a:r>
              <a:rPr dirty="0" sz="2150" spc="150">
                <a:solidFill>
                  <a:srgbClr val="FFFFFF"/>
                </a:solidFill>
                <a:latin typeface="Trebuchet MS"/>
                <a:cs typeface="Trebuchet MS"/>
              </a:rPr>
              <a:t>Q3  Q4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70050" y="1369696"/>
          <a:ext cx="8477885" cy="5594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6860"/>
                <a:gridCol w="2840990"/>
                <a:gridCol w="2818765"/>
              </a:tblGrid>
              <a:tr h="791845">
                <a:tc>
                  <a:txBody>
                    <a:bodyPr/>
                    <a:lstStyle/>
                    <a:p>
                      <a:pPr marL="78168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2020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R w="571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0073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2021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0200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4800" spc="-5" b="1">
                          <a:solidFill>
                            <a:srgbClr val="F2F2F2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4800">
                        <a:latin typeface="Calibri"/>
                        <a:cs typeface="Calibri"/>
                      </a:endParaRPr>
                    </a:p>
                  </a:txBody>
                  <a:tcPr marL="0" marR="0" marB="0" marT="17145">
                    <a:lnL w="571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D7D31"/>
                    </a:solidFill>
                  </a:tcPr>
                </a:tc>
              </a:tr>
              <a:tr h="987425">
                <a:tc>
                  <a:txBody>
                    <a:bodyPr/>
                    <a:lstStyle/>
                    <a:p>
                      <a:pPr marL="554990" indent="-229235">
                        <a:lnSpc>
                          <a:spcPct val="100000"/>
                        </a:lnSpc>
                        <a:spcBef>
                          <a:spcPts val="620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Launched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NRISI.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4990" indent="-22923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Tazwiz.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4990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Mobiepay.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R w="571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2135" marR="705485" indent="-228600">
                        <a:lnSpc>
                          <a:spcPct val="123300"/>
                        </a:lnSpc>
                        <a:spcBef>
                          <a:spcPts val="259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EDGE-X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development,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5">
                          <a:latin typeface="Arial"/>
                          <a:cs typeface="Arial"/>
                        </a:rPr>
                        <a:t>auditing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testing.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Wallet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integration.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EDGE-X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5">
                          <a:latin typeface="Arial"/>
                          <a:cs typeface="Arial"/>
                        </a:rPr>
                        <a:t>multichain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019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850" marR="405130" indent="-228600">
                        <a:lnSpc>
                          <a:spcPct val="123300"/>
                        </a:lnSpc>
                        <a:spcBef>
                          <a:spcPts val="259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Forging partnerships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banks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financial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institutions.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7850" indent="-22923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25">
                          <a:latin typeface="Arial"/>
                          <a:cs typeface="Arial"/>
                        </a:rPr>
                        <a:t>Acquire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broker-dealer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license.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3019">
                    <a:lnL w="57150">
                      <a:solidFill>
                        <a:srgbClr val="FFFFFF"/>
                      </a:solidFill>
                      <a:prstDash val="solid"/>
                    </a:lnL>
                    <a:lnT w="63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19810">
                <a:tc>
                  <a:txBody>
                    <a:bodyPr/>
                    <a:lstStyle/>
                    <a:p>
                      <a:pPr marL="554990" marR="582930" indent="-228600">
                        <a:lnSpc>
                          <a:spcPct val="123300"/>
                        </a:lnSpc>
                        <a:spcBef>
                          <a:spcPts val="495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25">
                          <a:latin typeface="Arial"/>
                          <a:cs typeface="Arial"/>
                        </a:rPr>
                        <a:t>Started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development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TECH196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4990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Invested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Iuzeit.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2135" marR="419734" indent="-228600">
                        <a:lnSpc>
                          <a:spcPct val="121700"/>
                        </a:lnSpc>
                        <a:spcBef>
                          <a:spcPts val="52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Full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EDGE-X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non-US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investors.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REMP196.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604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850" marR="219710" indent="-228600">
                        <a:lnSpc>
                          <a:spcPct val="122500"/>
                        </a:lnSpc>
                        <a:spcBef>
                          <a:spcPts val="509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Launching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in-house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projects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empowering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ecosystem.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5715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019175">
                <a:tc>
                  <a:txBody>
                    <a:bodyPr/>
                    <a:lstStyle/>
                    <a:p>
                      <a:pPr marL="554990" marR="588010" indent="-228600">
                        <a:lnSpc>
                          <a:spcPct val="123300"/>
                        </a:lnSpc>
                        <a:spcBef>
                          <a:spcPts val="530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25">
                          <a:latin typeface="Arial"/>
                          <a:cs typeface="Arial"/>
                        </a:rPr>
                        <a:t>Defined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EDGE196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Enterprise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Architecture.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4990" marR="210820" indent="-228600">
                        <a:lnSpc>
                          <a:spcPts val="1780"/>
                        </a:lnSpc>
                        <a:spcBef>
                          <a:spcPts val="85"/>
                        </a:spcBef>
                        <a:buFont typeface="Symbol"/>
                        <a:buChar char=""/>
                        <a:tabLst>
                          <a:tab pos="554990" algn="l"/>
                          <a:tab pos="555625" algn="l"/>
                        </a:tabLst>
                      </a:pPr>
                      <a:r>
                        <a:rPr dirty="0" sz="1200" spc="-50">
                          <a:latin typeface="Arial"/>
                          <a:cs typeface="Arial"/>
                        </a:rPr>
                        <a:t>EDGE-X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Token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designed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built.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7310"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865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Yoga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Nations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v1.0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TECH196.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Marketplace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1.0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Add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0">
                          <a:latin typeface="Arial"/>
                          <a:cs typeface="Arial"/>
                        </a:rPr>
                        <a:t>support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5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ATS.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9855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850" indent="-229235">
                        <a:lnSpc>
                          <a:spcPct val="100000"/>
                        </a:lnSpc>
                        <a:spcBef>
                          <a:spcPts val="865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Future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tech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projects.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7850" indent="-22923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10">
                          <a:latin typeface="Arial"/>
                          <a:cs typeface="Arial"/>
                        </a:rPr>
                        <a:t>Establish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digital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bank.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9855">
                    <a:lnL w="5715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985519">
                <a:tc rowSpan="2">
                  <a:txBody>
                    <a:bodyPr/>
                    <a:lstStyle/>
                    <a:p>
                      <a:pPr marL="551815" marR="251460" indent="-228600">
                        <a:lnSpc>
                          <a:spcPct val="122900"/>
                        </a:lnSpc>
                        <a:spcBef>
                          <a:spcPts val="450"/>
                        </a:spcBef>
                        <a:buFont typeface="Symbol"/>
                        <a:buChar char=""/>
                        <a:tabLst>
                          <a:tab pos="551815" algn="l"/>
                          <a:tab pos="55245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Asia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Blockchain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Fintech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Startup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competition </a:t>
                      </a:r>
                      <a:r>
                        <a:rPr dirty="0" sz="12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concludes 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over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100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applications </a:t>
                      </a:r>
                      <a:r>
                        <a:rPr dirty="0" sz="1200" spc="6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20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countries.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51815" marR="436245" indent="-228600">
                        <a:lnSpc>
                          <a:spcPct val="123300"/>
                        </a:lnSpc>
                        <a:buFont typeface="Symbol"/>
                        <a:buChar char=""/>
                        <a:tabLst>
                          <a:tab pos="551815" algn="l"/>
                          <a:tab pos="55245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Added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over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30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ecosystem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0">
                          <a:latin typeface="Arial"/>
                          <a:cs typeface="Arial"/>
                        </a:rPr>
                        <a:t>partners.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0"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83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Marketplace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v2.0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marR="600710" indent="-228600">
                        <a:lnSpc>
                          <a:spcPct val="121700"/>
                        </a:lnSpc>
                        <a:spcBef>
                          <a:spcPts val="2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40">
                          <a:latin typeface="Arial"/>
                          <a:cs typeface="Arial"/>
                        </a:rPr>
                        <a:t>Integrate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0">
                          <a:latin typeface="Arial"/>
                          <a:cs typeface="Arial"/>
                        </a:rPr>
                        <a:t>EquityUp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0">
                          <a:latin typeface="Arial"/>
                          <a:cs typeface="Arial"/>
                        </a:rPr>
                        <a:t>into </a:t>
                      </a:r>
                      <a:r>
                        <a:rPr dirty="0" sz="1200" spc="-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marketplace.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2135" indent="-229235">
                        <a:lnSpc>
                          <a:spcPct val="100000"/>
                        </a:lnSpc>
                        <a:spcBef>
                          <a:spcPts val="340"/>
                        </a:spcBef>
                        <a:buFont typeface="Symbol"/>
                        <a:buChar char=""/>
                        <a:tabLst>
                          <a:tab pos="572135" algn="l"/>
                          <a:tab pos="572770" algn="l"/>
                        </a:tabLst>
                      </a:pPr>
                      <a:r>
                        <a:rPr dirty="0" sz="1200" spc="35">
                          <a:latin typeface="Arial"/>
                          <a:cs typeface="Arial"/>
                        </a:rPr>
                        <a:t>Launch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Yoga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35">
                          <a:latin typeface="Arial"/>
                          <a:cs typeface="Arial"/>
                        </a:rPr>
                        <a:t>Nations</a:t>
                      </a:r>
                      <a:r>
                        <a:rPr dirty="0" sz="12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v2.0.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541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7850" marR="439420" indent="-228600">
                        <a:lnSpc>
                          <a:spcPct val="123300"/>
                        </a:lnSpc>
                        <a:spcBef>
                          <a:spcPts val="495"/>
                        </a:spcBef>
                        <a:buFont typeface="Symbol"/>
                        <a:buChar char=""/>
                        <a:tabLst>
                          <a:tab pos="577850" algn="l"/>
                          <a:tab pos="578485" algn="l"/>
                        </a:tabLst>
                      </a:pPr>
                      <a:r>
                        <a:rPr dirty="0" sz="1200" spc="30">
                          <a:latin typeface="Arial"/>
                          <a:cs typeface="Arial"/>
                        </a:rPr>
                        <a:t>Global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Grand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Investment </a:t>
                      </a:r>
                      <a:r>
                        <a:rPr dirty="0" sz="1200" spc="-3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Summit.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5715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  <a:tr h="7905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0">
                    <a:lnR w="5715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64713"/>
            <a:ext cx="1581151" cy="40125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8265" y="2473675"/>
            <a:ext cx="405765" cy="341249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15"/>
              </a:spcBef>
            </a:pPr>
            <a:r>
              <a:rPr dirty="0" sz="2150" spc="185">
                <a:solidFill>
                  <a:srgbClr val="FFFFFF"/>
                </a:solidFill>
                <a:latin typeface="Trebuchet MS"/>
                <a:cs typeface="Trebuchet MS"/>
              </a:rPr>
              <a:t>Q1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50">
              <a:latin typeface="Trebuchet MS"/>
              <a:cs typeface="Trebuchet MS"/>
            </a:endParaRPr>
          </a:p>
          <a:p>
            <a:pPr marL="14604" indent="-2540">
              <a:lnSpc>
                <a:spcPct val="100000"/>
              </a:lnSpc>
            </a:pPr>
            <a:r>
              <a:rPr dirty="0" sz="2150" spc="204">
                <a:solidFill>
                  <a:srgbClr val="FFFFFF"/>
                </a:solidFill>
                <a:latin typeface="Trebuchet MS"/>
                <a:cs typeface="Trebuchet MS"/>
              </a:rPr>
              <a:t>Q2</a:t>
            </a:r>
            <a:endParaRPr sz="2150">
              <a:latin typeface="Trebuchet MS"/>
              <a:cs typeface="Trebuchet MS"/>
            </a:endParaRPr>
          </a:p>
          <a:p>
            <a:pPr marL="14604" marR="6985">
              <a:lnSpc>
                <a:spcPct val="309800"/>
              </a:lnSpc>
              <a:spcBef>
                <a:spcPts val="70"/>
              </a:spcBef>
            </a:pPr>
            <a:r>
              <a:rPr dirty="0" sz="2150" spc="150">
                <a:solidFill>
                  <a:srgbClr val="FFFFFF"/>
                </a:solidFill>
                <a:latin typeface="Trebuchet MS"/>
                <a:cs typeface="Trebuchet MS"/>
              </a:rPr>
              <a:t>Q3  Q4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5678" y="3164573"/>
              <a:ext cx="880744" cy="896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255" y="3436137"/>
              <a:ext cx="139005" cy="1728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1639" y="3435394"/>
              <a:ext cx="142726" cy="1460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13163" y="3356812"/>
              <a:ext cx="4260215" cy="499109"/>
            </a:xfrm>
            <a:custGeom>
              <a:avLst/>
              <a:gdLst/>
              <a:ahLst/>
              <a:cxnLst/>
              <a:rect l="l" t="t" r="r" b="b"/>
              <a:pathLst>
                <a:path w="4260215" h="499110">
                  <a:moveTo>
                    <a:pt x="3163059" y="80369"/>
                  </a:moveTo>
                  <a:lnTo>
                    <a:pt x="3115620" y="88007"/>
                  </a:lnTo>
                  <a:lnTo>
                    <a:pt x="3080924" y="109808"/>
                  </a:lnTo>
                  <a:lnTo>
                    <a:pt x="3056821" y="142050"/>
                  </a:lnTo>
                  <a:lnTo>
                    <a:pt x="3042693" y="183245"/>
                  </a:lnTo>
                  <a:lnTo>
                    <a:pt x="3036938" y="230719"/>
                  </a:lnTo>
                  <a:lnTo>
                    <a:pt x="3036554" y="247427"/>
                  </a:lnTo>
                  <a:lnTo>
                    <a:pt x="3036927" y="266646"/>
                  </a:lnTo>
                  <a:lnTo>
                    <a:pt x="3042507" y="318308"/>
                  </a:lnTo>
                  <a:lnTo>
                    <a:pt x="3056041" y="360340"/>
                  </a:lnTo>
                  <a:lnTo>
                    <a:pt x="3079156" y="391745"/>
                  </a:lnTo>
                  <a:lnTo>
                    <a:pt x="3113224" y="411243"/>
                  </a:lnTo>
                  <a:lnTo>
                    <a:pt x="3160453" y="417835"/>
                  </a:lnTo>
                  <a:lnTo>
                    <a:pt x="3177754" y="416998"/>
                  </a:lnTo>
                  <a:lnTo>
                    <a:pt x="3220730" y="404442"/>
                  </a:lnTo>
                  <a:lnTo>
                    <a:pt x="3251774" y="378907"/>
                  </a:lnTo>
                  <a:lnTo>
                    <a:pt x="3272493" y="343003"/>
                  </a:lnTo>
                  <a:lnTo>
                    <a:pt x="3283504" y="298622"/>
                  </a:lnTo>
                  <a:lnTo>
                    <a:pt x="3286957" y="248914"/>
                  </a:lnTo>
                  <a:lnTo>
                    <a:pt x="3286585" y="230370"/>
                  </a:lnTo>
                  <a:lnTo>
                    <a:pt x="3281004" y="179896"/>
                  </a:lnTo>
                  <a:lnTo>
                    <a:pt x="3267365" y="138318"/>
                  </a:lnTo>
                  <a:lnTo>
                    <a:pt x="3244029" y="107064"/>
                  </a:lnTo>
                  <a:lnTo>
                    <a:pt x="3209939" y="87170"/>
                  </a:lnTo>
                  <a:lnTo>
                    <a:pt x="3163059" y="80369"/>
                  </a:lnTo>
                  <a:close/>
                </a:path>
                <a:path w="4260215" h="499110">
                  <a:moveTo>
                    <a:pt x="1041650" y="80369"/>
                  </a:moveTo>
                  <a:lnTo>
                    <a:pt x="994211" y="88007"/>
                  </a:lnTo>
                  <a:lnTo>
                    <a:pt x="959516" y="109808"/>
                  </a:lnTo>
                  <a:lnTo>
                    <a:pt x="935413" y="142050"/>
                  </a:lnTo>
                  <a:lnTo>
                    <a:pt x="921286" y="183245"/>
                  </a:lnTo>
                  <a:lnTo>
                    <a:pt x="915530" y="230719"/>
                  </a:lnTo>
                  <a:lnTo>
                    <a:pt x="915147" y="247427"/>
                  </a:lnTo>
                  <a:lnTo>
                    <a:pt x="915519" y="266646"/>
                  </a:lnTo>
                  <a:lnTo>
                    <a:pt x="921100" y="318308"/>
                  </a:lnTo>
                  <a:lnTo>
                    <a:pt x="934634" y="360340"/>
                  </a:lnTo>
                  <a:lnTo>
                    <a:pt x="957749" y="391745"/>
                  </a:lnTo>
                  <a:lnTo>
                    <a:pt x="991816" y="411243"/>
                  </a:lnTo>
                  <a:lnTo>
                    <a:pt x="1039046" y="417835"/>
                  </a:lnTo>
                  <a:lnTo>
                    <a:pt x="1056347" y="416998"/>
                  </a:lnTo>
                  <a:lnTo>
                    <a:pt x="1099322" y="404442"/>
                  </a:lnTo>
                  <a:lnTo>
                    <a:pt x="1130366" y="378907"/>
                  </a:lnTo>
                  <a:lnTo>
                    <a:pt x="1151085" y="343003"/>
                  </a:lnTo>
                  <a:lnTo>
                    <a:pt x="1162096" y="298622"/>
                  </a:lnTo>
                  <a:lnTo>
                    <a:pt x="1165549" y="248914"/>
                  </a:lnTo>
                  <a:lnTo>
                    <a:pt x="1165177" y="230370"/>
                  </a:lnTo>
                  <a:lnTo>
                    <a:pt x="1159596" y="179896"/>
                  </a:lnTo>
                  <a:lnTo>
                    <a:pt x="1145957" y="138318"/>
                  </a:lnTo>
                  <a:lnTo>
                    <a:pt x="1122622" y="107064"/>
                  </a:lnTo>
                  <a:lnTo>
                    <a:pt x="1088531" y="87170"/>
                  </a:lnTo>
                  <a:lnTo>
                    <a:pt x="1041650" y="80369"/>
                  </a:lnTo>
                  <a:close/>
                </a:path>
                <a:path w="4260215" h="499110">
                  <a:moveTo>
                    <a:pt x="2343954" y="8558"/>
                  </a:moveTo>
                  <a:lnTo>
                    <a:pt x="2683282" y="8558"/>
                  </a:lnTo>
                  <a:lnTo>
                    <a:pt x="2685513" y="8558"/>
                  </a:lnTo>
                  <a:lnTo>
                    <a:pt x="2687559" y="9241"/>
                  </a:lnTo>
                  <a:lnTo>
                    <a:pt x="2696861" y="29766"/>
                  </a:lnTo>
                  <a:lnTo>
                    <a:pt x="2697483" y="34975"/>
                  </a:lnTo>
                  <a:lnTo>
                    <a:pt x="2697791" y="41300"/>
                  </a:lnTo>
                  <a:lnTo>
                    <a:pt x="2697791" y="48743"/>
                  </a:lnTo>
                  <a:lnTo>
                    <a:pt x="2697791" y="55936"/>
                  </a:lnTo>
                  <a:lnTo>
                    <a:pt x="2697483" y="62075"/>
                  </a:lnTo>
                  <a:lnTo>
                    <a:pt x="2696861" y="67159"/>
                  </a:lnTo>
                  <a:lnTo>
                    <a:pt x="2696242" y="72243"/>
                  </a:lnTo>
                  <a:lnTo>
                    <a:pt x="2685513" y="88553"/>
                  </a:lnTo>
                  <a:lnTo>
                    <a:pt x="2683282" y="88553"/>
                  </a:lnTo>
                  <a:lnTo>
                    <a:pt x="2562731" y="88553"/>
                  </a:lnTo>
                  <a:lnTo>
                    <a:pt x="2562731" y="476621"/>
                  </a:lnTo>
                  <a:lnTo>
                    <a:pt x="2562731" y="479102"/>
                  </a:lnTo>
                  <a:lnTo>
                    <a:pt x="2561923" y="481337"/>
                  </a:lnTo>
                  <a:lnTo>
                    <a:pt x="2560311" y="483321"/>
                  </a:lnTo>
                  <a:lnTo>
                    <a:pt x="2558698" y="485305"/>
                  </a:lnTo>
                  <a:lnTo>
                    <a:pt x="2556034" y="486917"/>
                  </a:lnTo>
                  <a:lnTo>
                    <a:pt x="2523043" y="492248"/>
                  </a:lnTo>
                  <a:lnTo>
                    <a:pt x="2513618" y="492248"/>
                  </a:lnTo>
                  <a:lnTo>
                    <a:pt x="2504191" y="492248"/>
                  </a:lnTo>
                  <a:lnTo>
                    <a:pt x="2466923" y="483321"/>
                  </a:lnTo>
                  <a:lnTo>
                    <a:pt x="2464503" y="479102"/>
                  </a:lnTo>
                  <a:lnTo>
                    <a:pt x="2464503" y="476621"/>
                  </a:lnTo>
                  <a:lnTo>
                    <a:pt x="2464503" y="88553"/>
                  </a:lnTo>
                  <a:lnTo>
                    <a:pt x="2343954" y="88553"/>
                  </a:lnTo>
                  <a:lnTo>
                    <a:pt x="2341473" y="88553"/>
                  </a:lnTo>
                  <a:lnTo>
                    <a:pt x="2339364" y="87809"/>
                  </a:lnTo>
                  <a:lnTo>
                    <a:pt x="2337627" y="86322"/>
                  </a:lnTo>
                  <a:lnTo>
                    <a:pt x="2335892" y="84831"/>
                  </a:lnTo>
                  <a:lnTo>
                    <a:pt x="2334402" y="82539"/>
                  </a:lnTo>
                  <a:lnTo>
                    <a:pt x="2333165" y="79436"/>
                  </a:lnTo>
                  <a:lnTo>
                    <a:pt x="2331924" y="76337"/>
                  </a:lnTo>
                  <a:lnTo>
                    <a:pt x="2330991" y="72243"/>
                  </a:lnTo>
                  <a:lnTo>
                    <a:pt x="2330373" y="67159"/>
                  </a:lnTo>
                  <a:lnTo>
                    <a:pt x="2329751" y="62075"/>
                  </a:lnTo>
                  <a:lnTo>
                    <a:pt x="2329443" y="55936"/>
                  </a:lnTo>
                  <a:lnTo>
                    <a:pt x="2329443" y="48743"/>
                  </a:lnTo>
                  <a:lnTo>
                    <a:pt x="2329443" y="41300"/>
                  </a:lnTo>
                  <a:lnTo>
                    <a:pt x="2329751" y="34975"/>
                  </a:lnTo>
                  <a:lnTo>
                    <a:pt x="2330373" y="29766"/>
                  </a:lnTo>
                  <a:lnTo>
                    <a:pt x="2330991" y="24557"/>
                  </a:lnTo>
                  <a:lnTo>
                    <a:pt x="2331924" y="20403"/>
                  </a:lnTo>
                  <a:lnTo>
                    <a:pt x="2333165" y="17303"/>
                  </a:lnTo>
                  <a:lnTo>
                    <a:pt x="2334402" y="14200"/>
                  </a:lnTo>
                  <a:lnTo>
                    <a:pt x="2335892" y="11969"/>
                  </a:lnTo>
                  <a:lnTo>
                    <a:pt x="2337627" y="10603"/>
                  </a:lnTo>
                  <a:lnTo>
                    <a:pt x="2339364" y="9241"/>
                  </a:lnTo>
                  <a:lnTo>
                    <a:pt x="2341473" y="8558"/>
                  </a:lnTo>
                  <a:lnTo>
                    <a:pt x="2343954" y="8558"/>
                  </a:lnTo>
                  <a:close/>
                </a:path>
                <a:path w="4260215" h="499110">
                  <a:moveTo>
                    <a:pt x="1632268" y="8558"/>
                  </a:moveTo>
                  <a:lnTo>
                    <a:pt x="1872627" y="8558"/>
                  </a:lnTo>
                  <a:lnTo>
                    <a:pt x="1874858" y="8558"/>
                  </a:lnTo>
                  <a:lnTo>
                    <a:pt x="1876842" y="9180"/>
                  </a:lnTo>
                  <a:lnTo>
                    <a:pt x="1878580" y="10418"/>
                  </a:lnTo>
                  <a:lnTo>
                    <a:pt x="1880317" y="11658"/>
                  </a:lnTo>
                  <a:lnTo>
                    <a:pt x="1881804" y="13828"/>
                  </a:lnTo>
                  <a:lnTo>
                    <a:pt x="1883045" y="16931"/>
                  </a:lnTo>
                  <a:lnTo>
                    <a:pt x="1884286" y="20031"/>
                  </a:lnTo>
                  <a:lnTo>
                    <a:pt x="1885215" y="23999"/>
                  </a:lnTo>
                  <a:lnTo>
                    <a:pt x="1885834" y="28837"/>
                  </a:lnTo>
                  <a:lnTo>
                    <a:pt x="1886456" y="33674"/>
                  </a:lnTo>
                  <a:lnTo>
                    <a:pt x="1886764" y="39812"/>
                  </a:lnTo>
                  <a:lnTo>
                    <a:pt x="1886764" y="47253"/>
                  </a:lnTo>
                  <a:lnTo>
                    <a:pt x="1886764" y="54199"/>
                  </a:lnTo>
                  <a:lnTo>
                    <a:pt x="1886456" y="60091"/>
                  </a:lnTo>
                  <a:lnTo>
                    <a:pt x="1885834" y="64928"/>
                  </a:lnTo>
                  <a:lnTo>
                    <a:pt x="1885215" y="69765"/>
                  </a:lnTo>
                  <a:lnTo>
                    <a:pt x="1878580" y="83158"/>
                  </a:lnTo>
                  <a:lnTo>
                    <a:pt x="1876842" y="84524"/>
                  </a:lnTo>
                  <a:lnTo>
                    <a:pt x="1874858" y="85203"/>
                  </a:lnTo>
                  <a:lnTo>
                    <a:pt x="1872627" y="85203"/>
                  </a:lnTo>
                  <a:lnTo>
                    <a:pt x="1700729" y="85203"/>
                  </a:lnTo>
                  <a:lnTo>
                    <a:pt x="1700729" y="202780"/>
                  </a:lnTo>
                  <a:lnTo>
                    <a:pt x="1846210" y="202780"/>
                  </a:lnTo>
                  <a:lnTo>
                    <a:pt x="1848441" y="202780"/>
                  </a:lnTo>
                  <a:lnTo>
                    <a:pt x="1857000" y="211150"/>
                  </a:lnTo>
                  <a:lnTo>
                    <a:pt x="1858240" y="214003"/>
                  </a:lnTo>
                  <a:lnTo>
                    <a:pt x="1859170" y="217849"/>
                  </a:lnTo>
                  <a:lnTo>
                    <a:pt x="1859789" y="222683"/>
                  </a:lnTo>
                  <a:lnTo>
                    <a:pt x="1860411" y="227521"/>
                  </a:lnTo>
                  <a:lnTo>
                    <a:pt x="1860721" y="233412"/>
                  </a:lnTo>
                  <a:lnTo>
                    <a:pt x="1860721" y="240359"/>
                  </a:lnTo>
                  <a:lnTo>
                    <a:pt x="1860721" y="247552"/>
                  </a:lnTo>
                  <a:lnTo>
                    <a:pt x="1860411" y="253505"/>
                  </a:lnTo>
                  <a:lnTo>
                    <a:pt x="1859789" y="258217"/>
                  </a:lnTo>
                  <a:lnTo>
                    <a:pt x="1859170" y="262929"/>
                  </a:lnTo>
                  <a:lnTo>
                    <a:pt x="1858240" y="266712"/>
                  </a:lnTo>
                  <a:lnTo>
                    <a:pt x="1857000" y="269565"/>
                  </a:lnTo>
                  <a:lnTo>
                    <a:pt x="1855759" y="272418"/>
                  </a:lnTo>
                  <a:lnTo>
                    <a:pt x="1854208" y="274466"/>
                  </a:lnTo>
                  <a:lnTo>
                    <a:pt x="1852349" y="275703"/>
                  </a:lnTo>
                  <a:lnTo>
                    <a:pt x="1850489" y="276944"/>
                  </a:lnTo>
                  <a:lnTo>
                    <a:pt x="1848441" y="277566"/>
                  </a:lnTo>
                  <a:lnTo>
                    <a:pt x="1846210" y="277566"/>
                  </a:lnTo>
                  <a:lnTo>
                    <a:pt x="1700729" y="277566"/>
                  </a:lnTo>
                  <a:lnTo>
                    <a:pt x="1700729" y="413372"/>
                  </a:lnTo>
                  <a:lnTo>
                    <a:pt x="1874114" y="413372"/>
                  </a:lnTo>
                  <a:lnTo>
                    <a:pt x="1876349" y="413372"/>
                  </a:lnTo>
                  <a:lnTo>
                    <a:pt x="1878394" y="414052"/>
                  </a:lnTo>
                  <a:lnTo>
                    <a:pt x="1880253" y="415418"/>
                  </a:lnTo>
                  <a:lnTo>
                    <a:pt x="1882115" y="416783"/>
                  </a:lnTo>
                  <a:lnTo>
                    <a:pt x="1888626" y="444502"/>
                  </a:lnTo>
                  <a:lnTo>
                    <a:pt x="1888626" y="451695"/>
                  </a:lnTo>
                  <a:lnTo>
                    <a:pt x="1888626" y="458888"/>
                  </a:lnTo>
                  <a:lnTo>
                    <a:pt x="1884904" y="481459"/>
                  </a:lnTo>
                  <a:lnTo>
                    <a:pt x="1883664" y="484436"/>
                  </a:lnTo>
                  <a:lnTo>
                    <a:pt x="1882115" y="486607"/>
                  </a:lnTo>
                  <a:lnTo>
                    <a:pt x="1880253" y="487972"/>
                  </a:lnTo>
                  <a:lnTo>
                    <a:pt x="1878394" y="489335"/>
                  </a:lnTo>
                  <a:lnTo>
                    <a:pt x="1876349" y="490017"/>
                  </a:lnTo>
                  <a:lnTo>
                    <a:pt x="1874114" y="490017"/>
                  </a:lnTo>
                  <a:lnTo>
                    <a:pt x="1632268" y="490017"/>
                  </a:lnTo>
                  <a:lnTo>
                    <a:pt x="1624084" y="490017"/>
                  </a:lnTo>
                  <a:lnTo>
                    <a:pt x="1617202" y="487600"/>
                  </a:lnTo>
                  <a:lnTo>
                    <a:pt x="1611618" y="482763"/>
                  </a:lnTo>
                  <a:lnTo>
                    <a:pt x="1606037" y="477926"/>
                  </a:lnTo>
                  <a:lnTo>
                    <a:pt x="1603248" y="470050"/>
                  </a:lnTo>
                  <a:lnTo>
                    <a:pt x="1603248" y="459135"/>
                  </a:lnTo>
                  <a:lnTo>
                    <a:pt x="1603248" y="39441"/>
                  </a:lnTo>
                  <a:lnTo>
                    <a:pt x="1603248" y="28526"/>
                  </a:lnTo>
                  <a:lnTo>
                    <a:pt x="1606037" y="20650"/>
                  </a:lnTo>
                  <a:lnTo>
                    <a:pt x="1611618" y="15813"/>
                  </a:lnTo>
                  <a:lnTo>
                    <a:pt x="1617202" y="10975"/>
                  </a:lnTo>
                  <a:lnTo>
                    <a:pt x="1624084" y="8558"/>
                  </a:lnTo>
                  <a:lnTo>
                    <a:pt x="1632268" y="8558"/>
                  </a:lnTo>
                  <a:close/>
                </a:path>
                <a:path w="4260215" h="499110">
                  <a:moveTo>
                    <a:pt x="434405" y="8558"/>
                  </a:moveTo>
                  <a:lnTo>
                    <a:pt x="559049" y="8558"/>
                  </a:lnTo>
                  <a:lnTo>
                    <a:pt x="568118" y="8605"/>
                  </a:lnTo>
                  <a:lnTo>
                    <a:pt x="612627" y="11164"/>
                  </a:lnTo>
                  <a:lnTo>
                    <a:pt x="652915" y="20651"/>
                  </a:lnTo>
                  <a:lnTo>
                    <a:pt x="695808" y="43823"/>
                  </a:lnTo>
                  <a:lnTo>
                    <a:pt x="724329" y="79158"/>
                  </a:lnTo>
                  <a:lnTo>
                    <a:pt x="737107" y="126726"/>
                  </a:lnTo>
                  <a:lnTo>
                    <a:pt x="737642" y="140643"/>
                  </a:lnTo>
                  <a:lnTo>
                    <a:pt x="737259" y="152468"/>
                  </a:lnTo>
                  <a:lnTo>
                    <a:pt x="728073" y="194418"/>
                  </a:lnTo>
                  <a:lnTo>
                    <a:pt x="707156" y="227824"/>
                  </a:lnTo>
                  <a:lnTo>
                    <a:pt x="675018" y="252915"/>
                  </a:lnTo>
                  <a:lnTo>
                    <a:pt x="644253" y="266032"/>
                  </a:lnTo>
                  <a:lnTo>
                    <a:pt x="651446" y="269504"/>
                  </a:lnTo>
                  <a:lnTo>
                    <a:pt x="682390" y="296725"/>
                  </a:lnTo>
                  <a:lnTo>
                    <a:pt x="705551" y="335375"/>
                  </a:lnTo>
                  <a:lnTo>
                    <a:pt x="712714" y="351608"/>
                  </a:lnTo>
                  <a:lnTo>
                    <a:pt x="753269" y="446486"/>
                  </a:lnTo>
                  <a:lnTo>
                    <a:pt x="756990" y="455910"/>
                  </a:lnTo>
                  <a:lnTo>
                    <a:pt x="759471" y="462793"/>
                  </a:lnTo>
                  <a:lnTo>
                    <a:pt x="760711" y="467136"/>
                  </a:lnTo>
                  <a:lnTo>
                    <a:pt x="761951" y="471476"/>
                  </a:lnTo>
                  <a:lnTo>
                    <a:pt x="762571" y="474887"/>
                  </a:lnTo>
                  <a:lnTo>
                    <a:pt x="762571" y="477368"/>
                  </a:lnTo>
                  <a:lnTo>
                    <a:pt x="762571" y="480096"/>
                  </a:lnTo>
                  <a:lnTo>
                    <a:pt x="762075" y="482391"/>
                  </a:lnTo>
                  <a:lnTo>
                    <a:pt x="761083" y="484250"/>
                  </a:lnTo>
                  <a:lnTo>
                    <a:pt x="760091" y="486110"/>
                  </a:lnTo>
                  <a:lnTo>
                    <a:pt x="717062" y="492202"/>
                  </a:lnTo>
                  <a:lnTo>
                    <a:pt x="708249" y="492248"/>
                  </a:lnTo>
                  <a:lnTo>
                    <a:pt x="697831" y="492248"/>
                  </a:lnTo>
                  <a:lnTo>
                    <a:pt x="689521" y="492002"/>
                  </a:lnTo>
                  <a:lnTo>
                    <a:pt x="683320" y="491505"/>
                  </a:lnTo>
                  <a:lnTo>
                    <a:pt x="677119" y="491011"/>
                  </a:lnTo>
                  <a:lnTo>
                    <a:pt x="657275" y="475878"/>
                  </a:lnTo>
                  <a:lnTo>
                    <a:pt x="614115" y="368350"/>
                  </a:lnTo>
                  <a:lnTo>
                    <a:pt x="595035" y="329201"/>
                  </a:lnTo>
                  <a:lnTo>
                    <a:pt x="567060" y="300739"/>
                  </a:lnTo>
                  <a:lnTo>
                    <a:pt x="533748" y="293193"/>
                  </a:lnTo>
                  <a:lnTo>
                    <a:pt x="503238" y="293193"/>
                  </a:lnTo>
                  <a:lnTo>
                    <a:pt x="503238" y="476621"/>
                  </a:lnTo>
                  <a:lnTo>
                    <a:pt x="503238" y="479102"/>
                  </a:lnTo>
                  <a:lnTo>
                    <a:pt x="502432" y="481337"/>
                  </a:lnTo>
                  <a:lnTo>
                    <a:pt x="500819" y="483321"/>
                  </a:lnTo>
                  <a:lnTo>
                    <a:pt x="499207" y="485305"/>
                  </a:lnTo>
                  <a:lnTo>
                    <a:pt x="477937" y="491133"/>
                  </a:lnTo>
                  <a:lnTo>
                    <a:pt x="471736" y="491877"/>
                  </a:lnTo>
                  <a:lnTo>
                    <a:pt x="463799" y="492248"/>
                  </a:lnTo>
                  <a:lnTo>
                    <a:pt x="454125" y="492248"/>
                  </a:lnTo>
                  <a:lnTo>
                    <a:pt x="444699" y="492248"/>
                  </a:lnTo>
                  <a:lnTo>
                    <a:pt x="407616" y="483321"/>
                  </a:lnTo>
                  <a:lnTo>
                    <a:pt x="405383" y="479102"/>
                  </a:lnTo>
                  <a:lnTo>
                    <a:pt x="405383" y="476621"/>
                  </a:lnTo>
                  <a:lnTo>
                    <a:pt x="405383" y="39441"/>
                  </a:lnTo>
                  <a:lnTo>
                    <a:pt x="405383" y="28526"/>
                  </a:lnTo>
                  <a:lnTo>
                    <a:pt x="408174" y="20650"/>
                  </a:lnTo>
                  <a:lnTo>
                    <a:pt x="413755" y="15813"/>
                  </a:lnTo>
                  <a:lnTo>
                    <a:pt x="419336" y="10975"/>
                  </a:lnTo>
                  <a:lnTo>
                    <a:pt x="426220" y="8558"/>
                  </a:lnTo>
                  <a:lnTo>
                    <a:pt x="434405" y="8558"/>
                  </a:lnTo>
                  <a:close/>
                </a:path>
                <a:path w="4260215" h="499110">
                  <a:moveTo>
                    <a:pt x="33114" y="8558"/>
                  </a:moveTo>
                  <a:lnTo>
                    <a:pt x="146595" y="8558"/>
                  </a:lnTo>
                  <a:lnTo>
                    <a:pt x="155048" y="8639"/>
                  </a:lnTo>
                  <a:lnTo>
                    <a:pt x="196127" y="11907"/>
                  </a:lnTo>
                  <a:lnTo>
                    <a:pt x="237892" y="21534"/>
                  </a:lnTo>
                  <a:lnTo>
                    <a:pt x="280401" y="44323"/>
                  </a:lnTo>
                  <a:lnTo>
                    <a:pt x="311422" y="79624"/>
                  </a:lnTo>
                  <a:lnTo>
                    <a:pt x="327608" y="126831"/>
                  </a:lnTo>
                  <a:lnTo>
                    <a:pt x="329654" y="154783"/>
                  </a:lnTo>
                  <a:lnTo>
                    <a:pt x="328863" y="174479"/>
                  </a:lnTo>
                  <a:lnTo>
                    <a:pt x="317003" y="226591"/>
                  </a:lnTo>
                  <a:lnTo>
                    <a:pt x="291540" y="267926"/>
                  </a:lnTo>
                  <a:lnTo>
                    <a:pt x="253240" y="298075"/>
                  </a:lnTo>
                  <a:lnTo>
                    <a:pt x="202464" y="316679"/>
                  </a:lnTo>
                  <a:lnTo>
                    <a:pt x="161071" y="322259"/>
                  </a:lnTo>
                  <a:lnTo>
                    <a:pt x="138038" y="322956"/>
                  </a:lnTo>
                  <a:lnTo>
                    <a:pt x="97854" y="322956"/>
                  </a:lnTo>
                  <a:lnTo>
                    <a:pt x="97854" y="476621"/>
                  </a:lnTo>
                  <a:lnTo>
                    <a:pt x="97854" y="479102"/>
                  </a:lnTo>
                  <a:lnTo>
                    <a:pt x="97048" y="481337"/>
                  </a:lnTo>
                  <a:lnTo>
                    <a:pt x="95435" y="483321"/>
                  </a:lnTo>
                  <a:lnTo>
                    <a:pt x="93823" y="485305"/>
                  </a:lnTo>
                  <a:lnTo>
                    <a:pt x="72553" y="491133"/>
                  </a:lnTo>
                  <a:lnTo>
                    <a:pt x="66352" y="491877"/>
                  </a:lnTo>
                  <a:lnTo>
                    <a:pt x="58415" y="492248"/>
                  </a:lnTo>
                  <a:lnTo>
                    <a:pt x="48741" y="492248"/>
                  </a:lnTo>
                  <a:lnTo>
                    <a:pt x="39315" y="492248"/>
                  </a:lnTo>
                  <a:lnTo>
                    <a:pt x="2232" y="483321"/>
                  </a:lnTo>
                  <a:lnTo>
                    <a:pt x="0" y="479102"/>
                  </a:lnTo>
                  <a:lnTo>
                    <a:pt x="0" y="476621"/>
                  </a:lnTo>
                  <a:lnTo>
                    <a:pt x="0" y="43534"/>
                  </a:lnTo>
                  <a:lnTo>
                    <a:pt x="19673" y="10744"/>
                  </a:lnTo>
                  <a:lnTo>
                    <a:pt x="26033" y="9105"/>
                  </a:lnTo>
                  <a:lnTo>
                    <a:pt x="33114" y="8558"/>
                  </a:lnTo>
                  <a:close/>
                </a:path>
                <a:path w="4260215" h="499110">
                  <a:moveTo>
                    <a:pt x="3825883" y="7071"/>
                  </a:moveTo>
                  <a:lnTo>
                    <a:pt x="3834317" y="7071"/>
                  </a:lnTo>
                  <a:lnTo>
                    <a:pt x="3841385" y="7382"/>
                  </a:lnTo>
                  <a:lnTo>
                    <a:pt x="3847091" y="8000"/>
                  </a:lnTo>
                  <a:lnTo>
                    <a:pt x="3852794" y="8619"/>
                  </a:lnTo>
                  <a:lnTo>
                    <a:pt x="3857198" y="9674"/>
                  </a:lnTo>
                  <a:lnTo>
                    <a:pt x="3860298" y="11164"/>
                  </a:lnTo>
                  <a:lnTo>
                    <a:pt x="3863398" y="12652"/>
                  </a:lnTo>
                  <a:lnTo>
                    <a:pt x="3865568" y="14386"/>
                  </a:lnTo>
                  <a:lnTo>
                    <a:pt x="3866808" y="16370"/>
                  </a:lnTo>
                  <a:lnTo>
                    <a:pt x="3868049" y="18358"/>
                  </a:lnTo>
                  <a:lnTo>
                    <a:pt x="3868671" y="20589"/>
                  </a:lnTo>
                  <a:lnTo>
                    <a:pt x="3868671" y="23070"/>
                  </a:lnTo>
                  <a:lnTo>
                    <a:pt x="3868671" y="455788"/>
                  </a:lnTo>
                  <a:lnTo>
                    <a:pt x="3868671" y="461491"/>
                  </a:lnTo>
                  <a:lnTo>
                    <a:pt x="3867677" y="466578"/>
                  </a:lnTo>
                  <a:lnTo>
                    <a:pt x="3865693" y="471040"/>
                  </a:lnTo>
                  <a:lnTo>
                    <a:pt x="3863709" y="475506"/>
                  </a:lnTo>
                  <a:lnTo>
                    <a:pt x="3836548" y="490761"/>
                  </a:lnTo>
                  <a:lnTo>
                    <a:pt x="3831836" y="490761"/>
                  </a:lnTo>
                  <a:lnTo>
                    <a:pt x="3790163" y="490761"/>
                  </a:lnTo>
                  <a:lnTo>
                    <a:pt x="3781483" y="490761"/>
                  </a:lnTo>
                  <a:lnTo>
                    <a:pt x="3773978" y="489892"/>
                  </a:lnTo>
                  <a:lnTo>
                    <a:pt x="3739685" y="467880"/>
                  </a:lnTo>
                  <a:lnTo>
                    <a:pt x="3717981" y="429743"/>
                  </a:lnTo>
                  <a:lnTo>
                    <a:pt x="3598176" y="204639"/>
                  </a:lnTo>
                  <a:lnTo>
                    <a:pt x="3576968" y="161294"/>
                  </a:lnTo>
                  <a:lnTo>
                    <a:pt x="3557619" y="116086"/>
                  </a:lnTo>
                  <a:lnTo>
                    <a:pt x="3556876" y="116086"/>
                  </a:lnTo>
                  <a:lnTo>
                    <a:pt x="3558688" y="156165"/>
                  </a:lnTo>
                  <a:lnTo>
                    <a:pt x="3559665" y="196500"/>
                  </a:lnTo>
                  <a:lnTo>
                    <a:pt x="3559850" y="224360"/>
                  </a:lnTo>
                  <a:lnTo>
                    <a:pt x="3559850" y="476249"/>
                  </a:lnTo>
                  <a:lnTo>
                    <a:pt x="3559850" y="478731"/>
                  </a:lnTo>
                  <a:lnTo>
                    <a:pt x="3559171" y="480965"/>
                  </a:lnTo>
                  <a:lnTo>
                    <a:pt x="3557805" y="482949"/>
                  </a:lnTo>
                  <a:lnTo>
                    <a:pt x="3556440" y="484933"/>
                  </a:lnTo>
                  <a:lnTo>
                    <a:pt x="3537155" y="491133"/>
                  </a:lnTo>
                  <a:lnTo>
                    <a:pt x="3531449" y="491877"/>
                  </a:lnTo>
                  <a:lnTo>
                    <a:pt x="3524134" y="492248"/>
                  </a:lnTo>
                  <a:lnTo>
                    <a:pt x="3515203" y="492248"/>
                  </a:lnTo>
                  <a:lnTo>
                    <a:pt x="3506523" y="492248"/>
                  </a:lnTo>
                  <a:lnTo>
                    <a:pt x="3499329" y="491877"/>
                  </a:lnTo>
                  <a:lnTo>
                    <a:pt x="3493623" y="491133"/>
                  </a:lnTo>
                  <a:lnTo>
                    <a:pt x="3487918" y="490389"/>
                  </a:lnTo>
                  <a:lnTo>
                    <a:pt x="3471672" y="478731"/>
                  </a:lnTo>
                  <a:lnTo>
                    <a:pt x="3471672" y="476249"/>
                  </a:lnTo>
                  <a:lnTo>
                    <a:pt x="3471672" y="43534"/>
                  </a:lnTo>
                  <a:lnTo>
                    <a:pt x="3493298" y="10744"/>
                  </a:lnTo>
                  <a:lnTo>
                    <a:pt x="3507016" y="8558"/>
                  </a:lnTo>
                  <a:lnTo>
                    <a:pt x="3559479" y="8558"/>
                  </a:lnTo>
                  <a:lnTo>
                    <a:pt x="3568906" y="8558"/>
                  </a:lnTo>
                  <a:lnTo>
                    <a:pt x="3605677" y="22698"/>
                  </a:lnTo>
                  <a:lnTo>
                    <a:pt x="3628683" y="58789"/>
                  </a:lnTo>
                  <a:lnTo>
                    <a:pt x="3722446" y="234778"/>
                  </a:lnTo>
                  <a:lnTo>
                    <a:pt x="3726526" y="242742"/>
                  </a:lnTo>
                  <a:lnTo>
                    <a:pt x="3730584" y="250636"/>
                  </a:lnTo>
                  <a:lnTo>
                    <a:pt x="3734619" y="258461"/>
                  </a:lnTo>
                  <a:lnTo>
                    <a:pt x="3738631" y="266218"/>
                  </a:lnTo>
                  <a:lnTo>
                    <a:pt x="3742596" y="273938"/>
                  </a:lnTo>
                  <a:lnTo>
                    <a:pt x="3761421" y="312400"/>
                  </a:lnTo>
                  <a:lnTo>
                    <a:pt x="3778979" y="349748"/>
                  </a:lnTo>
                  <a:lnTo>
                    <a:pt x="3782351" y="357189"/>
                  </a:lnTo>
                  <a:lnTo>
                    <a:pt x="3782723" y="357189"/>
                  </a:lnTo>
                  <a:lnTo>
                    <a:pt x="3781361" y="316866"/>
                  </a:lnTo>
                  <a:lnTo>
                    <a:pt x="3780628" y="275240"/>
                  </a:lnTo>
                  <a:lnTo>
                    <a:pt x="3780489" y="248914"/>
                  </a:lnTo>
                  <a:lnTo>
                    <a:pt x="3780489" y="23070"/>
                  </a:lnTo>
                  <a:lnTo>
                    <a:pt x="3780489" y="20589"/>
                  </a:lnTo>
                  <a:lnTo>
                    <a:pt x="3781233" y="18358"/>
                  </a:lnTo>
                  <a:lnTo>
                    <a:pt x="3782723" y="16370"/>
                  </a:lnTo>
                  <a:lnTo>
                    <a:pt x="3784211" y="14386"/>
                  </a:lnTo>
                  <a:lnTo>
                    <a:pt x="3786692" y="12652"/>
                  </a:lnTo>
                  <a:lnTo>
                    <a:pt x="3790163" y="11164"/>
                  </a:lnTo>
                  <a:lnTo>
                    <a:pt x="3793635" y="9674"/>
                  </a:lnTo>
                  <a:lnTo>
                    <a:pt x="3798225" y="8619"/>
                  </a:lnTo>
                  <a:lnTo>
                    <a:pt x="3803931" y="8000"/>
                  </a:lnTo>
                  <a:lnTo>
                    <a:pt x="3809634" y="7382"/>
                  </a:lnTo>
                  <a:lnTo>
                    <a:pt x="3816952" y="7071"/>
                  </a:lnTo>
                  <a:lnTo>
                    <a:pt x="3825883" y="7071"/>
                  </a:lnTo>
                  <a:close/>
                </a:path>
                <a:path w="4260215" h="499110">
                  <a:moveTo>
                    <a:pt x="2804504" y="6327"/>
                  </a:moveTo>
                  <a:lnTo>
                    <a:pt x="2814179" y="6327"/>
                  </a:lnTo>
                  <a:lnTo>
                    <a:pt x="2822116" y="6699"/>
                  </a:lnTo>
                  <a:lnTo>
                    <a:pt x="2851200" y="15255"/>
                  </a:lnTo>
                  <a:lnTo>
                    <a:pt x="2852812" y="17239"/>
                  </a:lnTo>
                  <a:lnTo>
                    <a:pt x="2853617" y="19473"/>
                  </a:lnTo>
                  <a:lnTo>
                    <a:pt x="2853617" y="21954"/>
                  </a:lnTo>
                  <a:lnTo>
                    <a:pt x="2853617" y="476621"/>
                  </a:lnTo>
                  <a:lnTo>
                    <a:pt x="2853617" y="479102"/>
                  </a:lnTo>
                  <a:lnTo>
                    <a:pt x="2852812" y="481337"/>
                  </a:lnTo>
                  <a:lnTo>
                    <a:pt x="2814179" y="492248"/>
                  </a:lnTo>
                  <a:lnTo>
                    <a:pt x="2804504" y="492248"/>
                  </a:lnTo>
                  <a:lnTo>
                    <a:pt x="2795080" y="492248"/>
                  </a:lnTo>
                  <a:lnTo>
                    <a:pt x="2787204" y="491877"/>
                  </a:lnTo>
                  <a:lnTo>
                    <a:pt x="2780879" y="491133"/>
                  </a:lnTo>
                  <a:lnTo>
                    <a:pt x="2774551" y="490389"/>
                  </a:lnTo>
                  <a:lnTo>
                    <a:pt x="2769528" y="489399"/>
                  </a:lnTo>
                  <a:lnTo>
                    <a:pt x="2765810" y="488158"/>
                  </a:lnTo>
                  <a:lnTo>
                    <a:pt x="2762088" y="486917"/>
                  </a:lnTo>
                  <a:lnTo>
                    <a:pt x="2759421" y="485305"/>
                  </a:lnTo>
                  <a:lnTo>
                    <a:pt x="2757809" y="483321"/>
                  </a:lnTo>
                  <a:lnTo>
                    <a:pt x="2756196" y="481337"/>
                  </a:lnTo>
                  <a:lnTo>
                    <a:pt x="2755392" y="479102"/>
                  </a:lnTo>
                  <a:lnTo>
                    <a:pt x="2755392" y="476621"/>
                  </a:lnTo>
                  <a:lnTo>
                    <a:pt x="2755392" y="21954"/>
                  </a:lnTo>
                  <a:lnTo>
                    <a:pt x="2755392" y="19473"/>
                  </a:lnTo>
                  <a:lnTo>
                    <a:pt x="2756196" y="17239"/>
                  </a:lnTo>
                  <a:lnTo>
                    <a:pt x="2757809" y="15255"/>
                  </a:lnTo>
                  <a:lnTo>
                    <a:pt x="2759421" y="13270"/>
                  </a:lnTo>
                  <a:lnTo>
                    <a:pt x="2781065" y="7443"/>
                  </a:lnTo>
                  <a:lnTo>
                    <a:pt x="2787265" y="6699"/>
                  </a:lnTo>
                  <a:lnTo>
                    <a:pt x="2795080" y="6327"/>
                  </a:lnTo>
                  <a:lnTo>
                    <a:pt x="2804504" y="6327"/>
                  </a:lnTo>
                  <a:close/>
                </a:path>
                <a:path w="4260215" h="499110">
                  <a:moveTo>
                    <a:pt x="1449235" y="6327"/>
                  </a:moveTo>
                  <a:lnTo>
                    <a:pt x="1458660" y="6327"/>
                  </a:lnTo>
                  <a:lnTo>
                    <a:pt x="1466475" y="6635"/>
                  </a:lnTo>
                  <a:lnTo>
                    <a:pt x="1472674" y="7257"/>
                  </a:lnTo>
                  <a:lnTo>
                    <a:pt x="1478877" y="7876"/>
                  </a:lnTo>
                  <a:lnTo>
                    <a:pt x="1495928" y="14697"/>
                  </a:lnTo>
                  <a:lnTo>
                    <a:pt x="1497540" y="16559"/>
                  </a:lnTo>
                  <a:lnTo>
                    <a:pt x="1498348" y="18729"/>
                  </a:lnTo>
                  <a:lnTo>
                    <a:pt x="1498348" y="21207"/>
                  </a:lnTo>
                  <a:lnTo>
                    <a:pt x="1498348" y="356073"/>
                  </a:lnTo>
                  <a:lnTo>
                    <a:pt x="1494895" y="401523"/>
                  </a:lnTo>
                  <a:lnTo>
                    <a:pt x="1483930" y="439323"/>
                  </a:lnTo>
                  <a:lnTo>
                    <a:pt x="1454397" y="475926"/>
                  </a:lnTo>
                  <a:lnTo>
                    <a:pt x="1406260" y="495039"/>
                  </a:lnTo>
                  <a:lnTo>
                    <a:pt x="1374075" y="497457"/>
                  </a:lnTo>
                  <a:lnTo>
                    <a:pt x="1366635" y="497457"/>
                  </a:lnTo>
                  <a:lnTo>
                    <a:pt x="1359255" y="496900"/>
                  </a:lnTo>
                  <a:lnTo>
                    <a:pt x="1351937" y="495784"/>
                  </a:lnTo>
                  <a:lnTo>
                    <a:pt x="1344619" y="494669"/>
                  </a:lnTo>
                  <a:lnTo>
                    <a:pt x="1337922" y="493242"/>
                  </a:lnTo>
                  <a:lnTo>
                    <a:pt x="1331845" y="491505"/>
                  </a:lnTo>
                  <a:lnTo>
                    <a:pt x="1325770" y="489770"/>
                  </a:lnTo>
                  <a:lnTo>
                    <a:pt x="1307104" y="480529"/>
                  </a:lnTo>
                  <a:lnTo>
                    <a:pt x="1305614" y="478916"/>
                  </a:lnTo>
                  <a:lnTo>
                    <a:pt x="1304376" y="477243"/>
                  </a:lnTo>
                  <a:lnTo>
                    <a:pt x="1303382" y="475506"/>
                  </a:lnTo>
                  <a:lnTo>
                    <a:pt x="1302389" y="473771"/>
                  </a:lnTo>
                  <a:lnTo>
                    <a:pt x="1301523" y="471476"/>
                  </a:lnTo>
                  <a:lnTo>
                    <a:pt x="1300779" y="468623"/>
                  </a:lnTo>
                  <a:lnTo>
                    <a:pt x="1300033" y="465770"/>
                  </a:lnTo>
                  <a:lnTo>
                    <a:pt x="1299539" y="462235"/>
                  </a:lnTo>
                  <a:lnTo>
                    <a:pt x="1299289" y="458019"/>
                  </a:lnTo>
                  <a:lnTo>
                    <a:pt x="1299042" y="453804"/>
                  </a:lnTo>
                  <a:lnTo>
                    <a:pt x="1298917" y="448470"/>
                  </a:lnTo>
                  <a:lnTo>
                    <a:pt x="1298917" y="442020"/>
                  </a:lnTo>
                  <a:lnTo>
                    <a:pt x="1298917" y="433587"/>
                  </a:lnTo>
                  <a:lnTo>
                    <a:pt x="1299103" y="426454"/>
                  </a:lnTo>
                  <a:lnTo>
                    <a:pt x="1299475" y="420627"/>
                  </a:lnTo>
                  <a:lnTo>
                    <a:pt x="1299847" y="414796"/>
                  </a:lnTo>
                  <a:lnTo>
                    <a:pt x="1308716" y="397745"/>
                  </a:lnTo>
                  <a:lnTo>
                    <a:pt x="1311198" y="397745"/>
                  </a:lnTo>
                  <a:lnTo>
                    <a:pt x="1313429" y="397745"/>
                  </a:lnTo>
                  <a:lnTo>
                    <a:pt x="1316032" y="398550"/>
                  </a:lnTo>
                  <a:lnTo>
                    <a:pt x="1319010" y="400162"/>
                  </a:lnTo>
                  <a:lnTo>
                    <a:pt x="1321987" y="401775"/>
                  </a:lnTo>
                  <a:lnTo>
                    <a:pt x="1325334" y="403448"/>
                  </a:lnTo>
                  <a:lnTo>
                    <a:pt x="1329056" y="405185"/>
                  </a:lnTo>
                  <a:lnTo>
                    <a:pt x="1332777" y="406923"/>
                  </a:lnTo>
                  <a:lnTo>
                    <a:pt x="1337118" y="408596"/>
                  </a:lnTo>
                  <a:lnTo>
                    <a:pt x="1342077" y="410208"/>
                  </a:lnTo>
                  <a:lnTo>
                    <a:pt x="1347039" y="411821"/>
                  </a:lnTo>
                  <a:lnTo>
                    <a:pt x="1352867" y="412626"/>
                  </a:lnTo>
                  <a:lnTo>
                    <a:pt x="1359566" y="412626"/>
                  </a:lnTo>
                  <a:lnTo>
                    <a:pt x="1366263" y="412626"/>
                  </a:lnTo>
                  <a:lnTo>
                    <a:pt x="1389888" y="400162"/>
                  </a:lnTo>
                  <a:lnTo>
                    <a:pt x="1393238" y="395575"/>
                  </a:lnTo>
                  <a:lnTo>
                    <a:pt x="1400120" y="351979"/>
                  </a:lnTo>
                  <a:lnTo>
                    <a:pt x="1400120" y="21207"/>
                  </a:lnTo>
                  <a:lnTo>
                    <a:pt x="1400120" y="18729"/>
                  </a:lnTo>
                  <a:lnTo>
                    <a:pt x="1425421" y="7257"/>
                  </a:lnTo>
                  <a:lnTo>
                    <a:pt x="1431871" y="6635"/>
                  </a:lnTo>
                  <a:lnTo>
                    <a:pt x="1439808" y="6327"/>
                  </a:lnTo>
                  <a:lnTo>
                    <a:pt x="1449235" y="6327"/>
                  </a:lnTo>
                  <a:close/>
                </a:path>
                <a:path w="4260215" h="499110">
                  <a:moveTo>
                    <a:pt x="2175278" y="746"/>
                  </a:moveTo>
                  <a:lnTo>
                    <a:pt x="2213972" y="4093"/>
                  </a:lnTo>
                  <a:lnTo>
                    <a:pt x="2256098" y="15640"/>
                  </a:lnTo>
                  <a:lnTo>
                    <a:pt x="2291178" y="34046"/>
                  </a:lnTo>
                  <a:lnTo>
                    <a:pt x="2304385" y="54324"/>
                  </a:lnTo>
                  <a:lnTo>
                    <a:pt x="2305129" y="57796"/>
                  </a:lnTo>
                  <a:lnTo>
                    <a:pt x="2305687" y="61889"/>
                  </a:lnTo>
                  <a:lnTo>
                    <a:pt x="2306059" y="66601"/>
                  </a:lnTo>
                  <a:lnTo>
                    <a:pt x="2306434" y="71314"/>
                  </a:lnTo>
                  <a:lnTo>
                    <a:pt x="2306619" y="77144"/>
                  </a:lnTo>
                  <a:lnTo>
                    <a:pt x="2306619" y="84088"/>
                  </a:lnTo>
                  <a:lnTo>
                    <a:pt x="2306619" y="91531"/>
                  </a:lnTo>
                  <a:lnTo>
                    <a:pt x="2306370" y="97856"/>
                  </a:lnTo>
                  <a:lnTo>
                    <a:pt x="2305873" y="103065"/>
                  </a:lnTo>
                  <a:lnTo>
                    <a:pt x="2305379" y="108274"/>
                  </a:lnTo>
                  <a:lnTo>
                    <a:pt x="2304510" y="112489"/>
                  </a:lnTo>
                  <a:lnTo>
                    <a:pt x="2303270" y="115714"/>
                  </a:lnTo>
                  <a:lnTo>
                    <a:pt x="2302029" y="118939"/>
                  </a:lnTo>
                  <a:lnTo>
                    <a:pt x="2300542" y="121295"/>
                  </a:lnTo>
                  <a:lnTo>
                    <a:pt x="2298804" y="122785"/>
                  </a:lnTo>
                  <a:lnTo>
                    <a:pt x="2297067" y="124273"/>
                  </a:lnTo>
                  <a:lnTo>
                    <a:pt x="2295083" y="125016"/>
                  </a:lnTo>
                  <a:lnTo>
                    <a:pt x="2292852" y="125016"/>
                  </a:lnTo>
                  <a:lnTo>
                    <a:pt x="2289130" y="125016"/>
                  </a:lnTo>
                  <a:lnTo>
                    <a:pt x="2284418" y="122846"/>
                  </a:lnTo>
                  <a:lnTo>
                    <a:pt x="2278712" y="118506"/>
                  </a:lnTo>
                  <a:lnTo>
                    <a:pt x="2274119" y="115157"/>
                  </a:lnTo>
                  <a:lnTo>
                    <a:pt x="2233274" y="92832"/>
                  </a:lnTo>
                  <a:lnTo>
                    <a:pt x="2191939" y="83379"/>
                  </a:lnTo>
                  <a:lnTo>
                    <a:pt x="2179372" y="82972"/>
                  </a:lnTo>
                  <a:lnTo>
                    <a:pt x="2165429" y="83705"/>
                  </a:lnTo>
                  <a:lnTo>
                    <a:pt x="2128211" y="94692"/>
                  </a:lnTo>
                  <a:lnTo>
                    <a:pt x="2089888" y="128180"/>
                  </a:lnTo>
                  <a:lnTo>
                    <a:pt x="2070458" y="165956"/>
                  </a:lnTo>
                  <a:lnTo>
                    <a:pt x="2059751" y="213662"/>
                  </a:lnTo>
                  <a:lnTo>
                    <a:pt x="2057705" y="250405"/>
                  </a:lnTo>
                  <a:lnTo>
                    <a:pt x="2058251" y="270903"/>
                  </a:lnTo>
                  <a:lnTo>
                    <a:pt x="2066446" y="323889"/>
                  </a:lnTo>
                  <a:lnTo>
                    <a:pt x="2083749" y="364316"/>
                  </a:lnTo>
                  <a:lnTo>
                    <a:pt x="2119419" y="399430"/>
                  </a:lnTo>
                  <a:lnTo>
                    <a:pt x="2168011" y="414244"/>
                  </a:lnTo>
                  <a:lnTo>
                    <a:pt x="2181975" y="414860"/>
                  </a:lnTo>
                  <a:lnTo>
                    <a:pt x="2194556" y="414476"/>
                  </a:lnTo>
                  <a:lnTo>
                    <a:pt x="2236146" y="405570"/>
                  </a:lnTo>
                  <a:lnTo>
                    <a:pt x="2271922" y="388071"/>
                  </a:lnTo>
                  <a:lnTo>
                    <a:pt x="2287704" y="377775"/>
                  </a:lnTo>
                  <a:lnTo>
                    <a:pt x="2292230" y="375790"/>
                  </a:lnTo>
                  <a:lnTo>
                    <a:pt x="2295455" y="375790"/>
                  </a:lnTo>
                  <a:lnTo>
                    <a:pt x="2297936" y="375790"/>
                  </a:lnTo>
                  <a:lnTo>
                    <a:pt x="2299920" y="376287"/>
                  </a:lnTo>
                  <a:lnTo>
                    <a:pt x="2301410" y="377281"/>
                  </a:lnTo>
                  <a:lnTo>
                    <a:pt x="2302898" y="378272"/>
                  </a:lnTo>
                  <a:lnTo>
                    <a:pt x="2304138" y="380256"/>
                  </a:lnTo>
                  <a:lnTo>
                    <a:pt x="2305129" y="383234"/>
                  </a:lnTo>
                  <a:lnTo>
                    <a:pt x="2306123" y="386209"/>
                  </a:lnTo>
                  <a:lnTo>
                    <a:pt x="2306866" y="390366"/>
                  </a:lnTo>
                  <a:lnTo>
                    <a:pt x="2307363" y="395697"/>
                  </a:lnTo>
                  <a:lnTo>
                    <a:pt x="2307857" y="401031"/>
                  </a:lnTo>
                  <a:lnTo>
                    <a:pt x="2308107" y="408163"/>
                  </a:lnTo>
                  <a:lnTo>
                    <a:pt x="2308107" y="417091"/>
                  </a:lnTo>
                  <a:lnTo>
                    <a:pt x="2308107" y="423294"/>
                  </a:lnTo>
                  <a:lnTo>
                    <a:pt x="2307921" y="428564"/>
                  </a:lnTo>
                  <a:lnTo>
                    <a:pt x="2307549" y="432904"/>
                  </a:lnTo>
                  <a:lnTo>
                    <a:pt x="2307177" y="437244"/>
                  </a:lnTo>
                  <a:lnTo>
                    <a:pt x="2306619" y="440966"/>
                  </a:lnTo>
                  <a:lnTo>
                    <a:pt x="2305873" y="444066"/>
                  </a:lnTo>
                  <a:lnTo>
                    <a:pt x="2305129" y="447169"/>
                  </a:lnTo>
                  <a:lnTo>
                    <a:pt x="2274946" y="473983"/>
                  </a:lnTo>
                  <a:lnTo>
                    <a:pt x="2234343" y="489135"/>
                  </a:lnTo>
                  <a:lnTo>
                    <a:pt x="2191136" y="496807"/>
                  </a:lnTo>
                  <a:lnTo>
                    <a:pt x="2166719" y="497829"/>
                  </a:lnTo>
                  <a:lnTo>
                    <a:pt x="2142581" y="496876"/>
                  </a:lnTo>
                  <a:lnTo>
                    <a:pt x="2097933" y="489250"/>
                  </a:lnTo>
                  <a:lnTo>
                    <a:pt x="2058260" y="474007"/>
                  </a:lnTo>
                  <a:lnTo>
                    <a:pt x="2024402" y="451217"/>
                  </a:lnTo>
                  <a:lnTo>
                    <a:pt x="1996567" y="420894"/>
                  </a:lnTo>
                  <a:lnTo>
                    <a:pt x="1975172" y="383036"/>
                  </a:lnTo>
                  <a:lnTo>
                    <a:pt x="1960406" y="337654"/>
                  </a:lnTo>
                  <a:lnTo>
                    <a:pt x="1952966" y="284820"/>
                  </a:lnTo>
                  <a:lnTo>
                    <a:pt x="1952036" y="255614"/>
                  </a:lnTo>
                  <a:lnTo>
                    <a:pt x="1953060" y="225778"/>
                  </a:lnTo>
                  <a:lnTo>
                    <a:pt x="1961245" y="171270"/>
                  </a:lnTo>
                  <a:lnTo>
                    <a:pt x="1977406" y="123737"/>
                  </a:lnTo>
                  <a:lnTo>
                    <a:pt x="2000287" y="83740"/>
                  </a:lnTo>
                  <a:lnTo>
                    <a:pt x="2029599" y="51393"/>
                  </a:lnTo>
                  <a:lnTo>
                    <a:pt x="2064854" y="26837"/>
                  </a:lnTo>
                  <a:lnTo>
                    <a:pt x="2105759" y="10164"/>
                  </a:lnTo>
                  <a:lnTo>
                    <a:pt x="2151058" y="1793"/>
                  </a:lnTo>
                  <a:lnTo>
                    <a:pt x="2175278" y="746"/>
                  </a:lnTo>
                  <a:close/>
                </a:path>
                <a:path w="4260215" h="499110">
                  <a:moveTo>
                    <a:pt x="4115233" y="0"/>
                  </a:moveTo>
                  <a:lnTo>
                    <a:pt x="4157882" y="4025"/>
                  </a:lnTo>
                  <a:lnTo>
                    <a:pt x="4195508" y="14418"/>
                  </a:lnTo>
                  <a:lnTo>
                    <a:pt x="4228158" y="35347"/>
                  </a:lnTo>
                  <a:lnTo>
                    <a:pt x="4230389" y="42230"/>
                  </a:lnTo>
                  <a:lnTo>
                    <a:pt x="4231011" y="45082"/>
                  </a:lnTo>
                  <a:lnTo>
                    <a:pt x="4231444" y="48679"/>
                  </a:lnTo>
                  <a:lnTo>
                    <a:pt x="4231691" y="53019"/>
                  </a:lnTo>
                  <a:lnTo>
                    <a:pt x="4231940" y="57363"/>
                  </a:lnTo>
                  <a:lnTo>
                    <a:pt x="4232062" y="62758"/>
                  </a:lnTo>
                  <a:lnTo>
                    <a:pt x="4232062" y="69204"/>
                  </a:lnTo>
                  <a:lnTo>
                    <a:pt x="4232062" y="76401"/>
                  </a:lnTo>
                  <a:lnTo>
                    <a:pt x="4231876" y="82475"/>
                  </a:lnTo>
                  <a:lnTo>
                    <a:pt x="4231505" y="87437"/>
                  </a:lnTo>
                  <a:lnTo>
                    <a:pt x="4231133" y="92400"/>
                  </a:lnTo>
                  <a:lnTo>
                    <a:pt x="4222141" y="109017"/>
                  </a:lnTo>
                  <a:lnTo>
                    <a:pt x="4219413" y="109017"/>
                  </a:lnTo>
                  <a:lnTo>
                    <a:pt x="4216685" y="109017"/>
                  </a:lnTo>
                  <a:lnTo>
                    <a:pt x="4212345" y="107280"/>
                  </a:lnTo>
                  <a:lnTo>
                    <a:pt x="4206389" y="103808"/>
                  </a:lnTo>
                  <a:lnTo>
                    <a:pt x="4200436" y="100337"/>
                  </a:lnTo>
                  <a:lnTo>
                    <a:pt x="4193121" y="96554"/>
                  </a:lnTo>
                  <a:lnTo>
                    <a:pt x="4154302" y="81299"/>
                  </a:lnTo>
                  <a:lnTo>
                    <a:pt x="4116723" y="76276"/>
                  </a:lnTo>
                  <a:lnTo>
                    <a:pt x="4108978" y="76520"/>
                  </a:lnTo>
                  <a:lnTo>
                    <a:pt x="4068912" y="90973"/>
                  </a:lnTo>
                  <a:lnTo>
                    <a:pt x="4063578" y="95560"/>
                  </a:lnTo>
                  <a:lnTo>
                    <a:pt x="4059610" y="101080"/>
                  </a:lnTo>
                  <a:lnTo>
                    <a:pt x="4057004" y="107530"/>
                  </a:lnTo>
                  <a:lnTo>
                    <a:pt x="4054401" y="113979"/>
                  </a:lnTo>
                  <a:lnTo>
                    <a:pt x="4053099" y="120801"/>
                  </a:lnTo>
                  <a:lnTo>
                    <a:pt x="4053099" y="127994"/>
                  </a:lnTo>
                  <a:lnTo>
                    <a:pt x="4072074" y="166781"/>
                  </a:lnTo>
                  <a:lnTo>
                    <a:pt x="4109525" y="189594"/>
                  </a:lnTo>
                  <a:lnTo>
                    <a:pt x="4127930" y="197722"/>
                  </a:lnTo>
                  <a:lnTo>
                    <a:pt x="4137371" y="201896"/>
                  </a:lnTo>
                  <a:lnTo>
                    <a:pt x="4175695" y="220126"/>
                  </a:lnTo>
                  <a:lnTo>
                    <a:pt x="4212064" y="243335"/>
                  </a:lnTo>
                  <a:lnTo>
                    <a:pt x="4240714" y="275240"/>
                  </a:lnTo>
                  <a:lnTo>
                    <a:pt x="4257737" y="318540"/>
                  </a:lnTo>
                  <a:lnTo>
                    <a:pt x="4259970" y="345655"/>
                  </a:lnTo>
                  <a:lnTo>
                    <a:pt x="4259086" y="364048"/>
                  </a:lnTo>
                  <a:lnTo>
                    <a:pt x="4245830" y="412254"/>
                  </a:lnTo>
                  <a:lnTo>
                    <a:pt x="4218971" y="449891"/>
                  </a:lnTo>
                  <a:lnTo>
                    <a:pt x="4181276" y="476855"/>
                  </a:lnTo>
                  <a:lnTo>
                    <a:pt x="4134488" y="493134"/>
                  </a:lnTo>
                  <a:lnTo>
                    <a:pt x="4081747" y="498576"/>
                  </a:lnTo>
                  <a:lnTo>
                    <a:pt x="4069505" y="498320"/>
                  </a:lnTo>
                  <a:lnTo>
                    <a:pt x="4025041" y="492332"/>
                  </a:lnTo>
                  <a:lnTo>
                    <a:pt x="3982637" y="478716"/>
                  </a:lnTo>
                  <a:lnTo>
                    <a:pt x="3948979" y="453493"/>
                  </a:lnTo>
                  <a:lnTo>
                    <a:pt x="3945569" y="421184"/>
                  </a:lnTo>
                  <a:lnTo>
                    <a:pt x="3945569" y="413494"/>
                  </a:lnTo>
                  <a:lnTo>
                    <a:pt x="3953198" y="382304"/>
                  </a:lnTo>
                  <a:lnTo>
                    <a:pt x="3955057" y="380939"/>
                  </a:lnTo>
                  <a:lnTo>
                    <a:pt x="3957227" y="380256"/>
                  </a:lnTo>
                  <a:lnTo>
                    <a:pt x="3959708" y="380256"/>
                  </a:lnTo>
                  <a:lnTo>
                    <a:pt x="3963180" y="380256"/>
                  </a:lnTo>
                  <a:lnTo>
                    <a:pt x="3968081" y="382304"/>
                  </a:lnTo>
                  <a:lnTo>
                    <a:pt x="3974406" y="386394"/>
                  </a:lnTo>
                  <a:lnTo>
                    <a:pt x="3979486" y="389546"/>
                  </a:lnTo>
                  <a:lnTo>
                    <a:pt x="4015099" y="407093"/>
                  </a:lnTo>
                  <a:lnTo>
                    <a:pt x="4056586" y="418161"/>
                  </a:lnTo>
                  <a:lnTo>
                    <a:pt x="4082119" y="419697"/>
                  </a:lnTo>
                  <a:lnTo>
                    <a:pt x="4090816" y="419429"/>
                  </a:lnTo>
                  <a:lnTo>
                    <a:pt x="4132919" y="407012"/>
                  </a:lnTo>
                  <a:lnTo>
                    <a:pt x="4157091" y="371792"/>
                  </a:lnTo>
                  <a:lnTo>
                    <a:pt x="4158392" y="358304"/>
                  </a:lnTo>
                  <a:lnTo>
                    <a:pt x="4157834" y="350409"/>
                  </a:lnTo>
                  <a:lnTo>
                    <a:pt x="4133035" y="314098"/>
                  </a:lnTo>
                  <a:lnTo>
                    <a:pt x="4093653" y="292263"/>
                  </a:lnTo>
                  <a:lnTo>
                    <a:pt x="4084468" y="288205"/>
                  </a:lnTo>
                  <a:lnTo>
                    <a:pt x="4075143" y="284030"/>
                  </a:lnTo>
                  <a:lnTo>
                    <a:pt x="4037006" y="265798"/>
                  </a:lnTo>
                  <a:lnTo>
                    <a:pt x="4001240" y="242591"/>
                  </a:lnTo>
                  <a:lnTo>
                    <a:pt x="3972964" y="210638"/>
                  </a:lnTo>
                  <a:lnTo>
                    <a:pt x="3955987" y="166780"/>
                  </a:lnTo>
                  <a:lnTo>
                    <a:pt x="3953756" y="138784"/>
                  </a:lnTo>
                  <a:lnTo>
                    <a:pt x="3954558" y="122005"/>
                  </a:lnTo>
                  <a:lnTo>
                    <a:pt x="3966591" y="77949"/>
                  </a:lnTo>
                  <a:lnTo>
                    <a:pt x="3990869" y="43626"/>
                  </a:lnTo>
                  <a:lnTo>
                    <a:pt x="4024915" y="19302"/>
                  </a:lnTo>
                  <a:lnTo>
                    <a:pt x="4067551" y="4814"/>
                  </a:lnTo>
                  <a:lnTo>
                    <a:pt x="4098896" y="534"/>
                  </a:lnTo>
                  <a:lnTo>
                    <a:pt x="4115233" y="0"/>
                  </a:lnTo>
                  <a:close/>
                </a:path>
                <a:path w="4260215" h="499110">
                  <a:moveTo>
                    <a:pt x="3166408" y="0"/>
                  </a:moveTo>
                  <a:lnTo>
                    <a:pt x="3217893" y="3627"/>
                  </a:lnTo>
                  <a:lnTo>
                    <a:pt x="3262960" y="14511"/>
                  </a:lnTo>
                  <a:lnTo>
                    <a:pt x="3301376" y="32929"/>
                  </a:lnTo>
                  <a:lnTo>
                    <a:pt x="3332908" y="59161"/>
                  </a:lnTo>
                  <a:lnTo>
                    <a:pt x="3357558" y="93251"/>
                  </a:lnTo>
                  <a:lnTo>
                    <a:pt x="3375324" y="135248"/>
                  </a:lnTo>
                  <a:lnTo>
                    <a:pt x="3386068" y="185338"/>
                  </a:lnTo>
                  <a:lnTo>
                    <a:pt x="3389650" y="243705"/>
                  </a:lnTo>
                  <a:lnTo>
                    <a:pt x="3388720" y="272867"/>
                  </a:lnTo>
                  <a:lnTo>
                    <a:pt x="3381278" y="326446"/>
                  </a:lnTo>
                  <a:lnTo>
                    <a:pt x="3366419" y="373595"/>
                  </a:lnTo>
                  <a:lnTo>
                    <a:pt x="3344281" y="413685"/>
                  </a:lnTo>
                  <a:lnTo>
                    <a:pt x="3314923" y="446532"/>
                  </a:lnTo>
                  <a:lnTo>
                    <a:pt x="3278552" y="471646"/>
                  </a:lnTo>
                  <a:lnTo>
                    <a:pt x="3235229" y="488843"/>
                  </a:lnTo>
                  <a:lnTo>
                    <a:pt x="3185092" y="497495"/>
                  </a:lnTo>
                  <a:lnTo>
                    <a:pt x="3157478" y="498576"/>
                  </a:lnTo>
                  <a:lnTo>
                    <a:pt x="3130281" y="497657"/>
                  </a:lnTo>
                  <a:lnTo>
                    <a:pt x="3081261" y="490308"/>
                  </a:lnTo>
                  <a:lnTo>
                    <a:pt x="3039380" y="475564"/>
                  </a:lnTo>
                  <a:lnTo>
                    <a:pt x="3004499" y="453147"/>
                  </a:lnTo>
                  <a:lnTo>
                    <a:pt x="2976593" y="422952"/>
                  </a:lnTo>
                  <a:lnTo>
                    <a:pt x="2955664" y="384628"/>
                  </a:lnTo>
                  <a:lnTo>
                    <a:pt x="2941711" y="338073"/>
                  </a:lnTo>
                  <a:lnTo>
                    <a:pt x="2934736" y="283006"/>
                  </a:lnTo>
                  <a:lnTo>
                    <a:pt x="2933864" y="252264"/>
                  </a:lnTo>
                  <a:lnTo>
                    <a:pt x="2934794" y="223789"/>
                  </a:lnTo>
                  <a:lnTo>
                    <a:pt x="2942234" y="171233"/>
                  </a:lnTo>
                  <a:lnTo>
                    <a:pt x="2957094" y="124679"/>
                  </a:lnTo>
                  <a:lnTo>
                    <a:pt x="2979233" y="84961"/>
                  </a:lnTo>
                  <a:lnTo>
                    <a:pt x="3008592" y="52300"/>
                  </a:lnTo>
                  <a:lnTo>
                    <a:pt x="3044962" y="27186"/>
                  </a:lnTo>
                  <a:lnTo>
                    <a:pt x="3088307" y="9838"/>
                  </a:lnTo>
                  <a:lnTo>
                    <a:pt x="3138630" y="1093"/>
                  </a:lnTo>
                  <a:lnTo>
                    <a:pt x="3166408" y="0"/>
                  </a:lnTo>
                  <a:close/>
                </a:path>
                <a:path w="4260215" h="499110">
                  <a:moveTo>
                    <a:pt x="1044999" y="0"/>
                  </a:moveTo>
                  <a:lnTo>
                    <a:pt x="1096485" y="3627"/>
                  </a:lnTo>
                  <a:lnTo>
                    <a:pt x="1141552" y="14511"/>
                  </a:lnTo>
                  <a:lnTo>
                    <a:pt x="1179968" y="32929"/>
                  </a:lnTo>
                  <a:lnTo>
                    <a:pt x="1211501" y="59161"/>
                  </a:lnTo>
                  <a:lnTo>
                    <a:pt x="1236150" y="93251"/>
                  </a:lnTo>
                  <a:lnTo>
                    <a:pt x="1253916" y="135248"/>
                  </a:lnTo>
                  <a:lnTo>
                    <a:pt x="1264660" y="185338"/>
                  </a:lnTo>
                  <a:lnTo>
                    <a:pt x="1268242" y="243705"/>
                  </a:lnTo>
                  <a:lnTo>
                    <a:pt x="1267312" y="272867"/>
                  </a:lnTo>
                  <a:lnTo>
                    <a:pt x="1259870" y="326446"/>
                  </a:lnTo>
                  <a:lnTo>
                    <a:pt x="1245011" y="373595"/>
                  </a:lnTo>
                  <a:lnTo>
                    <a:pt x="1222873" y="413685"/>
                  </a:lnTo>
                  <a:lnTo>
                    <a:pt x="1193515" y="446532"/>
                  </a:lnTo>
                  <a:lnTo>
                    <a:pt x="1157144" y="471646"/>
                  </a:lnTo>
                  <a:lnTo>
                    <a:pt x="1113821" y="488843"/>
                  </a:lnTo>
                  <a:lnTo>
                    <a:pt x="1063684" y="497495"/>
                  </a:lnTo>
                  <a:lnTo>
                    <a:pt x="1036070" y="498576"/>
                  </a:lnTo>
                  <a:lnTo>
                    <a:pt x="1008873" y="497657"/>
                  </a:lnTo>
                  <a:lnTo>
                    <a:pt x="959853" y="490308"/>
                  </a:lnTo>
                  <a:lnTo>
                    <a:pt x="917972" y="475564"/>
                  </a:lnTo>
                  <a:lnTo>
                    <a:pt x="883091" y="453147"/>
                  </a:lnTo>
                  <a:lnTo>
                    <a:pt x="855185" y="422952"/>
                  </a:lnTo>
                  <a:lnTo>
                    <a:pt x="834256" y="384628"/>
                  </a:lnTo>
                  <a:lnTo>
                    <a:pt x="820304" y="338073"/>
                  </a:lnTo>
                  <a:lnTo>
                    <a:pt x="813327" y="283006"/>
                  </a:lnTo>
                  <a:lnTo>
                    <a:pt x="812455" y="252264"/>
                  </a:lnTo>
                  <a:lnTo>
                    <a:pt x="813385" y="223789"/>
                  </a:lnTo>
                  <a:lnTo>
                    <a:pt x="820827" y="171233"/>
                  </a:lnTo>
                  <a:lnTo>
                    <a:pt x="835686" y="124679"/>
                  </a:lnTo>
                  <a:lnTo>
                    <a:pt x="857824" y="84961"/>
                  </a:lnTo>
                  <a:lnTo>
                    <a:pt x="887183" y="52300"/>
                  </a:lnTo>
                  <a:lnTo>
                    <a:pt x="923553" y="27186"/>
                  </a:lnTo>
                  <a:lnTo>
                    <a:pt x="966899" y="9838"/>
                  </a:lnTo>
                  <a:lnTo>
                    <a:pt x="1017222" y="1093"/>
                  </a:lnTo>
                  <a:lnTo>
                    <a:pt x="104499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403" y="3437648"/>
              <a:ext cx="560705" cy="389890"/>
            </a:xfrm>
            <a:custGeom>
              <a:avLst/>
              <a:gdLst/>
              <a:ahLst/>
              <a:cxnLst/>
              <a:rect l="l" t="t" r="r" b="b"/>
              <a:pathLst>
                <a:path w="560705" h="389889">
                  <a:moveTo>
                    <a:pt x="438519" y="68461"/>
                  </a:moveTo>
                  <a:lnTo>
                    <a:pt x="337018" y="245565"/>
                  </a:lnTo>
                  <a:lnTo>
                    <a:pt x="439114" y="245565"/>
                  </a:lnTo>
                  <a:lnTo>
                    <a:pt x="439114" y="68461"/>
                  </a:lnTo>
                  <a:lnTo>
                    <a:pt x="438519" y="68461"/>
                  </a:lnTo>
                  <a:close/>
                </a:path>
                <a:path w="560705" h="389889">
                  <a:moveTo>
                    <a:pt x="459057" y="893"/>
                  </a:moveTo>
                  <a:lnTo>
                    <a:pt x="497802" y="2926"/>
                  </a:lnTo>
                  <a:lnTo>
                    <a:pt x="511444" y="8037"/>
                  </a:lnTo>
                  <a:lnTo>
                    <a:pt x="513429" y="9622"/>
                  </a:lnTo>
                  <a:lnTo>
                    <a:pt x="514421" y="11509"/>
                  </a:lnTo>
                  <a:lnTo>
                    <a:pt x="514421" y="13691"/>
                  </a:lnTo>
                  <a:lnTo>
                    <a:pt x="514421" y="245565"/>
                  </a:lnTo>
                  <a:lnTo>
                    <a:pt x="548651" y="245565"/>
                  </a:lnTo>
                  <a:lnTo>
                    <a:pt x="551826" y="245565"/>
                  </a:lnTo>
                  <a:lnTo>
                    <a:pt x="554555" y="247997"/>
                  </a:lnTo>
                  <a:lnTo>
                    <a:pt x="556837" y="252859"/>
                  </a:lnTo>
                  <a:lnTo>
                    <a:pt x="559119" y="257720"/>
                  </a:lnTo>
                  <a:lnTo>
                    <a:pt x="560260" y="265806"/>
                  </a:lnTo>
                  <a:lnTo>
                    <a:pt x="560260" y="277118"/>
                  </a:lnTo>
                  <a:lnTo>
                    <a:pt x="560260" y="287237"/>
                  </a:lnTo>
                  <a:lnTo>
                    <a:pt x="559218" y="294927"/>
                  </a:lnTo>
                  <a:lnTo>
                    <a:pt x="557135" y="300185"/>
                  </a:lnTo>
                  <a:lnTo>
                    <a:pt x="555051" y="305443"/>
                  </a:lnTo>
                  <a:lnTo>
                    <a:pt x="552223" y="308073"/>
                  </a:lnTo>
                  <a:lnTo>
                    <a:pt x="548651" y="308073"/>
                  </a:lnTo>
                  <a:lnTo>
                    <a:pt x="514421" y="308073"/>
                  </a:lnTo>
                  <a:lnTo>
                    <a:pt x="514421" y="377726"/>
                  </a:lnTo>
                  <a:lnTo>
                    <a:pt x="514421" y="379710"/>
                  </a:lnTo>
                  <a:lnTo>
                    <a:pt x="513826" y="381444"/>
                  </a:lnTo>
                  <a:lnTo>
                    <a:pt x="512635" y="382935"/>
                  </a:lnTo>
                  <a:lnTo>
                    <a:pt x="511444" y="384422"/>
                  </a:lnTo>
                  <a:lnTo>
                    <a:pt x="509361" y="385663"/>
                  </a:lnTo>
                  <a:lnTo>
                    <a:pt x="506384" y="386654"/>
                  </a:lnTo>
                  <a:lnTo>
                    <a:pt x="503408" y="387647"/>
                  </a:lnTo>
                  <a:lnTo>
                    <a:pt x="499538" y="388391"/>
                  </a:lnTo>
                  <a:lnTo>
                    <a:pt x="494776" y="388888"/>
                  </a:lnTo>
                  <a:lnTo>
                    <a:pt x="490013" y="389385"/>
                  </a:lnTo>
                  <a:lnTo>
                    <a:pt x="483862" y="389631"/>
                  </a:lnTo>
                  <a:lnTo>
                    <a:pt x="476321" y="389631"/>
                  </a:lnTo>
                  <a:lnTo>
                    <a:pt x="469177" y="389631"/>
                  </a:lnTo>
                  <a:lnTo>
                    <a:pt x="463174" y="389385"/>
                  </a:lnTo>
                  <a:lnTo>
                    <a:pt x="458313" y="388888"/>
                  </a:lnTo>
                  <a:lnTo>
                    <a:pt x="453451" y="388391"/>
                  </a:lnTo>
                  <a:lnTo>
                    <a:pt x="449582" y="387647"/>
                  </a:lnTo>
                  <a:lnTo>
                    <a:pt x="446704" y="386654"/>
                  </a:lnTo>
                  <a:lnTo>
                    <a:pt x="443827" y="385663"/>
                  </a:lnTo>
                  <a:lnTo>
                    <a:pt x="441842" y="384422"/>
                  </a:lnTo>
                  <a:lnTo>
                    <a:pt x="440751" y="382935"/>
                  </a:lnTo>
                  <a:lnTo>
                    <a:pt x="439659" y="381444"/>
                  </a:lnTo>
                  <a:lnTo>
                    <a:pt x="439114" y="379710"/>
                  </a:lnTo>
                  <a:lnTo>
                    <a:pt x="439114" y="377726"/>
                  </a:lnTo>
                  <a:lnTo>
                    <a:pt x="439114" y="308073"/>
                  </a:lnTo>
                  <a:lnTo>
                    <a:pt x="291774" y="308073"/>
                  </a:lnTo>
                  <a:lnTo>
                    <a:pt x="288996" y="308073"/>
                  </a:lnTo>
                  <a:lnTo>
                    <a:pt x="286515" y="307726"/>
                  </a:lnTo>
                  <a:lnTo>
                    <a:pt x="284333" y="307031"/>
                  </a:lnTo>
                  <a:lnTo>
                    <a:pt x="282150" y="306336"/>
                  </a:lnTo>
                  <a:lnTo>
                    <a:pt x="280314" y="304751"/>
                  </a:lnTo>
                  <a:lnTo>
                    <a:pt x="278826" y="302270"/>
                  </a:lnTo>
                  <a:lnTo>
                    <a:pt x="277338" y="299789"/>
                  </a:lnTo>
                  <a:lnTo>
                    <a:pt x="276246" y="296216"/>
                  </a:lnTo>
                  <a:lnTo>
                    <a:pt x="275552" y="291553"/>
                  </a:lnTo>
                  <a:lnTo>
                    <a:pt x="274857" y="286889"/>
                  </a:lnTo>
                  <a:lnTo>
                    <a:pt x="274510" y="280690"/>
                  </a:lnTo>
                  <a:lnTo>
                    <a:pt x="274510" y="272951"/>
                  </a:lnTo>
                  <a:lnTo>
                    <a:pt x="274510" y="266599"/>
                  </a:lnTo>
                  <a:lnTo>
                    <a:pt x="276445" y="243779"/>
                  </a:lnTo>
                  <a:lnTo>
                    <a:pt x="277139" y="240008"/>
                  </a:lnTo>
                  <a:lnTo>
                    <a:pt x="278132" y="236439"/>
                  </a:lnTo>
                  <a:lnTo>
                    <a:pt x="279422" y="233065"/>
                  </a:lnTo>
                  <a:lnTo>
                    <a:pt x="280711" y="229691"/>
                  </a:lnTo>
                  <a:lnTo>
                    <a:pt x="282348" y="226118"/>
                  </a:lnTo>
                  <a:lnTo>
                    <a:pt x="284333" y="222348"/>
                  </a:lnTo>
                  <a:lnTo>
                    <a:pt x="403991" y="11311"/>
                  </a:lnTo>
                  <a:lnTo>
                    <a:pt x="404983" y="9524"/>
                  </a:lnTo>
                  <a:lnTo>
                    <a:pt x="435244" y="1487"/>
                  </a:lnTo>
                  <a:lnTo>
                    <a:pt x="441793" y="1091"/>
                  </a:lnTo>
                  <a:lnTo>
                    <a:pt x="449730" y="893"/>
                  </a:lnTo>
                  <a:lnTo>
                    <a:pt x="459057" y="893"/>
                  </a:lnTo>
                  <a:close/>
                </a:path>
                <a:path w="560705" h="389889">
                  <a:moveTo>
                    <a:pt x="127396" y="0"/>
                  </a:moveTo>
                  <a:lnTo>
                    <a:pt x="134937" y="0"/>
                  </a:lnTo>
                  <a:lnTo>
                    <a:pt x="141039" y="149"/>
                  </a:lnTo>
                  <a:lnTo>
                    <a:pt x="162222" y="7440"/>
                  </a:lnTo>
                  <a:lnTo>
                    <a:pt x="162222" y="9226"/>
                  </a:lnTo>
                  <a:lnTo>
                    <a:pt x="162222" y="327422"/>
                  </a:lnTo>
                  <a:lnTo>
                    <a:pt x="225028" y="327422"/>
                  </a:lnTo>
                  <a:lnTo>
                    <a:pt x="226814" y="327422"/>
                  </a:lnTo>
                  <a:lnTo>
                    <a:pt x="228451" y="327967"/>
                  </a:lnTo>
                  <a:lnTo>
                    <a:pt x="229939" y="329059"/>
                  </a:lnTo>
                  <a:lnTo>
                    <a:pt x="231427" y="330150"/>
                  </a:lnTo>
                  <a:lnTo>
                    <a:pt x="232717" y="331887"/>
                  </a:lnTo>
                  <a:lnTo>
                    <a:pt x="233809" y="334268"/>
                  </a:lnTo>
                  <a:lnTo>
                    <a:pt x="234900" y="336648"/>
                  </a:lnTo>
                  <a:lnTo>
                    <a:pt x="235694" y="339775"/>
                  </a:lnTo>
                  <a:lnTo>
                    <a:pt x="236190" y="343643"/>
                  </a:lnTo>
                  <a:lnTo>
                    <a:pt x="236686" y="347514"/>
                  </a:lnTo>
                  <a:lnTo>
                    <a:pt x="236934" y="352324"/>
                  </a:lnTo>
                  <a:lnTo>
                    <a:pt x="236934" y="358079"/>
                  </a:lnTo>
                  <a:lnTo>
                    <a:pt x="236934" y="363635"/>
                  </a:lnTo>
                  <a:lnTo>
                    <a:pt x="236636" y="368350"/>
                  </a:lnTo>
                  <a:lnTo>
                    <a:pt x="236041" y="372218"/>
                  </a:lnTo>
                  <a:lnTo>
                    <a:pt x="235446" y="376089"/>
                  </a:lnTo>
                  <a:lnTo>
                    <a:pt x="234602" y="379165"/>
                  </a:lnTo>
                  <a:lnTo>
                    <a:pt x="233511" y="381444"/>
                  </a:lnTo>
                  <a:lnTo>
                    <a:pt x="232420" y="383727"/>
                  </a:lnTo>
                  <a:lnTo>
                    <a:pt x="231179" y="385364"/>
                  </a:lnTo>
                  <a:lnTo>
                    <a:pt x="229790" y="386358"/>
                  </a:lnTo>
                  <a:lnTo>
                    <a:pt x="228401" y="387348"/>
                  </a:lnTo>
                  <a:lnTo>
                    <a:pt x="226814" y="387845"/>
                  </a:lnTo>
                  <a:lnTo>
                    <a:pt x="225028" y="387845"/>
                  </a:lnTo>
                  <a:lnTo>
                    <a:pt x="12501" y="387845"/>
                  </a:lnTo>
                  <a:lnTo>
                    <a:pt x="10913" y="387845"/>
                  </a:lnTo>
                  <a:lnTo>
                    <a:pt x="9425" y="387348"/>
                  </a:lnTo>
                  <a:lnTo>
                    <a:pt x="8036" y="386358"/>
                  </a:lnTo>
                  <a:lnTo>
                    <a:pt x="6647" y="385364"/>
                  </a:lnTo>
                  <a:lnTo>
                    <a:pt x="5407" y="383727"/>
                  </a:lnTo>
                  <a:lnTo>
                    <a:pt x="4315" y="381444"/>
                  </a:lnTo>
                  <a:lnTo>
                    <a:pt x="3224" y="379165"/>
                  </a:lnTo>
                  <a:lnTo>
                    <a:pt x="2381" y="376089"/>
                  </a:lnTo>
                  <a:lnTo>
                    <a:pt x="1786" y="372218"/>
                  </a:lnTo>
                  <a:lnTo>
                    <a:pt x="1190" y="368350"/>
                  </a:lnTo>
                  <a:lnTo>
                    <a:pt x="893" y="363635"/>
                  </a:lnTo>
                  <a:lnTo>
                    <a:pt x="893" y="358079"/>
                  </a:lnTo>
                  <a:lnTo>
                    <a:pt x="893" y="352324"/>
                  </a:lnTo>
                  <a:lnTo>
                    <a:pt x="4018" y="334268"/>
                  </a:lnTo>
                  <a:lnTo>
                    <a:pt x="5109" y="331887"/>
                  </a:lnTo>
                  <a:lnTo>
                    <a:pt x="6350" y="330150"/>
                  </a:lnTo>
                  <a:lnTo>
                    <a:pt x="7739" y="329059"/>
                  </a:lnTo>
                  <a:lnTo>
                    <a:pt x="9128" y="327967"/>
                  </a:lnTo>
                  <a:lnTo>
                    <a:pt x="10715" y="327422"/>
                  </a:lnTo>
                  <a:lnTo>
                    <a:pt x="12501" y="327422"/>
                  </a:lnTo>
                  <a:lnTo>
                    <a:pt x="84236" y="327422"/>
                  </a:lnTo>
                  <a:lnTo>
                    <a:pt x="84236" y="76794"/>
                  </a:lnTo>
                  <a:lnTo>
                    <a:pt x="22324" y="111026"/>
                  </a:lnTo>
                  <a:lnTo>
                    <a:pt x="17760" y="113208"/>
                  </a:lnTo>
                  <a:lnTo>
                    <a:pt x="14039" y="114546"/>
                  </a:lnTo>
                  <a:lnTo>
                    <a:pt x="11162" y="115043"/>
                  </a:lnTo>
                  <a:lnTo>
                    <a:pt x="8284" y="115540"/>
                  </a:lnTo>
                  <a:lnTo>
                    <a:pt x="6002" y="114943"/>
                  </a:lnTo>
                  <a:lnTo>
                    <a:pt x="4315" y="113257"/>
                  </a:lnTo>
                  <a:lnTo>
                    <a:pt x="2629" y="111572"/>
                  </a:lnTo>
                  <a:lnTo>
                    <a:pt x="1488" y="108642"/>
                  </a:lnTo>
                  <a:lnTo>
                    <a:pt x="893" y="104476"/>
                  </a:lnTo>
                  <a:lnTo>
                    <a:pt x="297" y="100309"/>
                  </a:lnTo>
                  <a:lnTo>
                    <a:pt x="0" y="94457"/>
                  </a:lnTo>
                  <a:lnTo>
                    <a:pt x="0" y="86916"/>
                  </a:lnTo>
                  <a:lnTo>
                    <a:pt x="0" y="82152"/>
                  </a:lnTo>
                  <a:lnTo>
                    <a:pt x="1786" y="67269"/>
                  </a:lnTo>
                  <a:lnTo>
                    <a:pt x="2579" y="65086"/>
                  </a:lnTo>
                  <a:lnTo>
                    <a:pt x="93464" y="3867"/>
                  </a:lnTo>
                  <a:lnTo>
                    <a:pt x="94456" y="3075"/>
                  </a:lnTo>
                  <a:lnTo>
                    <a:pt x="95696" y="2429"/>
                  </a:lnTo>
                  <a:lnTo>
                    <a:pt x="97184" y="1935"/>
                  </a:lnTo>
                  <a:lnTo>
                    <a:pt x="98673" y="1438"/>
                  </a:lnTo>
                  <a:lnTo>
                    <a:pt x="100607" y="1042"/>
                  </a:lnTo>
                  <a:lnTo>
                    <a:pt x="102989" y="743"/>
                  </a:lnTo>
                  <a:lnTo>
                    <a:pt x="105370" y="445"/>
                  </a:lnTo>
                  <a:lnTo>
                    <a:pt x="108495" y="246"/>
                  </a:lnTo>
                  <a:lnTo>
                    <a:pt x="112365" y="149"/>
                  </a:lnTo>
                  <a:lnTo>
                    <a:pt x="116234" y="48"/>
                  </a:lnTo>
                  <a:lnTo>
                    <a:pt x="121245" y="0"/>
                  </a:lnTo>
                  <a:lnTo>
                    <a:pt x="127396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538" y="1017778"/>
            <a:ext cx="3652520" cy="438784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00" spc="45" b="0">
                <a:solidFill>
                  <a:srgbClr val="191919"/>
                </a:solidFill>
                <a:latin typeface="Trebuchet MS"/>
                <a:cs typeface="Trebuchet MS"/>
              </a:rPr>
              <a:t>Investment</a:t>
            </a:r>
            <a:r>
              <a:rPr dirty="0" sz="2700" spc="-65" b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700" spc="10" b="0">
                <a:solidFill>
                  <a:srgbClr val="191919"/>
                </a:solidFill>
                <a:latin typeface="Trebuchet MS"/>
                <a:cs typeface="Trebuchet MS"/>
              </a:rPr>
              <a:t>Projections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15238" y="1716277"/>
          <a:ext cx="9013190" cy="4077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075"/>
                <a:gridCol w="1567180"/>
                <a:gridCol w="569594"/>
                <a:gridCol w="965835"/>
                <a:gridCol w="1642110"/>
                <a:gridCol w="1648460"/>
                <a:gridCol w="581025"/>
                <a:gridCol w="908050"/>
              </a:tblGrid>
              <a:tr h="395605">
                <a:tc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Startup</a:t>
                      </a:r>
                      <a:r>
                        <a:rPr dirty="0" sz="9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stage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9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startups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793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Ave.</a:t>
                      </a:r>
                      <a:r>
                        <a:rPr dirty="0" sz="95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investment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01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9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investment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950" spc="6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new</a:t>
                      </a:r>
                      <a:r>
                        <a:rPr dirty="0" sz="95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startups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130175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05139"/>
                    </a:solidFill>
                  </a:tcPr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065"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25">
                          <a:latin typeface="Arial"/>
                          <a:cs typeface="Arial"/>
                        </a:rPr>
                        <a:t>2021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3175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$200,000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1428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latin typeface="Arial"/>
                          <a:cs typeface="Arial"/>
                        </a:rPr>
                        <a:t>B/C/D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3175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$4,000,000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760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$19,000,000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4795"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30">
                          <a:latin typeface="Arial"/>
                          <a:cs typeface="Arial"/>
                        </a:rPr>
                        <a:t>2022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140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$200,000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$28,000,000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1428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950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latin typeface="Arial"/>
                          <a:cs typeface="Arial"/>
                        </a:rPr>
                        <a:t>B/C/D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$50,000,000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7625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2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1600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$40,000,000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065"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25">
                          <a:latin typeface="Arial"/>
                          <a:cs typeface="Arial"/>
                        </a:rPr>
                        <a:t>2023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$200,000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$60,000,000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marL="636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2000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latin typeface="Arial"/>
                          <a:cs typeface="Arial"/>
                        </a:rPr>
                        <a:t>B/C/D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100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$100,000,000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5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79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000" spc="20">
                          <a:latin typeface="Arial"/>
                          <a:cs typeface="Arial"/>
                        </a:rPr>
                        <a:t>2400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79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79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$60,000,000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5879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66065"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25">
                          <a:latin typeface="Arial"/>
                          <a:cs typeface="Arial"/>
                        </a:rPr>
                        <a:t>2024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450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$200,000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$90,000,000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2865"/>
                </a:tc>
                <a:tc gridSpan="2">
                  <a:txBody>
                    <a:bodyPr/>
                    <a:lstStyle/>
                    <a:p>
                      <a:pPr marL="6369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3000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1524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latin typeface="Arial"/>
                          <a:cs typeface="Arial"/>
                        </a:rPr>
                        <a:t>B/C/D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150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$150,000,000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20">
                          <a:latin typeface="Arial"/>
                          <a:cs typeface="Arial"/>
                        </a:rPr>
                        <a:t>3200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$25,000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$80,000,000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9870"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000" spc="25">
                          <a:latin typeface="Arial"/>
                          <a:cs typeface="Arial"/>
                        </a:rPr>
                        <a:t>2025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6355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80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5">
                          <a:latin typeface="Arial"/>
                          <a:cs typeface="Arial"/>
                        </a:rPr>
                        <a:t>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0005"/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00" spc="15">
                          <a:latin typeface="Arial"/>
                          <a:cs typeface="Arial"/>
                        </a:rPr>
                        <a:t>600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0005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00" spc="5">
                          <a:latin typeface="Arial"/>
                          <a:cs typeface="Arial"/>
                        </a:rPr>
                        <a:t>$200,000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0005"/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$120,000,000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0005"/>
                </a:tc>
                <a:tc gridSpan="2">
                  <a:txBody>
                    <a:bodyPr/>
                    <a:lstStyle/>
                    <a:p>
                      <a:pPr marL="636905">
                        <a:lnSpc>
                          <a:spcPts val="1670"/>
                        </a:lnSpc>
                      </a:pPr>
                      <a:r>
                        <a:rPr dirty="0" sz="1400" spc="-5">
                          <a:latin typeface="Calibri"/>
                          <a:cs typeface="Calibri"/>
                        </a:rPr>
                        <a:t>4000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4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20">
                          <a:latin typeface="Arial"/>
                          <a:cs typeface="Arial"/>
                        </a:rPr>
                        <a:t>B/C/D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marL="3111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000" spc="20">
                          <a:latin typeface="Arial"/>
                          <a:cs typeface="Arial"/>
                        </a:rPr>
                        <a:t>200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787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081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$200,000,000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8576" y="5950661"/>
            <a:ext cx="7955280" cy="586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23000"/>
              </a:lnSpc>
              <a:spcBef>
                <a:spcPts val="85"/>
              </a:spcBef>
            </a:pP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PROJECTIONS</a:t>
            </a:r>
            <a:r>
              <a:rPr dirty="0" sz="1000" spc="15">
                <a:latin typeface="Arial"/>
                <a:cs typeface="Arial"/>
              </a:rPr>
              <a:t> 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PAGE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ESTIMATED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PERFORMANCE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GOALS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ONLY,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HYPOTHETICAL,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BASED</a:t>
            </a:r>
            <a:r>
              <a:rPr dirty="0" sz="1000" spc="15">
                <a:latin typeface="Arial"/>
                <a:cs typeface="Arial"/>
              </a:rPr>
              <a:t> ON </a:t>
            </a:r>
            <a:r>
              <a:rPr dirty="0" sz="1000" spc="-40">
                <a:latin typeface="Arial"/>
                <a:cs typeface="Arial"/>
              </a:rPr>
              <a:t>ACTUAL 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75">
                <a:latin typeface="Arial"/>
                <a:cs typeface="Arial"/>
              </a:rPr>
              <a:t>RESULTS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AND </a:t>
            </a:r>
            <a:r>
              <a:rPr dirty="0" sz="1000" spc="-50">
                <a:latin typeface="Arial"/>
                <a:cs typeface="Arial"/>
              </a:rPr>
              <a:t>ARE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NOT </a:t>
            </a:r>
            <a:r>
              <a:rPr dirty="0" sz="1000" spc="-45">
                <a:latin typeface="Arial"/>
                <a:cs typeface="Arial"/>
              </a:rPr>
              <a:t>GUARANTEES OF </a:t>
            </a:r>
            <a:r>
              <a:rPr dirty="0" sz="1000" spc="-50">
                <a:latin typeface="Arial"/>
                <a:cs typeface="Arial"/>
              </a:rPr>
              <a:t>FUTURE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65">
                <a:latin typeface="Arial"/>
                <a:cs typeface="Arial"/>
              </a:rPr>
              <a:t>RESULTS.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65">
                <a:latin typeface="Arial"/>
                <a:cs typeface="Arial"/>
              </a:rPr>
              <a:t>THESE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PREDICTIONS </a:t>
            </a:r>
            <a:r>
              <a:rPr dirty="0" sz="1000" spc="5">
                <a:latin typeface="Arial"/>
                <a:cs typeface="Arial"/>
              </a:rPr>
              <a:t>DO </a:t>
            </a:r>
            <a:r>
              <a:rPr dirty="0" sz="1000" spc="-15">
                <a:latin typeface="Arial"/>
                <a:cs typeface="Arial"/>
              </a:rPr>
              <a:t>NOT </a:t>
            </a:r>
            <a:r>
              <a:rPr dirty="0" sz="1000" spc="-65">
                <a:latin typeface="Arial"/>
                <a:cs typeface="Arial"/>
              </a:rPr>
              <a:t>REPRESENT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OR </a:t>
            </a:r>
            <a:r>
              <a:rPr dirty="0" sz="1000" spc="-40">
                <a:latin typeface="Arial"/>
                <a:cs typeface="Arial"/>
              </a:rPr>
              <a:t>GUARANTEE </a:t>
            </a:r>
            <a:r>
              <a:rPr dirty="0" sz="1000" spc="-35">
                <a:latin typeface="Arial"/>
                <a:cs typeface="Arial"/>
              </a:rPr>
              <a:t>THAT </a:t>
            </a:r>
            <a:r>
              <a:rPr dirty="0" sz="1000" spc="-20">
                <a:latin typeface="Arial"/>
                <a:cs typeface="Arial"/>
              </a:rPr>
              <a:t>ANY 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GOALS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MET,</a:t>
            </a:r>
            <a:r>
              <a:rPr dirty="0" sz="1000" spc="15">
                <a:latin typeface="Arial"/>
                <a:cs typeface="Arial"/>
              </a:rPr>
              <a:t> AND NO </a:t>
            </a:r>
            <a:r>
              <a:rPr dirty="0" sz="1000" spc="-45">
                <a:latin typeface="Arial"/>
                <a:cs typeface="Arial"/>
              </a:rPr>
              <a:t>REPRESENTATION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</a:t>
            </a:r>
            <a:r>
              <a:rPr dirty="0" sz="1000" spc="-1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914" sz="975" spc="-15">
                <a:latin typeface="Calibri"/>
                <a:cs typeface="Calibri"/>
              </a:rPr>
              <a:t>TM</a:t>
            </a:r>
            <a:r>
              <a:rPr dirty="0" baseline="29914" sz="975" spc="30">
                <a:latin typeface="Calibri"/>
                <a:cs typeface="Calibri"/>
              </a:rPr>
              <a:t> </a:t>
            </a:r>
            <a:r>
              <a:rPr dirty="0" sz="1000" spc="-25">
                <a:latin typeface="Arial"/>
                <a:cs typeface="Arial"/>
              </a:rPr>
              <a:t>WILL,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LIKELY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60">
                <a:latin typeface="Arial"/>
                <a:cs typeface="Arial"/>
              </a:rPr>
              <a:t>TO,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ACHIEVE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60">
                <a:latin typeface="Arial"/>
                <a:cs typeface="Arial"/>
              </a:rPr>
              <a:t>THESE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GOALS.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DISCLAIMER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139059"/>
            <a:ext cx="8807450" cy="139700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950" spc="-10">
                <a:solidFill>
                  <a:srgbClr val="F05139"/>
                </a:solidFill>
                <a:latin typeface="Arial"/>
                <a:cs typeface="Arial"/>
              </a:rPr>
              <a:t>THIS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30">
                <a:solidFill>
                  <a:srgbClr val="F05139"/>
                </a:solidFill>
                <a:latin typeface="Arial"/>
                <a:cs typeface="Arial"/>
              </a:rPr>
              <a:t>IS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NOT </a:t>
            </a:r>
            <a:r>
              <a:rPr dirty="0" sz="950" spc="45">
                <a:solidFill>
                  <a:srgbClr val="F05139"/>
                </a:solidFill>
                <a:latin typeface="Arial"/>
                <a:cs typeface="Arial"/>
              </a:rPr>
              <a:t>AN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F05139"/>
                </a:solidFill>
                <a:latin typeface="Arial"/>
                <a:cs typeface="Arial"/>
              </a:rPr>
              <a:t>OFFER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05139"/>
                </a:solidFill>
                <a:latin typeface="Arial"/>
                <a:cs typeface="Arial"/>
              </a:rPr>
              <a:t>TO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F05139"/>
                </a:solidFill>
                <a:latin typeface="Arial"/>
                <a:cs typeface="Arial"/>
              </a:rPr>
              <a:t>PURCHASE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F05139"/>
                </a:solidFill>
                <a:latin typeface="Arial"/>
                <a:cs typeface="Arial"/>
              </a:rPr>
              <a:t>OR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40">
                <a:solidFill>
                  <a:srgbClr val="F05139"/>
                </a:solidFill>
                <a:latin typeface="Arial"/>
                <a:cs typeface="Arial"/>
              </a:rPr>
              <a:t>SELL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25">
                <a:solidFill>
                  <a:srgbClr val="F05139"/>
                </a:solidFill>
                <a:latin typeface="Arial"/>
                <a:cs typeface="Arial"/>
              </a:rPr>
              <a:t>SECURITIES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22600"/>
              </a:lnSpc>
              <a:spcBef>
                <a:spcPts val="50"/>
              </a:spcBef>
            </a:pPr>
            <a:r>
              <a:rPr dirty="0" sz="900" spc="5">
                <a:latin typeface="Trebuchet MS"/>
                <a:cs typeface="Trebuchet MS"/>
              </a:rPr>
              <a:t>This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document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is</a:t>
            </a:r>
            <a:r>
              <a:rPr dirty="0" sz="900" spc="-10">
                <a:latin typeface="Trebuchet MS"/>
                <a:cs typeface="Trebuchet MS"/>
              </a:rPr>
              <a:t> for </a:t>
            </a:r>
            <a:r>
              <a:rPr dirty="0" sz="900" spc="15">
                <a:latin typeface="Trebuchet MS"/>
                <a:cs typeface="Trebuchet MS"/>
              </a:rPr>
              <a:t>informational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purposes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and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is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not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70">
                <a:latin typeface="Trebuchet MS"/>
                <a:cs typeface="Trebuchet MS"/>
              </a:rPr>
              <a:t>an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offer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to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-10">
                <a:latin typeface="Trebuchet MS"/>
                <a:cs typeface="Trebuchet MS"/>
              </a:rPr>
              <a:t>sell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or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85">
                <a:latin typeface="Trebuchet MS"/>
                <a:cs typeface="Trebuchet MS"/>
              </a:rPr>
              <a:t>a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solicitation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of </a:t>
            </a:r>
            <a:r>
              <a:rPr dirty="0" sz="900" spc="70">
                <a:latin typeface="Trebuchet MS"/>
                <a:cs typeface="Trebuchet MS"/>
              </a:rPr>
              <a:t>an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offer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to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buy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40">
                <a:latin typeface="Trebuchet MS"/>
                <a:cs typeface="Trebuchet MS"/>
              </a:rPr>
              <a:t>any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securities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in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80">
                <a:latin typeface="Trebuchet MS"/>
                <a:cs typeface="Trebuchet MS"/>
              </a:rPr>
              <a:t>EDGE196™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(the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25">
                <a:latin typeface="Trebuchet MS"/>
                <a:cs typeface="Trebuchet MS"/>
              </a:rPr>
              <a:t>“Company”)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and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55">
                <a:latin typeface="Trebuchet MS"/>
                <a:cs typeface="Trebuchet MS"/>
              </a:rPr>
              <a:t>may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not </a:t>
            </a:r>
            <a:r>
              <a:rPr dirty="0" sz="900" spc="2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be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-10">
                <a:latin typeface="Trebuchet MS"/>
                <a:cs typeface="Trebuchet MS"/>
              </a:rPr>
              <a:t>relied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upon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in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connection</a:t>
            </a:r>
            <a:r>
              <a:rPr dirty="0" sz="900" spc="-5">
                <a:latin typeface="Trebuchet MS"/>
                <a:cs typeface="Trebuchet MS"/>
              </a:rPr>
              <a:t> with </a:t>
            </a:r>
            <a:r>
              <a:rPr dirty="0" sz="900" spc="5">
                <a:latin typeface="Trebuchet MS"/>
                <a:cs typeface="Trebuchet MS"/>
              </a:rPr>
              <a:t>the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purchase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or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sale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of </a:t>
            </a:r>
            <a:r>
              <a:rPr dirty="0" sz="900" spc="40">
                <a:latin typeface="Trebuchet MS"/>
                <a:cs typeface="Trebuchet MS"/>
              </a:rPr>
              <a:t>any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-15">
                <a:latin typeface="Trebuchet MS"/>
                <a:cs typeface="Trebuchet MS"/>
              </a:rPr>
              <a:t>security.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Certain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disclosures, </a:t>
            </a:r>
            <a:r>
              <a:rPr dirty="0" sz="900" spc="15">
                <a:latin typeface="Trebuchet MS"/>
                <a:cs typeface="Trebuchet MS"/>
              </a:rPr>
              <a:t>disclaimers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and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risks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related to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the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Company,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-20">
                <a:latin typeface="Trebuchet MS"/>
                <a:cs typeface="Trebuchet MS"/>
              </a:rPr>
              <a:t>its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operations,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45">
                <a:latin typeface="Trebuchet MS"/>
                <a:cs typeface="Trebuchet MS"/>
              </a:rPr>
              <a:t>EDGE-Q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and </a:t>
            </a:r>
            <a:r>
              <a:rPr dirty="0" sz="900" spc="65">
                <a:latin typeface="Trebuchet MS"/>
                <a:cs typeface="Trebuchet MS"/>
              </a:rPr>
              <a:t> </a:t>
            </a:r>
            <a:r>
              <a:rPr dirty="0" sz="900" spc="45">
                <a:latin typeface="Trebuchet MS"/>
                <a:cs typeface="Trebuchet MS"/>
              </a:rPr>
              <a:t>EDGE-X can </a:t>
            </a:r>
            <a:r>
              <a:rPr dirty="0" sz="900" spc="30">
                <a:latin typeface="Trebuchet MS"/>
                <a:cs typeface="Trebuchet MS"/>
              </a:rPr>
              <a:t>be found </a:t>
            </a:r>
            <a:r>
              <a:rPr dirty="0" sz="900" spc="10">
                <a:latin typeface="Trebuchet MS"/>
                <a:cs typeface="Trebuchet MS"/>
              </a:rPr>
              <a:t>at </a:t>
            </a:r>
            <a:r>
              <a:rPr dirty="0" sz="900" spc="-5">
                <a:latin typeface="Trebuchet MS"/>
                <a:cs typeface="Trebuchet MS"/>
              </a:rPr>
              <a:t>https://edge196.com </a:t>
            </a:r>
            <a:r>
              <a:rPr dirty="0" sz="900" spc="5">
                <a:latin typeface="Trebuchet MS"/>
                <a:cs typeface="Trebuchet MS"/>
              </a:rPr>
              <a:t>(our </a:t>
            </a:r>
            <a:r>
              <a:rPr dirty="0" sz="900">
                <a:latin typeface="Trebuchet MS"/>
                <a:cs typeface="Trebuchet MS"/>
              </a:rPr>
              <a:t>“Disclosures”). </a:t>
            </a:r>
            <a:r>
              <a:rPr dirty="0" sz="900" spc="45">
                <a:latin typeface="Trebuchet MS"/>
                <a:cs typeface="Trebuchet MS"/>
              </a:rPr>
              <a:t>Be </a:t>
            </a:r>
            <a:r>
              <a:rPr dirty="0" sz="900" spc="25">
                <a:latin typeface="Trebuchet MS"/>
                <a:cs typeface="Trebuchet MS"/>
              </a:rPr>
              <a:t>sure </a:t>
            </a:r>
            <a:r>
              <a:rPr dirty="0" sz="900">
                <a:latin typeface="Trebuchet MS"/>
                <a:cs typeface="Trebuchet MS"/>
              </a:rPr>
              <a:t>to </a:t>
            </a:r>
            <a:r>
              <a:rPr dirty="0" sz="900" spc="30">
                <a:latin typeface="Trebuchet MS"/>
                <a:cs typeface="Trebuchet MS"/>
              </a:rPr>
              <a:t>read </a:t>
            </a:r>
            <a:r>
              <a:rPr dirty="0" sz="900" spc="10">
                <a:latin typeface="Trebuchet MS"/>
                <a:cs typeface="Trebuchet MS"/>
              </a:rPr>
              <a:t>these </a:t>
            </a:r>
            <a:r>
              <a:rPr dirty="0" sz="900" spc="25">
                <a:latin typeface="Trebuchet MS"/>
                <a:cs typeface="Trebuchet MS"/>
              </a:rPr>
              <a:t>Disclosures thoroughly </a:t>
            </a:r>
            <a:r>
              <a:rPr dirty="0" sz="900" spc="60">
                <a:latin typeface="Trebuchet MS"/>
                <a:cs typeface="Trebuchet MS"/>
              </a:rPr>
              <a:t>and </a:t>
            </a:r>
            <a:r>
              <a:rPr dirty="0" sz="900" spc="-10">
                <a:latin typeface="Trebuchet MS"/>
                <a:cs typeface="Trebuchet MS"/>
              </a:rPr>
              <a:t>review </a:t>
            </a:r>
            <a:r>
              <a:rPr dirty="0" sz="900" spc="5">
                <a:latin typeface="Trebuchet MS"/>
                <a:cs typeface="Trebuchet MS"/>
              </a:rPr>
              <a:t>the merits </a:t>
            </a:r>
            <a:r>
              <a:rPr dirty="0" sz="900" spc="60">
                <a:latin typeface="Trebuchet MS"/>
                <a:cs typeface="Trebuchet MS"/>
              </a:rPr>
              <a:t>and </a:t>
            </a:r>
            <a:r>
              <a:rPr dirty="0" sz="900" spc="5">
                <a:latin typeface="Trebuchet MS"/>
                <a:cs typeface="Trebuchet MS"/>
              </a:rPr>
              <a:t>risks </a:t>
            </a:r>
            <a:r>
              <a:rPr dirty="0" sz="900" spc="-5">
                <a:latin typeface="Trebuchet MS"/>
                <a:cs typeface="Trebuchet MS"/>
              </a:rPr>
              <a:t>of </a:t>
            </a:r>
            <a:r>
              <a:rPr dirty="0" sz="900" spc="70">
                <a:latin typeface="Trebuchet MS"/>
                <a:cs typeface="Trebuchet MS"/>
              </a:rPr>
              <a:t>an </a:t>
            </a:r>
            <a:r>
              <a:rPr dirty="0" sz="900" spc="5">
                <a:latin typeface="Trebuchet MS"/>
                <a:cs typeface="Trebuchet MS"/>
              </a:rPr>
              <a:t>investment </a:t>
            </a:r>
            <a:r>
              <a:rPr dirty="0" sz="900" spc="10">
                <a:latin typeface="Trebuchet MS"/>
                <a:cs typeface="Trebuchet MS"/>
              </a:rPr>
              <a:t>in </a:t>
            </a:r>
            <a:r>
              <a:rPr dirty="0" sz="900" spc="15">
                <a:latin typeface="Trebuchet MS"/>
                <a:cs typeface="Trebuchet MS"/>
              </a:rPr>
              <a:t> </a:t>
            </a:r>
            <a:r>
              <a:rPr dirty="0" sz="900" spc="80">
                <a:latin typeface="Trebuchet MS"/>
                <a:cs typeface="Trebuchet MS"/>
              </a:rPr>
              <a:t>EDGE196™ </a:t>
            </a:r>
            <a:r>
              <a:rPr dirty="0" sz="900" spc="-5">
                <a:latin typeface="Trebuchet MS"/>
                <a:cs typeface="Trebuchet MS"/>
              </a:rPr>
              <a:t>with </a:t>
            </a:r>
            <a:r>
              <a:rPr dirty="0" sz="900" spc="25">
                <a:latin typeface="Trebuchet MS"/>
                <a:cs typeface="Trebuchet MS"/>
              </a:rPr>
              <a:t>your </a:t>
            </a:r>
            <a:r>
              <a:rPr dirty="0" sz="900" spc="-10">
                <a:latin typeface="Trebuchet MS"/>
                <a:cs typeface="Trebuchet MS"/>
              </a:rPr>
              <a:t>legal, </a:t>
            </a:r>
            <a:r>
              <a:rPr dirty="0" sz="900" spc="20">
                <a:latin typeface="Trebuchet MS"/>
                <a:cs typeface="Trebuchet MS"/>
              </a:rPr>
              <a:t>tax </a:t>
            </a:r>
            <a:r>
              <a:rPr dirty="0" sz="900" spc="60">
                <a:latin typeface="Trebuchet MS"/>
                <a:cs typeface="Trebuchet MS"/>
              </a:rPr>
              <a:t>and </a:t>
            </a:r>
            <a:r>
              <a:rPr dirty="0" sz="900" spc="5">
                <a:latin typeface="Trebuchet MS"/>
                <a:cs typeface="Trebuchet MS"/>
              </a:rPr>
              <a:t>financial </a:t>
            </a:r>
            <a:r>
              <a:rPr dirty="0" sz="900" spc="15">
                <a:latin typeface="Trebuchet MS"/>
                <a:cs typeface="Trebuchet MS"/>
              </a:rPr>
              <a:t>advisers </a:t>
            </a:r>
            <a:r>
              <a:rPr dirty="0" sz="900" spc="5">
                <a:latin typeface="Trebuchet MS"/>
                <a:cs typeface="Trebuchet MS"/>
              </a:rPr>
              <a:t>before </a:t>
            </a:r>
            <a:r>
              <a:rPr dirty="0" sz="900" spc="10">
                <a:latin typeface="Trebuchet MS"/>
                <a:cs typeface="Trebuchet MS"/>
              </a:rPr>
              <a:t>investing in </a:t>
            </a:r>
            <a:r>
              <a:rPr dirty="0" sz="900" spc="60">
                <a:latin typeface="Trebuchet MS"/>
                <a:cs typeface="Trebuchet MS"/>
              </a:rPr>
              <a:t>EDGE196™. </a:t>
            </a:r>
            <a:r>
              <a:rPr dirty="0" sz="900" spc="15">
                <a:latin typeface="Trebuchet MS"/>
                <a:cs typeface="Trebuchet MS"/>
              </a:rPr>
              <a:t>For </a:t>
            </a:r>
            <a:r>
              <a:rPr dirty="0" sz="900" spc="65">
                <a:latin typeface="Trebuchet MS"/>
                <a:cs typeface="Trebuchet MS"/>
              </a:rPr>
              <a:t>US </a:t>
            </a:r>
            <a:r>
              <a:rPr dirty="0" sz="900" spc="-5">
                <a:latin typeface="Trebuchet MS"/>
                <a:cs typeface="Trebuchet MS"/>
              </a:rPr>
              <a:t>Investors’ interests </a:t>
            </a:r>
            <a:r>
              <a:rPr dirty="0" sz="900" spc="10">
                <a:latin typeface="Trebuchet MS"/>
                <a:cs typeface="Trebuchet MS"/>
              </a:rPr>
              <a:t>in </a:t>
            </a:r>
            <a:r>
              <a:rPr dirty="0" sz="900" spc="5">
                <a:latin typeface="Trebuchet MS"/>
                <a:cs typeface="Trebuchet MS"/>
              </a:rPr>
              <a:t>the </a:t>
            </a:r>
            <a:r>
              <a:rPr dirty="0" sz="900" spc="30">
                <a:latin typeface="Trebuchet MS"/>
                <a:cs typeface="Trebuchet MS"/>
              </a:rPr>
              <a:t>Company, </a:t>
            </a:r>
            <a:r>
              <a:rPr dirty="0" sz="900" spc="-55">
                <a:latin typeface="Trebuchet MS"/>
                <a:cs typeface="Trebuchet MS"/>
              </a:rPr>
              <a:t>if </a:t>
            </a:r>
            <a:r>
              <a:rPr dirty="0" sz="900" spc="-25">
                <a:latin typeface="Trebuchet MS"/>
                <a:cs typeface="Trebuchet MS"/>
              </a:rPr>
              <a:t>offered, </a:t>
            </a:r>
            <a:r>
              <a:rPr dirty="0" sz="900" spc="-30">
                <a:latin typeface="Trebuchet MS"/>
                <a:cs typeface="Trebuchet MS"/>
              </a:rPr>
              <a:t>will </a:t>
            </a:r>
            <a:r>
              <a:rPr dirty="0" sz="900" spc="15">
                <a:latin typeface="Trebuchet MS"/>
                <a:cs typeface="Trebuchet MS"/>
              </a:rPr>
              <a:t>only </a:t>
            </a:r>
            <a:r>
              <a:rPr dirty="0" sz="900" spc="30">
                <a:latin typeface="Trebuchet MS"/>
                <a:cs typeface="Trebuchet MS"/>
              </a:rPr>
              <a:t>be </a:t>
            </a:r>
            <a:r>
              <a:rPr dirty="0" sz="900" spc="10">
                <a:latin typeface="Trebuchet MS"/>
                <a:cs typeface="Trebuchet MS"/>
              </a:rPr>
              <a:t>available </a:t>
            </a:r>
            <a:r>
              <a:rPr dirty="0" sz="900">
                <a:latin typeface="Trebuchet MS"/>
                <a:cs typeface="Trebuchet MS"/>
              </a:rPr>
              <a:t>to </a:t>
            </a:r>
            <a:r>
              <a:rPr dirty="0" sz="900" spc="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parties </a:t>
            </a:r>
            <a:r>
              <a:rPr dirty="0" sz="900" spc="40">
                <a:latin typeface="Trebuchet MS"/>
                <a:cs typeface="Trebuchet MS"/>
              </a:rPr>
              <a:t>who </a:t>
            </a:r>
            <a:r>
              <a:rPr dirty="0" sz="900" spc="25">
                <a:latin typeface="Trebuchet MS"/>
                <a:cs typeface="Trebuchet MS"/>
              </a:rPr>
              <a:t>are </a:t>
            </a:r>
            <a:r>
              <a:rPr dirty="0" sz="900">
                <a:latin typeface="Trebuchet MS"/>
                <a:cs typeface="Trebuchet MS"/>
              </a:rPr>
              <a:t>”accredited investors” </a:t>
            </a:r>
            <a:r>
              <a:rPr dirty="0" sz="900" spc="10">
                <a:latin typeface="Trebuchet MS"/>
                <a:cs typeface="Trebuchet MS"/>
              </a:rPr>
              <a:t>(as </a:t>
            </a:r>
            <a:r>
              <a:rPr dirty="0" sz="900" spc="5">
                <a:latin typeface="Trebuchet MS"/>
                <a:cs typeface="Trebuchet MS"/>
              </a:rPr>
              <a:t>defined </a:t>
            </a:r>
            <a:r>
              <a:rPr dirty="0" sz="900" spc="10">
                <a:latin typeface="Trebuchet MS"/>
                <a:cs typeface="Trebuchet MS"/>
              </a:rPr>
              <a:t>in </a:t>
            </a:r>
            <a:r>
              <a:rPr dirty="0" sz="900" spc="25">
                <a:latin typeface="Trebuchet MS"/>
                <a:cs typeface="Trebuchet MS"/>
              </a:rPr>
              <a:t>Rule </a:t>
            </a:r>
            <a:r>
              <a:rPr dirty="0" sz="900" spc="45">
                <a:latin typeface="Trebuchet MS"/>
                <a:cs typeface="Trebuchet MS"/>
              </a:rPr>
              <a:t>501 </a:t>
            </a:r>
            <a:r>
              <a:rPr dirty="0" sz="900" spc="35">
                <a:latin typeface="Trebuchet MS"/>
                <a:cs typeface="Trebuchet MS"/>
              </a:rPr>
              <a:t>promulgated pursuant </a:t>
            </a:r>
            <a:r>
              <a:rPr dirty="0" sz="900">
                <a:latin typeface="Trebuchet MS"/>
                <a:cs typeface="Trebuchet MS"/>
              </a:rPr>
              <a:t>to </a:t>
            </a:r>
            <a:r>
              <a:rPr dirty="0" sz="900" spc="5">
                <a:latin typeface="Trebuchet MS"/>
                <a:cs typeface="Trebuchet MS"/>
              </a:rPr>
              <a:t>the </a:t>
            </a:r>
            <a:r>
              <a:rPr dirty="0" sz="900">
                <a:latin typeface="Trebuchet MS"/>
                <a:cs typeface="Trebuchet MS"/>
              </a:rPr>
              <a:t>Securities </a:t>
            </a:r>
            <a:r>
              <a:rPr dirty="0" sz="900" spc="-5">
                <a:latin typeface="Trebuchet MS"/>
                <a:cs typeface="Trebuchet MS"/>
              </a:rPr>
              <a:t>Act of </a:t>
            </a:r>
            <a:r>
              <a:rPr dirty="0" sz="900">
                <a:latin typeface="Trebuchet MS"/>
                <a:cs typeface="Trebuchet MS"/>
              </a:rPr>
              <a:t>1933, </a:t>
            </a:r>
            <a:r>
              <a:rPr dirty="0" sz="900" spc="60">
                <a:latin typeface="Trebuchet MS"/>
                <a:cs typeface="Trebuchet MS"/>
              </a:rPr>
              <a:t>as </a:t>
            </a:r>
            <a:r>
              <a:rPr dirty="0" sz="900" spc="30">
                <a:latin typeface="Trebuchet MS"/>
                <a:cs typeface="Trebuchet MS"/>
              </a:rPr>
              <a:t>amended) </a:t>
            </a:r>
            <a:r>
              <a:rPr dirty="0" sz="900" spc="60">
                <a:latin typeface="Trebuchet MS"/>
                <a:cs typeface="Trebuchet MS"/>
              </a:rPr>
              <a:t>and </a:t>
            </a:r>
            <a:r>
              <a:rPr dirty="0" sz="900" spc="40">
                <a:latin typeface="Trebuchet MS"/>
                <a:cs typeface="Trebuchet MS"/>
              </a:rPr>
              <a:t>who </a:t>
            </a:r>
            <a:r>
              <a:rPr dirty="0" sz="900" spc="25">
                <a:latin typeface="Trebuchet MS"/>
                <a:cs typeface="Trebuchet MS"/>
              </a:rPr>
              <a:t>are </a:t>
            </a:r>
            <a:r>
              <a:rPr dirty="0" sz="900">
                <a:latin typeface="Trebuchet MS"/>
                <a:cs typeface="Trebuchet MS"/>
              </a:rPr>
              <a:t>interested </a:t>
            </a:r>
            <a:r>
              <a:rPr dirty="0" sz="900" spc="10">
                <a:latin typeface="Trebuchet MS"/>
                <a:cs typeface="Trebuchet MS"/>
              </a:rPr>
              <a:t>in investing </a:t>
            </a:r>
            <a:r>
              <a:rPr dirty="0" sz="900" spc="-260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in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the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5">
                <a:latin typeface="Trebuchet MS"/>
                <a:cs typeface="Trebuchet MS"/>
              </a:rPr>
              <a:t>Company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on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-10">
                <a:latin typeface="Trebuchet MS"/>
                <a:cs typeface="Trebuchet MS"/>
              </a:rPr>
              <a:t>their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40">
                <a:latin typeface="Trebuchet MS"/>
                <a:cs typeface="Trebuchet MS"/>
              </a:rPr>
              <a:t>own</a:t>
            </a:r>
            <a:r>
              <a:rPr dirty="0" sz="900" spc="-5">
                <a:latin typeface="Trebuchet MS"/>
                <a:cs typeface="Trebuchet MS"/>
              </a:rPr>
              <a:t> behalf.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Any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offering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20">
                <a:latin typeface="Trebuchet MS"/>
                <a:cs typeface="Trebuchet MS"/>
              </a:rPr>
              <a:t>or</a:t>
            </a:r>
            <a:r>
              <a:rPr dirty="0" sz="900" spc="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solicitation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-30">
                <a:latin typeface="Trebuchet MS"/>
                <a:cs typeface="Trebuchet MS"/>
              </a:rPr>
              <a:t>will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only</a:t>
            </a:r>
            <a:r>
              <a:rPr dirty="0" sz="900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be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made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to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qualified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prospective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5">
                <a:latin typeface="Trebuchet MS"/>
                <a:cs typeface="Trebuchet MS"/>
              </a:rPr>
              <a:t>investors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pursuant</a:t>
            </a:r>
            <a:r>
              <a:rPr dirty="0" sz="900" spc="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to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>
                <a:latin typeface="Trebuchet MS"/>
                <a:cs typeface="Trebuchet MS"/>
              </a:rPr>
              <a:t>confidential </a:t>
            </a:r>
            <a:r>
              <a:rPr dirty="0" sz="900" spc="15">
                <a:latin typeface="Trebuchet MS"/>
                <a:cs typeface="Trebuchet MS"/>
              </a:rPr>
              <a:t>subscription</a:t>
            </a:r>
            <a:r>
              <a:rPr dirty="0" sz="900" spc="-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documents </a:t>
            </a:r>
            <a:r>
              <a:rPr dirty="0" sz="900" spc="40">
                <a:latin typeface="Trebuchet MS"/>
                <a:cs typeface="Trebuchet MS"/>
              </a:rPr>
              <a:t> </a:t>
            </a:r>
            <a:r>
              <a:rPr dirty="0" sz="900" spc="60">
                <a:latin typeface="Trebuchet MS"/>
                <a:cs typeface="Trebuchet MS"/>
              </a:rPr>
              <a:t>and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our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Disclosures,</a:t>
            </a:r>
            <a:r>
              <a:rPr dirty="0" sz="900" spc="-10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all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-5">
                <a:latin typeface="Trebuchet MS"/>
                <a:cs typeface="Trebuchet MS"/>
              </a:rPr>
              <a:t>of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15">
                <a:latin typeface="Trebuchet MS"/>
                <a:cs typeface="Trebuchet MS"/>
              </a:rPr>
              <a:t>which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35">
                <a:latin typeface="Trebuchet MS"/>
                <a:cs typeface="Trebuchet MS"/>
              </a:rPr>
              <a:t>should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be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30">
                <a:latin typeface="Trebuchet MS"/>
                <a:cs typeface="Trebuchet MS"/>
              </a:rPr>
              <a:t>read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10">
                <a:latin typeface="Trebuchet MS"/>
                <a:cs typeface="Trebuchet MS"/>
              </a:rPr>
              <a:t>in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-10">
                <a:latin typeface="Trebuchet MS"/>
                <a:cs typeface="Trebuchet MS"/>
              </a:rPr>
              <a:t>their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00" spc="-25">
                <a:latin typeface="Trebuchet MS"/>
                <a:cs typeface="Trebuchet MS"/>
              </a:rPr>
              <a:t>entirety.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2069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409"/>
              </a:spcBef>
            </a:pPr>
            <a:r>
              <a:rPr dirty="0" spc="15"/>
              <a:t>FORWARD </a:t>
            </a:r>
            <a:r>
              <a:rPr dirty="0" spc="10"/>
              <a:t>LOOKING</a:t>
            </a:r>
            <a:r>
              <a:rPr dirty="0" spc="20"/>
              <a:t> </a:t>
            </a:r>
            <a:r>
              <a:rPr dirty="0" spc="-20"/>
              <a:t>STATEMENTS</a:t>
            </a:r>
          </a:p>
          <a:p>
            <a:pPr marL="18415" marR="35560">
              <a:lnSpc>
                <a:spcPct val="122700"/>
              </a:lnSpc>
              <a:spcBef>
                <a:spcPts val="20"/>
              </a:spcBef>
            </a:pP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This Confidential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Information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Memorandum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contains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“forward-looking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statements.”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These forward-looking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statements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are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based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on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Company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management’s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reasonable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expectations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assumptions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date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this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presentation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regarding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important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risk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factors.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We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have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based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these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forward-looking statements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on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current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expectations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projections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about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future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events.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Forward-looking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statements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involve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known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unknown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000000"/>
                </a:solidFill>
                <a:latin typeface="Trebuchet MS"/>
                <a:cs typeface="Trebuchet MS"/>
              </a:rPr>
              <a:t>risks,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uncertainties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other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factors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that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may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cause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our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actual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results,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levels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-35">
                <a:solidFill>
                  <a:srgbClr val="000000"/>
                </a:solidFill>
                <a:latin typeface="Trebuchet MS"/>
                <a:cs typeface="Trebuchet MS"/>
              </a:rPr>
              <a:t>activity,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performance or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achievements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be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materially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different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from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future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results,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levels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-35">
                <a:solidFill>
                  <a:srgbClr val="000000"/>
                </a:solidFill>
                <a:latin typeface="Trebuchet MS"/>
                <a:cs typeface="Trebuchet MS"/>
              </a:rPr>
              <a:t>activity,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performance or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achievements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expressed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implied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by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such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forward-looking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statements.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We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cannot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guarantee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do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not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guarantee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future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results,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levels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of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000000"/>
                </a:solidFill>
                <a:latin typeface="Trebuchet MS"/>
                <a:cs typeface="Trebuchet MS"/>
              </a:rPr>
              <a:t>activity,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performance,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achievements.</a:t>
            </a:r>
            <a:endParaRPr sz="900">
              <a:latin typeface="Trebuchet MS"/>
              <a:cs typeface="Trebuchet MS"/>
            </a:endParaRPr>
          </a:p>
          <a:p>
            <a:pPr marL="18415" marR="23495">
              <a:lnSpc>
                <a:spcPct val="122200"/>
              </a:lnSpc>
              <a:spcBef>
                <a:spcPts val="10"/>
              </a:spcBef>
            </a:pP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DIGITAL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ASSETS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ARE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EXTREMELY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HIGH-RISK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INVESTMENTS.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ONLY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INVESTORS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0">
                <a:solidFill>
                  <a:srgbClr val="000000"/>
                </a:solidFill>
                <a:latin typeface="Trebuchet MS"/>
                <a:cs typeface="Trebuchet MS"/>
              </a:rPr>
              <a:t>WHO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ARE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ABLE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BEAR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RISK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LOSS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OF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THEIR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ENTIRE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INVESTMENT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SHOULD </a:t>
            </a:r>
            <a:r>
              <a:rPr dirty="0" sz="900" spc="-254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CONSIDER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PURCHASING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DIGITAL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ASSETS.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BEFORE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MAKING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DECISION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PURCHASE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DIGITAL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ASSETS,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SHOULD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CAREFULLY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CONSIDER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RISKS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TOGETHER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WITH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OTHER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INFORMATION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CONTAINED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IN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5">
                <a:solidFill>
                  <a:srgbClr val="000000"/>
                </a:solidFill>
                <a:latin typeface="Trebuchet MS"/>
                <a:cs typeface="Trebuchet MS"/>
              </a:rPr>
              <a:t>EDGE196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DIGITAL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ASSET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PURCHASE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AGREEMENT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95">
                <a:solidFill>
                  <a:srgbClr val="000000"/>
                </a:solidFill>
                <a:latin typeface="Trebuchet MS"/>
                <a:cs typeface="Trebuchet MS"/>
              </a:rPr>
              <a:t>AND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OFFERING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MEMORANDUM.</a:t>
            </a:r>
            <a:endParaRPr sz="900">
              <a:latin typeface="Trebuchet MS"/>
              <a:cs typeface="Trebuchet MS"/>
            </a:endParaRPr>
          </a:p>
          <a:p>
            <a:pPr marL="5715">
              <a:lnSpc>
                <a:spcPct val="100000"/>
              </a:lnSpc>
              <a:spcBef>
                <a:spcPts val="25"/>
              </a:spcBef>
            </a:pPr>
            <a:endParaRPr sz="1300">
              <a:latin typeface="Trebuchet MS"/>
              <a:cs typeface="Trebuchet MS"/>
            </a:endParaRPr>
          </a:p>
          <a:p>
            <a:pPr marL="18415">
              <a:lnSpc>
                <a:spcPct val="100000"/>
              </a:lnSpc>
            </a:pPr>
            <a:r>
              <a:rPr dirty="0"/>
              <a:t>TENOR </a:t>
            </a:r>
            <a:r>
              <a:rPr dirty="0" spc="-10"/>
              <a:t>OF</a:t>
            </a:r>
            <a:r>
              <a:rPr dirty="0" spc="5"/>
              <a:t> </a:t>
            </a:r>
            <a:r>
              <a:rPr dirty="0" spc="-5"/>
              <a:t>OFFERING</a:t>
            </a:r>
          </a:p>
          <a:p>
            <a:pPr marL="18415" marR="5080">
              <a:lnSpc>
                <a:spcPct val="123800"/>
              </a:lnSpc>
              <a:spcBef>
                <a:spcPts val="35"/>
              </a:spcBef>
            </a:pP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We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believe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that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under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US </a:t>
            </a:r>
            <a:r>
              <a:rPr dirty="0" sz="900" spc="-30">
                <a:solidFill>
                  <a:srgbClr val="000000"/>
                </a:solidFill>
                <a:latin typeface="Trebuchet MS"/>
                <a:cs typeface="Trebuchet MS"/>
              </a:rPr>
              <a:t>law,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EDGE </a:t>
            </a:r>
            <a:r>
              <a:rPr dirty="0" sz="900" spc="90">
                <a:solidFill>
                  <a:srgbClr val="000000"/>
                </a:solidFill>
                <a:latin typeface="Trebuchet MS"/>
                <a:cs typeface="Trebuchet MS"/>
              </a:rPr>
              <a:t>Q </a:t>
            </a:r>
            <a:r>
              <a:rPr dirty="0" sz="900" spc="-30">
                <a:solidFill>
                  <a:srgbClr val="000000"/>
                </a:solidFill>
                <a:latin typeface="Trebuchet MS"/>
                <a:cs typeface="Trebuchet MS"/>
              </a:rPr>
              <a:t>will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be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treated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as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a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security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for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purposes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U.S.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Securities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Act of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1933,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as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amended </a:t>
            </a:r>
            <a:r>
              <a:rPr dirty="0" sz="900" spc="-20">
                <a:solidFill>
                  <a:srgbClr val="000000"/>
                </a:solidFill>
                <a:latin typeface="Trebuchet MS"/>
                <a:cs typeface="Trebuchet MS"/>
              </a:rPr>
              <a:t>(the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“Securities </a:t>
            </a:r>
            <a:r>
              <a:rPr dirty="0" sz="900" spc="-35">
                <a:solidFill>
                  <a:srgbClr val="000000"/>
                </a:solidFill>
                <a:latin typeface="Trebuchet MS"/>
                <a:cs typeface="Trebuchet MS"/>
              </a:rPr>
              <a:t>Act”).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We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have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structured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70">
                <a:solidFill>
                  <a:srgbClr val="000000"/>
                </a:solidFill>
                <a:latin typeface="Trebuchet MS"/>
                <a:cs typeface="Trebuchet MS"/>
              </a:rPr>
              <a:t>EDGE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X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offering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be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treated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000000"/>
                </a:solidFill>
                <a:latin typeface="Trebuchet MS"/>
                <a:cs typeface="Trebuchet MS"/>
              </a:rPr>
              <a:t>“utility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token”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“payment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token”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not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subject to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regulation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under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Securities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25">
                <a:solidFill>
                  <a:srgbClr val="000000"/>
                </a:solidFill>
                <a:latin typeface="Trebuchet MS"/>
                <a:cs typeface="Trebuchet MS"/>
              </a:rPr>
              <a:t>Act.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We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believe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that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each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of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EDGE-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90">
                <a:solidFill>
                  <a:srgbClr val="000000"/>
                </a:solidFill>
                <a:latin typeface="Trebuchet MS"/>
                <a:cs typeface="Trebuchet MS"/>
              </a:rPr>
              <a:t>Q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EDGE-X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would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receive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similar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treatment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in other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jurisdictions.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Please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be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advised,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however,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that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none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U.S.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Securities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Exchange Commission </a:t>
            </a:r>
            <a:r>
              <a:rPr dirty="0" sz="900" spc="-20">
                <a:solidFill>
                  <a:srgbClr val="000000"/>
                </a:solidFill>
                <a:latin typeface="Trebuchet MS"/>
                <a:cs typeface="Trebuchet MS"/>
              </a:rPr>
              <a:t>(the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 “SEC”),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U.S.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state securities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regulator or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regulatory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authority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from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other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jurisdiction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has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opined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on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tenor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EDGE-Q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EDGE-X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as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a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security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-30">
                <a:solidFill>
                  <a:srgbClr val="000000"/>
                </a:solidFill>
                <a:latin typeface="Trebuchet MS"/>
                <a:cs typeface="Trebuchet MS"/>
              </a:rPr>
              <a:t>utility </a:t>
            </a:r>
            <a:r>
              <a:rPr dirty="0" sz="900" spc="-2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token, respectively.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None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SEC,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state securities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regulator or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other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regulatory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authority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has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approved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disapproved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EDGE-Q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EDGE-X </a:t>
            </a:r>
            <a:r>
              <a:rPr dirty="0" sz="900" spc="-20">
                <a:solidFill>
                  <a:srgbClr val="000000"/>
                </a:solidFill>
                <a:latin typeface="Trebuchet MS"/>
                <a:cs typeface="Trebuchet MS"/>
              </a:rPr>
              <a:t>(the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“Units”)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determined </a:t>
            </a:r>
            <a:r>
              <a:rPr dirty="0" sz="900" spc="-30">
                <a:solidFill>
                  <a:srgbClr val="000000"/>
                </a:solidFill>
                <a:latin typeface="Trebuchet MS"/>
                <a:cs typeface="Trebuchet MS"/>
              </a:rPr>
              <a:t>If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this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Confidential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Information </a:t>
            </a:r>
            <a:r>
              <a:rPr dirty="0" sz="900" spc="65">
                <a:solidFill>
                  <a:srgbClr val="000000"/>
                </a:solidFill>
                <a:latin typeface="Trebuchet MS"/>
                <a:cs typeface="Trebuchet MS"/>
              </a:rPr>
              <a:t>Memorandum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(“CIM”) is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truthful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complete.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In </a:t>
            </a:r>
            <a:r>
              <a:rPr dirty="0" sz="900" spc="50">
                <a:solidFill>
                  <a:srgbClr val="000000"/>
                </a:solidFill>
                <a:latin typeface="Trebuchet MS"/>
                <a:cs typeface="Trebuchet MS"/>
              </a:rPr>
              <a:t>making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a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decision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acquire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either </a:t>
            </a:r>
            <a:r>
              <a:rPr dirty="0" sz="900" spc="-25">
                <a:solidFill>
                  <a:srgbClr val="000000"/>
                </a:solidFill>
                <a:latin typeface="Trebuchet MS"/>
                <a:cs typeface="Trebuchet MS"/>
              </a:rPr>
              <a:t>Unit, </a:t>
            </a:r>
            <a:r>
              <a:rPr dirty="0" sz="900" spc="35">
                <a:solidFill>
                  <a:srgbClr val="000000"/>
                </a:solidFill>
                <a:latin typeface="Trebuchet MS"/>
                <a:cs typeface="Trebuchet MS"/>
              </a:rPr>
              <a:t>you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must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rely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on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your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own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examination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EDGE196,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terms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conditions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Units,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including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merits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and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risks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involved.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None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of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 SEC,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state securities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regulator or </a:t>
            </a:r>
            <a:r>
              <a:rPr dirty="0" sz="900" spc="40">
                <a:solidFill>
                  <a:srgbClr val="000000"/>
                </a:solidFill>
                <a:latin typeface="Trebuchet MS"/>
                <a:cs typeface="Trebuchet MS"/>
              </a:rPr>
              <a:t>any </a:t>
            </a:r>
            <a:r>
              <a:rPr dirty="0" sz="900" spc="4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other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regulatory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authority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60">
                <a:solidFill>
                  <a:srgbClr val="000000"/>
                </a:solidFill>
                <a:latin typeface="Trebuchet MS"/>
                <a:cs typeface="Trebuchet MS"/>
              </a:rPr>
              <a:t>has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approved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0">
                <a:solidFill>
                  <a:srgbClr val="000000"/>
                </a:solidFill>
                <a:latin typeface="Trebuchet MS"/>
                <a:cs typeface="Trebuchet MS"/>
              </a:rPr>
              <a:t>or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disapproved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Units. </a:t>
            </a:r>
            <a:r>
              <a:rPr dirty="0" sz="900" spc="30">
                <a:solidFill>
                  <a:srgbClr val="000000"/>
                </a:solidFill>
                <a:latin typeface="Trebuchet MS"/>
                <a:cs typeface="Trebuchet MS"/>
              </a:rPr>
              <a:t>Any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representation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contrary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to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25">
                <a:solidFill>
                  <a:srgbClr val="000000"/>
                </a:solidFill>
                <a:latin typeface="Trebuchet MS"/>
                <a:cs typeface="Trebuchet MS"/>
              </a:rPr>
              <a:t>foregoing</a:t>
            </a:r>
            <a:r>
              <a:rPr dirty="0" sz="900" spc="-1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000000"/>
                </a:solidFill>
                <a:latin typeface="Trebuchet MS"/>
                <a:cs typeface="Trebuchet MS"/>
              </a:rPr>
              <a:t>statements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0000"/>
                </a:solidFill>
                <a:latin typeface="Trebuchet MS"/>
                <a:cs typeface="Trebuchet MS"/>
              </a:rPr>
              <a:t>is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85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000000"/>
                </a:solidFill>
                <a:latin typeface="Trebuchet MS"/>
                <a:cs typeface="Trebuchet MS"/>
              </a:rPr>
              <a:t>criminal</a:t>
            </a:r>
            <a:r>
              <a:rPr dirty="0" sz="900" spc="-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000000"/>
                </a:solidFill>
                <a:latin typeface="Trebuchet MS"/>
                <a:cs typeface="Trebuchet MS"/>
              </a:rPr>
              <a:t>offense.</a:t>
            </a:r>
            <a:endParaRPr sz="900">
              <a:latin typeface="Trebuchet MS"/>
              <a:cs typeface="Trebuchet MS"/>
            </a:endParaRPr>
          </a:p>
          <a:p>
            <a:pPr marL="18415">
              <a:lnSpc>
                <a:spcPct val="100000"/>
              </a:lnSpc>
              <a:spcBef>
                <a:spcPts val="225"/>
              </a:spcBef>
            </a:pPr>
            <a:r>
              <a:rPr dirty="0" spc="95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0">
                <a:solidFill>
                  <a:srgbClr val="000000"/>
                </a:solidFill>
                <a:latin typeface="Calibri"/>
                <a:cs typeface="Calibri"/>
              </a:rPr>
              <a:t>MAY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105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REQUIRED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5">
                <a:solidFill>
                  <a:srgbClr val="000000"/>
                </a:solidFill>
                <a:latin typeface="Calibri"/>
                <a:cs typeface="Calibri"/>
              </a:rPr>
              <a:t>BEAR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5">
                <a:solidFill>
                  <a:srgbClr val="000000"/>
                </a:solidFill>
                <a:latin typeface="Calibri"/>
                <a:cs typeface="Calibri"/>
              </a:rPr>
              <a:t>FINANCIAL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80">
                <a:solidFill>
                  <a:srgbClr val="000000"/>
                </a:solidFill>
                <a:latin typeface="Calibri"/>
                <a:cs typeface="Calibri"/>
              </a:rPr>
              <a:t>RISKS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85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5">
                <a:solidFill>
                  <a:srgbClr val="000000"/>
                </a:solidFill>
                <a:latin typeface="Calibri"/>
                <a:cs typeface="Calibri"/>
              </a:rPr>
              <a:t>INVESTMENT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5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0">
                <a:solidFill>
                  <a:srgbClr val="000000"/>
                </a:solidFill>
                <a:latin typeface="Calibri"/>
                <a:cs typeface="Calibri"/>
              </a:rPr>
              <a:t>UNITS </a:t>
            </a:r>
            <a:r>
              <a:rPr dirty="0" spc="95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pc="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75">
                <a:solidFill>
                  <a:srgbClr val="000000"/>
                </a:solidFill>
                <a:latin typeface="Calibri"/>
                <a:cs typeface="Calibri"/>
              </a:rPr>
              <a:t>INDEFINITE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90">
                <a:solidFill>
                  <a:srgbClr val="000000"/>
                </a:solidFill>
                <a:latin typeface="Calibri"/>
                <a:cs typeface="Calibri"/>
              </a:rPr>
              <a:t>PERIOD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85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pc="6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pc="45">
                <a:solidFill>
                  <a:srgbClr val="000000"/>
                </a:solidFill>
                <a:latin typeface="Calibri"/>
                <a:cs typeface="Calibri"/>
              </a:rPr>
              <a:t>TIME.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3400" cy="7556500"/>
            <a:chOff x="0" y="0"/>
            <a:chExt cx="106934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3400" cy="7556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028" y="2677796"/>
              <a:ext cx="880744" cy="89662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738043" y="3020071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30">
                <a:moveTo>
                  <a:pt x="54470" y="0"/>
                </a:moveTo>
                <a:lnTo>
                  <a:pt x="0" y="163710"/>
                </a:lnTo>
                <a:lnTo>
                  <a:pt x="109237" y="163710"/>
                </a:lnTo>
                <a:lnTo>
                  <a:pt x="54766" y="0"/>
                </a:lnTo>
                <a:lnTo>
                  <a:pt x="5447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32752" y="3001617"/>
            <a:ext cx="116086" cy="1187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2288" y="3001617"/>
            <a:ext cx="116086" cy="11876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711748" y="3003998"/>
            <a:ext cx="200660" cy="270510"/>
          </a:xfrm>
          <a:custGeom>
            <a:avLst/>
            <a:gdLst/>
            <a:ahLst/>
            <a:cxnLst/>
            <a:rect l="l" t="t" r="r" b="b"/>
            <a:pathLst>
              <a:path w="200660" h="270510">
                <a:moveTo>
                  <a:pt x="101202" y="0"/>
                </a:moveTo>
                <a:lnTo>
                  <a:pt x="63250" y="6111"/>
                </a:lnTo>
                <a:lnTo>
                  <a:pt x="28147" y="31263"/>
                </a:lnTo>
                <a:lnTo>
                  <a:pt x="7802" y="70553"/>
                </a:lnTo>
                <a:lnTo>
                  <a:pt x="306" y="120280"/>
                </a:lnTo>
                <a:lnTo>
                  <a:pt x="0" y="133647"/>
                </a:lnTo>
                <a:lnTo>
                  <a:pt x="297" y="149023"/>
                </a:lnTo>
                <a:lnTo>
                  <a:pt x="4760" y="190350"/>
                </a:lnTo>
                <a:lnTo>
                  <a:pt x="20836" y="233362"/>
                </a:lnTo>
                <a:lnTo>
                  <a:pt x="51194" y="260599"/>
                </a:lnTo>
                <a:lnTo>
                  <a:pt x="99117" y="269975"/>
                </a:lnTo>
                <a:lnTo>
                  <a:pt x="112958" y="269305"/>
                </a:lnTo>
                <a:lnTo>
                  <a:pt x="156546" y="253416"/>
                </a:lnTo>
                <a:lnTo>
                  <a:pt x="184108" y="220479"/>
                </a:lnTo>
                <a:lnTo>
                  <a:pt x="197558" y="174603"/>
                </a:lnTo>
                <a:lnTo>
                  <a:pt x="200320" y="134838"/>
                </a:lnTo>
                <a:lnTo>
                  <a:pt x="200022" y="120001"/>
                </a:lnTo>
                <a:lnTo>
                  <a:pt x="195559" y="79622"/>
                </a:lnTo>
                <a:lnTo>
                  <a:pt x="179338" y="37058"/>
                </a:lnTo>
                <a:lnTo>
                  <a:pt x="148827" y="9673"/>
                </a:lnTo>
                <a:lnTo>
                  <a:pt x="101202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59232" y="2946550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16" y="0"/>
                </a:moveTo>
                <a:lnTo>
                  <a:pt x="122931" y="0"/>
                </a:lnTo>
                <a:lnTo>
                  <a:pt x="133051" y="0"/>
                </a:lnTo>
                <a:lnTo>
                  <a:pt x="141384" y="198"/>
                </a:lnTo>
                <a:lnTo>
                  <a:pt x="187856" y="6548"/>
                </a:lnTo>
                <a:lnTo>
                  <a:pt x="224803" y="22659"/>
                </a:lnTo>
                <a:lnTo>
                  <a:pt x="255154" y="56480"/>
                </a:lnTo>
                <a:lnTo>
                  <a:pt x="265378" y="94533"/>
                </a:lnTo>
                <a:lnTo>
                  <a:pt x="265806" y="105668"/>
                </a:lnTo>
                <a:lnTo>
                  <a:pt x="265499" y="115127"/>
                </a:lnTo>
                <a:lnTo>
                  <a:pt x="254829" y="156009"/>
                </a:lnTo>
                <a:lnTo>
                  <a:pt x="229659" y="186277"/>
                </a:lnTo>
                <a:lnTo>
                  <a:pt x="191094" y="205978"/>
                </a:lnTo>
                <a:lnTo>
                  <a:pt x="196848" y="208756"/>
                </a:lnTo>
                <a:lnTo>
                  <a:pt x="226067" y="236190"/>
                </a:lnTo>
                <a:lnTo>
                  <a:pt x="245863" y="274439"/>
                </a:lnTo>
                <a:lnTo>
                  <a:pt x="278306" y="350340"/>
                </a:lnTo>
                <a:lnTo>
                  <a:pt x="281284" y="357881"/>
                </a:lnTo>
                <a:lnTo>
                  <a:pt x="283268" y="363389"/>
                </a:lnTo>
                <a:lnTo>
                  <a:pt x="284259" y="366860"/>
                </a:lnTo>
                <a:lnTo>
                  <a:pt x="285253" y="370332"/>
                </a:lnTo>
                <a:lnTo>
                  <a:pt x="285749" y="373063"/>
                </a:lnTo>
                <a:lnTo>
                  <a:pt x="285749" y="375047"/>
                </a:lnTo>
                <a:lnTo>
                  <a:pt x="285749" y="377230"/>
                </a:lnTo>
                <a:lnTo>
                  <a:pt x="285350" y="379065"/>
                </a:lnTo>
                <a:lnTo>
                  <a:pt x="284558" y="380552"/>
                </a:lnTo>
                <a:lnTo>
                  <a:pt x="283765" y="382043"/>
                </a:lnTo>
                <a:lnTo>
                  <a:pt x="281879" y="383280"/>
                </a:lnTo>
                <a:lnTo>
                  <a:pt x="278901" y="384274"/>
                </a:lnTo>
                <a:lnTo>
                  <a:pt x="275926" y="385267"/>
                </a:lnTo>
                <a:lnTo>
                  <a:pt x="271561" y="385959"/>
                </a:lnTo>
                <a:lnTo>
                  <a:pt x="265806" y="386358"/>
                </a:lnTo>
                <a:lnTo>
                  <a:pt x="260052" y="386755"/>
                </a:lnTo>
                <a:lnTo>
                  <a:pt x="252212" y="386953"/>
                </a:lnTo>
                <a:lnTo>
                  <a:pt x="242291" y="386953"/>
                </a:lnTo>
                <a:lnTo>
                  <a:pt x="233955" y="386953"/>
                </a:lnTo>
                <a:lnTo>
                  <a:pt x="210589" y="384124"/>
                </a:lnTo>
                <a:lnTo>
                  <a:pt x="207712" y="383033"/>
                </a:lnTo>
                <a:lnTo>
                  <a:pt x="201512" y="373856"/>
                </a:lnTo>
                <a:lnTo>
                  <a:pt x="166984" y="287832"/>
                </a:lnTo>
                <a:lnTo>
                  <a:pt x="146395" y="248096"/>
                </a:lnTo>
                <a:lnTo>
                  <a:pt x="111023" y="227706"/>
                </a:lnTo>
                <a:lnTo>
                  <a:pt x="102690" y="227706"/>
                </a:lnTo>
                <a:lnTo>
                  <a:pt x="78281" y="227706"/>
                </a:lnTo>
                <a:lnTo>
                  <a:pt x="78281" y="374450"/>
                </a:lnTo>
                <a:lnTo>
                  <a:pt x="78281" y="376434"/>
                </a:lnTo>
                <a:lnTo>
                  <a:pt x="77635" y="378220"/>
                </a:lnTo>
                <a:lnTo>
                  <a:pt x="58040" y="386060"/>
                </a:lnTo>
                <a:lnTo>
                  <a:pt x="53080" y="386654"/>
                </a:lnTo>
                <a:lnTo>
                  <a:pt x="46731" y="386953"/>
                </a:lnTo>
                <a:lnTo>
                  <a:pt x="38990" y="386953"/>
                </a:lnTo>
                <a:lnTo>
                  <a:pt x="31452" y="386953"/>
                </a:lnTo>
                <a:lnTo>
                  <a:pt x="25149" y="386654"/>
                </a:lnTo>
                <a:lnTo>
                  <a:pt x="20089" y="386060"/>
                </a:lnTo>
                <a:lnTo>
                  <a:pt x="15029" y="385465"/>
                </a:lnTo>
                <a:lnTo>
                  <a:pt x="0" y="376434"/>
                </a:lnTo>
                <a:lnTo>
                  <a:pt x="0" y="374450"/>
                </a:lnTo>
                <a:lnTo>
                  <a:pt x="0" y="24705"/>
                </a:lnTo>
                <a:lnTo>
                  <a:pt x="0" y="15974"/>
                </a:lnTo>
                <a:lnTo>
                  <a:pt x="2231" y="9673"/>
                </a:lnTo>
                <a:lnTo>
                  <a:pt x="6696" y="5804"/>
                </a:lnTo>
                <a:lnTo>
                  <a:pt x="11161" y="1934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07602" y="2946550"/>
            <a:ext cx="295275" cy="387350"/>
          </a:xfrm>
          <a:custGeom>
            <a:avLst/>
            <a:gdLst/>
            <a:ahLst/>
            <a:cxnLst/>
            <a:rect l="l" t="t" r="r" b="b"/>
            <a:pathLst>
              <a:path w="295275" h="387350">
                <a:moveTo>
                  <a:pt x="11606" y="0"/>
                </a:moveTo>
                <a:lnTo>
                  <a:pt x="283070" y="0"/>
                </a:lnTo>
                <a:lnTo>
                  <a:pt x="284856" y="0"/>
                </a:lnTo>
                <a:lnTo>
                  <a:pt x="286493" y="545"/>
                </a:lnTo>
                <a:lnTo>
                  <a:pt x="287981" y="1637"/>
                </a:lnTo>
                <a:lnTo>
                  <a:pt x="289471" y="2728"/>
                </a:lnTo>
                <a:lnTo>
                  <a:pt x="290709" y="4514"/>
                </a:lnTo>
                <a:lnTo>
                  <a:pt x="291702" y="6994"/>
                </a:lnTo>
                <a:lnTo>
                  <a:pt x="292693" y="9475"/>
                </a:lnTo>
                <a:lnTo>
                  <a:pt x="293440" y="12799"/>
                </a:lnTo>
                <a:lnTo>
                  <a:pt x="293933" y="16966"/>
                </a:lnTo>
                <a:lnTo>
                  <a:pt x="294430" y="21133"/>
                </a:lnTo>
                <a:lnTo>
                  <a:pt x="294680" y="26193"/>
                </a:lnTo>
                <a:lnTo>
                  <a:pt x="294680" y="32146"/>
                </a:lnTo>
                <a:lnTo>
                  <a:pt x="294680" y="37901"/>
                </a:lnTo>
                <a:lnTo>
                  <a:pt x="294430" y="42812"/>
                </a:lnTo>
                <a:lnTo>
                  <a:pt x="293933" y="46880"/>
                </a:lnTo>
                <a:lnTo>
                  <a:pt x="293440" y="50948"/>
                </a:lnTo>
                <a:lnTo>
                  <a:pt x="287981" y="62210"/>
                </a:lnTo>
                <a:lnTo>
                  <a:pt x="286493" y="63400"/>
                </a:lnTo>
                <a:lnTo>
                  <a:pt x="284856" y="63996"/>
                </a:lnTo>
                <a:lnTo>
                  <a:pt x="283070" y="63996"/>
                </a:lnTo>
                <a:lnTo>
                  <a:pt x="186629" y="63996"/>
                </a:lnTo>
                <a:lnTo>
                  <a:pt x="186629" y="374450"/>
                </a:lnTo>
                <a:lnTo>
                  <a:pt x="186629" y="376434"/>
                </a:lnTo>
                <a:lnTo>
                  <a:pt x="185985" y="378220"/>
                </a:lnTo>
                <a:lnTo>
                  <a:pt x="166240" y="386060"/>
                </a:lnTo>
                <a:lnTo>
                  <a:pt x="161181" y="386654"/>
                </a:lnTo>
                <a:lnTo>
                  <a:pt x="154881" y="386953"/>
                </a:lnTo>
                <a:lnTo>
                  <a:pt x="147340" y="386953"/>
                </a:lnTo>
                <a:lnTo>
                  <a:pt x="139799" y="386953"/>
                </a:lnTo>
                <a:lnTo>
                  <a:pt x="133499" y="386654"/>
                </a:lnTo>
                <a:lnTo>
                  <a:pt x="128439" y="386060"/>
                </a:lnTo>
                <a:lnTo>
                  <a:pt x="123376" y="385465"/>
                </a:lnTo>
                <a:lnTo>
                  <a:pt x="109984" y="379808"/>
                </a:lnTo>
                <a:lnTo>
                  <a:pt x="108694" y="378220"/>
                </a:lnTo>
                <a:lnTo>
                  <a:pt x="108048" y="376434"/>
                </a:lnTo>
                <a:lnTo>
                  <a:pt x="108048" y="374450"/>
                </a:lnTo>
                <a:lnTo>
                  <a:pt x="108048" y="63996"/>
                </a:lnTo>
                <a:lnTo>
                  <a:pt x="11606" y="63996"/>
                </a:lnTo>
                <a:lnTo>
                  <a:pt x="9622" y="63996"/>
                </a:lnTo>
                <a:lnTo>
                  <a:pt x="7936" y="63400"/>
                </a:lnTo>
                <a:lnTo>
                  <a:pt x="0" y="37901"/>
                </a:lnTo>
                <a:lnTo>
                  <a:pt x="0" y="32146"/>
                </a:lnTo>
                <a:lnTo>
                  <a:pt x="0" y="26193"/>
                </a:lnTo>
                <a:lnTo>
                  <a:pt x="246" y="21133"/>
                </a:lnTo>
                <a:lnTo>
                  <a:pt x="743" y="16966"/>
                </a:lnTo>
                <a:lnTo>
                  <a:pt x="1240" y="12799"/>
                </a:lnTo>
                <a:lnTo>
                  <a:pt x="9622" y="0"/>
                </a:lnTo>
                <a:lnTo>
                  <a:pt x="1160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73689" y="2946550"/>
            <a:ext cx="216535" cy="387350"/>
          </a:xfrm>
          <a:custGeom>
            <a:avLst/>
            <a:gdLst/>
            <a:ahLst/>
            <a:cxnLst/>
            <a:rect l="l" t="t" r="r" b="b"/>
            <a:pathLst>
              <a:path w="216535" h="387350">
                <a:moveTo>
                  <a:pt x="23216" y="0"/>
                </a:moveTo>
                <a:lnTo>
                  <a:pt x="204487" y="0"/>
                </a:lnTo>
                <a:lnTo>
                  <a:pt x="206273" y="0"/>
                </a:lnTo>
                <a:lnTo>
                  <a:pt x="207861" y="545"/>
                </a:lnTo>
                <a:lnTo>
                  <a:pt x="215353" y="16966"/>
                </a:lnTo>
                <a:lnTo>
                  <a:pt x="215850" y="21133"/>
                </a:lnTo>
                <a:lnTo>
                  <a:pt x="216097" y="26193"/>
                </a:lnTo>
                <a:lnTo>
                  <a:pt x="216097" y="32146"/>
                </a:lnTo>
                <a:lnTo>
                  <a:pt x="216097" y="38099"/>
                </a:lnTo>
                <a:lnTo>
                  <a:pt x="215850" y="43110"/>
                </a:lnTo>
                <a:lnTo>
                  <a:pt x="215353" y="47178"/>
                </a:lnTo>
                <a:lnTo>
                  <a:pt x="214856" y="51246"/>
                </a:lnTo>
                <a:lnTo>
                  <a:pt x="206273" y="63996"/>
                </a:lnTo>
                <a:lnTo>
                  <a:pt x="204487" y="63996"/>
                </a:lnTo>
                <a:lnTo>
                  <a:pt x="78580" y="63996"/>
                </a:lnTo>
                <a:lnTo>
                  <a:pt x="78580" y="167580"/>
                </a:lnTo>
                <a:lnTo>
                  <a:pt x="196748" y="167580"/>
                </a:lnTo>
                <a:lnTo>
                  <a:pt x="198534" y="167580"/>
                </a:lnTo>
                <a:lnTo>
                  <a:pt x="208358" y="192583"/>
                </a:lnTo>
                <a:lnTo>
                  <a:pt x="208358" y="198536"/>
                </a:lnTo>
                <a:lnTo>
                  <a:pt x="208358" y="204490"/>
                </a:lnTo>
                <a:lnTo>
                  <a:pt x="201512" y="228748"/>
                </a:lnTo>
                <a:lnTo>
                  <a:pt x="200122" y="229840"/>
                </a:lnTo>
                <a:lnTo>
                  <a:pt x="198534" y="230385"/>
                </a:lnTo>
                <a:lnTo>
                  <a:pt x="196748" y="230385"/>
                </a:lnTo>
                <a:lnTo>
                  <a:pt x="78580" y="230385"/>
                </a:lnTo>
                <a:lnTo>
                  <a:pt x="78580" y="373856"/>
                </a:lnTo>
                <a:lnTo>
                  <a:pt x="78580" y="376038"/>
                </a:lnTo>
                <a:lnTo>
                  <a:pt x="77983" y="377925"/>
                </a:lnTo>
                <a:lnTo>
                  <a:pt x="76794" y="379513"/>
                </a:lnTo>
                <a:lnTo>
                  <a:pt x="75602" y="381098"/>
                </a:lnTo>
                <a:lnTo>
                  <a:pt x="73468" y="382439"/>
                </a:lnTo>
                <a:lnTo>
                  <a:pt x="70393" y="383530"/>
                </a:lnTo>
                <a:lnTo>
                  <a:pt x="67318" y="384621"/>
                </a:lnTo>
                <a:lnTo>
                  <a:pt x="63300" y="385465"/>
                </a:lnTo>
                <a:lnTo>
                  <a:pt x="58338" y="386060"/>
                </a:lnTo>
                <a:lnTo>
                  <a:pt x="53376" y="386654"/>
                </a:lnTo>
                <a:lnTo>
                  <a:pt x="47027" y="386953"/>
                </a:lnTo>
                <a:lnTo>
                  <a:pt x="39288" y="386953"/>
                </a:lnTo>
                <a:lnTo>
                  <a:pt x="31747" y="386953"/>
                </a:lnTo>
                <a:lnTo>
                  <a:pt x="25447" y="386654"/>
                </a:lnTo>
                <a:lnTo>
                  <a:pt x="20388" y="386060"/>
                </a:lnTo>
                <a:lnTo>
                  <a:pt x="15328" y="385465"/>
                </a:lnTo>
                <a:lnTo>
                  <a:pt x="11308" y="384621"/>
                </a:lnTo>
                <a:lnTo>
                  <a:pt x="8333" y="383530"/>
                </a:lnTo>
                <a:lnTo>
                  <a:pt x="5355" y="382439"/>
                </a:lnTo>
                <a:lnTo>
                  <a:pt x="3221" y="381098"/>
                </a:lnTo>
                <a:lnTo>
                  <a:pt x="1932" y="379513"/>
                </a:lnTo>
                <a:lnTo>
                  <a:pt x="643" y="377925"/>
                </a:lnTo>
                <a:lnTo>
                  <a:pt x="0" y="376038"/>
                </a:lnTo>
                <a:lnTo>
                  <a:pt x="0" y="373856"/>
                </a:lnTo>
                <a:lnTo>
                  <a:pt x="0" y="24705"/>
                </a:lnTo>
                <a:lnTo>
                  <a:pt x="0" y="15974"/>
                </a:lnTo>
                <a:lnTo>
                  <a:pt x="2231" y="9673"/>
                </a:lnTo>
                <a:lnTo>
                  <a:pt x="6696" y="5804"/>
                </a:lnTo>
                <a:lnTo>
                  <a:pt x="11161" y="1934"/>
                </a:lnTo>
                <a:lnTo>
                  <a:pt x="16666" y="0"/>
                </a:lnTo>
                <a:lnTo>
                  <a:pt x="2321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08767" y="2946550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17" y="0"/>
                </a:moveTo>
                <a:lnTo>
                  <a:pt x="122932" y="0"/>
                </a:lnTo>
                <a:lnTo>
                  <a:pt x="133052" y="0"/>
                </a:lnTo>
                <a:lnTo>
                  <a:pt x="141386" y="198"/>
                </a:lnTo>
                <a:lnTo>
                  <a:pt x="187858" y="6548"/>
                </a:lnTo>
                <a:lnTo>
                  <a:pt x="224805" y="22659"/>
                </a:lnTo>
                <a:lnTo>
                  <a:pt x="255156" y="56480"/>
                </a:lnTo>
                <a:lnTo>
                  <a:pt x="265379" y="94533"/>
                </a:lnTo>
                <a:lnTo>
                  <a:pt x="265807" y="105668"/>
                </a:lnTo>
                <a:lnTo>
                  <a:pt x="265500" y="115127"/>
                </a:lnTo>
                <a:lnTo>
                  <a:pt x="254831" y="156009"/>
                </a:lnTo>
                <a:lnTo>
                  <a:pt x="229660" y="186277"/>
                </a:lnTo>
                <a:lnTo>
                  <a:pt x="191095" y="205978"/>
                </a:lnTo>
                <a:lnTo>
                  <a:pt x="196849" y="208756"/>
                </a:lnTo>
                <a:lnTo>
                  <a:pt x="221605" y="230534"/>
                </a:lnTo>
                <a:lnTo>
                  <a:pt x="226070" y="236190"/>
                </a:lnTo>
                <a:lnTo>
                  <a:pt x="245864" y="274439"/>
                </a:lnTo>
                <a:lnTo>
                  <a:pt x="278308" y="350340"/>
                </a:lnTo>
                <a:lnTo>
                  <a:pt x="281285" y="357881"/>
                </a:lnTo>
                <a:lnTo>
                  <a:pt x="283269" y="363389"/>
                </a:lnTo>
                <a:lnTo>
                  <a:pt x="284261" y="366860"/>
                </a:lnTo>
                <a:lnTo>
                  <a:pt x="285254" y="370332"/>
                </a:lnTo>
                <a:lnTo>
                  <a:pt x="285749" y="373063"/>
                </a:lnTo>
                <a:lnTo>
                  <a:pt x="285749" y="375047"/>
                </a:lnTo>
                <a:lnTo>
                  <a:pt x="285749" y="377230"/>
                </a:lnTo>
                <a:lnTo>
                  <a:pt x="285353" y="379065"/>
                </a:lnTo>
                <a:lnTo>
                  <a:pt x="284559" y="380552"/>
                </a:lnTo>
                <a:lnTo>
                  <a:pt x="283765" y="382043"/>
                </a:lnTo>
                <a:lnTo>
                  <a:pt x="281880" y="383280"/>
                </a:lnTo>
                <a:lnTo>
                  <a:pt x="278903" y="384274"/>
                </a:lnTo>
                <a:lnTo>
                  <a:pt x="275927" y="385267"/>
                </a:lnTo>
                <a:lnTo>
                  <a:pt x="271561" y="385959"/>
                </a:lnTo>
                <a:lnTo>
                  <a:pt x="265807" y="386358"/>
                </a:lnTo>
                <a:lnTo>
                  <a:pt x="260052" y="386755"/>
                </a:lnTo>
                <a:lnTo>
                  <a:pt x="252214" y="386953"/>
                </a:lnTo>
                <a:lnTo>
                  <a:pt x="242292" y="386953"/>
                </a:lnTo>
                <a:lnTo>
                  <a:pt x="233957" y="386953"/>
                </a:lnTo>
                <a:lnTo>
                  <a:pt x="204490" y="379958"/>
                </a:lnTo>
                <a:lnTo>
                  <a:pt x="203299" y="378272"/>
                </a:lnTo>
                <a:lnTo>
                  <a:pt x="202307" y="376236"/>
                </a:lnTo>
                <a:lnTo>
                  <a:pt x="201513" y="373856"/>
                </a:lnTo>
                <a:lnTo>
                  <a:pt x="166985" y="287832"/>
                </a:lnTo>
                <a:lnTo>
                  <a:pt x="146397" y="248096"/>
                </a:lnTo>
                <a:lnTo>
                  <a:pt x="124718" y="231576"/>
                </a:lnTo>
                <a:lnTo>
                  <a:pt x="118368" y="228996"/>
                </a:lnTo>
                <a:lnTo>
                  <a:pt x="111025" y="227706"/>
                </a:lnTo>
                <a:lnTo>
                  <a:pt x="102691" y="227706"/>
                </a:lnTo>
                <a:lnTo>
                  <a:pt x="78283" y="227706"/>
                </a:lnTo>
                <a:lnTo>
                  <a:pt x="78283" y="374450"/>
                </a:lnTo>
                <a:lnTo>
                  <a:pt x="78283" y="376434"/>
                </a:lnTo>
                <a:lnTo>
                  <a:pt x="77638" y="378220"/>
                </a:lnTo>
                <a:lnTo>
                  <a:pt x="76349" y="379808"/>
                </a:lnTo>
                <a:lnTo>
                  <a:pt x="75059" y="381396"/>
                </a:lnTo>
                <a:lnTo>
                  <a:pt x="72925" y="382686"/>
                </a:lnTo>
                <a:lnTo>
                  <a:pt x="69949" y="383679"/>
                </a:lnTo>
                <a:lnTo>
                  <a:pt x="66972" y="384670"/>
                </a:lnTo>
                <a:lnTo>
                  <a:pt x="63003" y="385465"/>
                </a:lnTo>
                <a:lnTo>
                  <a:pt x="58043" y="386060"/>
                </a:lnTo>
                <a:lnTo>
                  <a:pt x="53082" y="386654"/>
                </a:lnTo>
                <a:lnTo>
                  <a:pt x="46732" y="386953"/>
                </a:lnTo>
                <a:lnTo>
                  <a:pt x="38993" y="386953"/>
                </a:lnTo>
                <a:lnTo>
                  <a:pt x="31452" y="386953"/>
                </a:lnTo>
                <a:lnTo>
                  <a:pt x="1786" y="379808"/>
                </a:lnTo>
                <a:lnTo>
                  <a:pt x="595" y="378220"/>
                </a:lnTo>
                <a:lnTo>
                  <a:pt x="0" y="376434"/>
                </a:lnTo>
                <a:lnTo>
                  <a:pt x="0" y="374450"/>
                </a:lnTo>
                <a:lnTo>
                  <a:pt x="0" y="24705"/>
                </a:lnTo>
                <a:lnTo>
                  <a:pt x="0" y="15974"/>
                </a:lnTo>
                <a:lnTo>
                  <a:pt x="2232" y="9673"/>
                </a:lnTo>
                <a:lnTo>
                  <a:pt x="6697" y="5804"/>
                </a:lnTo>
                <a:lnTo>
                  <a:pt x="11162" y="1934"/>
                </a:lnTo>
                <a:lnTo>
                  <a:pt x="16668" y="0"/>
                </a:lnTo>
                <a:lnTo>
                  <a:pt x="2321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19278" y="2944764"/>
            <a:ext cx="355600" cy="389255"/>
          </a:xfrm>
          <a:custGeom>
            <a:avLst/>
            <a:gdLst/>
            <a:ahLst/>
            <a:cxnLst/>
            <a:rect l="l" t="t" r="r" b="b"/>
            <a:pathLst>
              <a:path w="355600" h="389254">
                <a:moveTo>
                  <a:pt x="174424" y="0"/>
                </a:moveTo>
                <a:lnTo>
                  <a:pt x="214759" y="1438"/>
                </a:lnTo>
                <a:lnTo>
                  <a:pt x="218626" y="2530"/>
                </a:lnTo>
                <a:lnTo>
                  <a:pt x="222497" y="3621"/>
                </a:lnTo>
                <a:lnTo>
                  <a:pt x="231279" y="16371"/>
                </a:lnTo>
                <a:lnTo>
                  <a:pt x="350340" y="357783"/>
                </a:lnTo>
                <a:lnTo>
                  <a:pt x="352720" y="364925"/>
                </a:lnTo>
                <a:lnTo>
                  <a:pt x="354211" y="370582"/>
                </a:lnTo>
                <a:lnTo>
                  <a:pt x="354805" y="374748"/>
                </a:lnTo>
                <a:lnTo>
                  <a:pt x="355399" y="378915"/>
                </a:lnTo>
                <a:lnTo>
                  <a:pt x="354607" y="382042"/>
                </a:lnTo>
                <a:lnTo>
                  <a:pt x="352424" y="384124"/>
                </a:lnTo>
                <a:lnTo>
                  <a:pt x="350242" y="386209"/>
                </a:lnTo>
                <a:lnTo>
                  <a:pt x="346371" y="387498"/>
                </a:lnTo>
                <a:lnTo>
                  <a:pt x="340815" y="387995"/>
                </a:lnTo>
                <a:lnTo>
                  <a:pt x="335258" y="388492"/>
                </a:lnTo>
                <a:lnTo>
                  <a:pt x="327620" y="388739"/>
                </a:lnTo>
                <a:lnTo>
                  <a:pt x="317897" y="388739"/>
                </a:lnTo>
                <a:lnTo>
                  <a:pt x="307774" y="388739"/>
                </a:lnTo>
                <a:lnTo>
                  <a:pt x="299886" y="388589"/>
                </a:lnTo>
                <a:lnTo>
                  <a:pt x="294232" y="388291"/>
                </a:lnTo>
                <a:lnTo>
                  <a:pt x="288575" y="387995"/>
                </a:lnTo>
                <a:lnTo>
                  <a:pt x="272058" y="376534"/>
                </a:lnTo>
                <a:lnTo>
                  <a:pt x="246159" y="299143"/>
                </a:lnTo>
                <a:lnTo>
                  <a:pt x="101501" y="299143"/>
                </a:lnTo>
                <a:lnTo>
                  <a:pt x="77093" y="374450"/>
                </a:lnTo>
                <a:lnTo>
                  <a:pt x="76297" y="377229"/>
                </a:lnTo>
                <a:lnTo>
                  <a:pt x="75255" y="379561"/>
                </a:lnTo>
                <a:lnTo>
                  <a:pt x="73965" y="381445"/>
                </a:lnTo>
                <a:lnTo>
                  <a:pt x="72676" y="383332"/>
                </a:lnTo>
                <a:lnTo>
                  <a:pt x="70594" y="384819"/>
                </a:lnTo>
                <a:lnTo>
                  <a:pt x="43357" y="388739"/>
                </a:lnTo>
                <a:lnTo>
                  <a:pt x="34826" y="388739"/>
                </a:lnTo>
                <a:lnTo>
                  <a:pt x="25697" y="388739"/>
                </a:lnTo>
                <a:lnTo>
                  <a:pt x="0" y="378022"/>
                </a:lnTo>
                <a:lnTo>
                  <a:pt x="594" y="373855"/>
                </a:lnTo>
                <a:lnTo>
                  <a:pt x="1188" y="369689"/>
                </a:lnTo>
                <a:lnTo>
                  <a:pt x="123824" y="15478"/>
                </a:lnTo>
                <a:lnTo>
                  <a:pt x="127991" y="7292"/>
                </a:lnTo>
                <a:lnTo>
                  <a:pt x="129579" y="5209"/>
                </a:lnTo>
                <a:lnTo>
                  <a:pt x="132109" y="3621"/>
                </a:lnTo>
                <a:lnTo>
                  <a:pt x="135581" y="2530"/>
                </a:lnTo>
                <a:lnTo>
                  <a:pt x="139052" y="1438"/>
                </a:lnTo>
                <a:lnTo>
                  <a:pt x="143865" y="744"/>
                </a:lnTo>
                <a:lnTo>
                  <a:pt x="150016" y="446"/>
                </a:lnTo>
                <a:lnTo>
                  <a:pt x="156170" y="148"/>
                </a:lnTo>
                <a:lnTo>
                  <a:pt x="164305" y="0"/>
                </a:lnTo>
                <a:lnTo>
                  <a:pt x="17442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01247" y="2944764"/>
            <a:ext cx="281305" cy="389255"/>
          </a:xfrm>
          <a:custGeom>
            <a:avLst/>
            <a:gdLst/>
            <a:ahLst/>
            <a:cxnLst/>
            <a:rect l="l" t="t" r="r" b="b"/>
            <a:pathLst>
              <a:path w="281305" h="389254">
                <a:moveTo>
                  <a:pt x="39290" y="0"/>
                </a:moveTo>
                <a:lnTo>
                  <a:pt x="47029" y="0"/>
                </a:lnTo>
                <a:lnTo>
                  <a:pt x="53379" y="297"/>
                </a:lnTo>
                <a:lnTo>
                  <a:pt x="58340" y="892"/>
                </a:lnTo>
                <a:lnTo>
                  <a:pt x="63301" y="1488"/>
                </a:lnTo>
                <a:lnTo>
                  <a:pt x="67270" y="2282"/>
                </a:lnTo>
                <a:lnTo>
                  <a:pt x="70246" y="3274"/>
                </a:lnTo>
                <a:lnTo>
                  <a:pt x="73223" y="4266"/>
                </a:lnTo>
                <a:lnTo>
                  <a:pt x="75307" y="5556"/>
                </a:lnTo>
                <a:lnTo>
                  <a:pt x="76497" y="7143"/>
                </a:lnTo>
                <a:lnTo>
                  <a:pt x="77688" y="8730"/>
                </a:lnTo>
                <a:lnTo>
                  <a:pt x="78283" y="10616"/>
                </a:lnTo>
                <a:lnTo>
                  <a:pt x="78283" y="12799"/>
                </a:lnTo>
                <a:lnTo>
                  <a:pt x="78283" y="176807"/>
                </a:lnTo>
                <a:lnTo>
                  <a:pt x="191095" y="13096"/>
                </a:lnTo>
                <a:lnTo>
                  <a:pt x="192484" y="10517"/>
                </a:lnTo>
                <a:lnTo>
                  <a:pt x="194171" y="8383"/>
                </a:lnTo>
                <a:lnTo>
                  <a:pt x="196155" y="6697"/>
                </a:lnTo>
                <a:lnTo>
                  <a:pt x="198139" y="5010"/>
                </a:lnTo>
                <a:lnTo>
                  <a:pt x="200719" y="3671"/>
                </a:lnTo>
                <a:lnTo>
                  <a:pt x="203894" y="2678"/>
                </a:lnTo>
                <a:lnTo>
                  <a:pt x="207069" y="1686"/>
                </a:lnTo>
                <a:lnTo>
                  <a:pt x="211137" y="992"/>
                </a:lnTo>
                <a:lnTo>
                  <a:pt x="216098" y="595"/>
                </a:lnTo>
                <a:lnTo>
                  <a:pt x="221059" y="198"/>
                </a:lnTo>
                <a:lnTo>
                  <a:pt x="227409" y="0"/>
                </a:lnTo>
                <a:lnTo>
                  <a:pt x="235148" y="0"/>
                </a:lnTo>
                <a:lnTo>
                  <a:pt x="243085" y="0"/>
                </a:lnTo>
                <a:lnTo>
                  <a:pt x="249634" y="297"/>
                </a:lnTo>
                <a:lnTo>
                  <a:pt x="254793" y="892"/>
                </a:lnTo>
                <a:lnTo>
                  <a:pt x="259953" y="1488"/>
                </a:lnTo>
                <a:lnTo>
                  <a:pt x="264070" y="2331"/>
                </a:lnTo>
                <a:lnTo>
                  <a:pt x="267146" y="3422"/>
                </a:lnTo>
                <a:lnTo>
                  <a:pt x="270222" y="4514"/>
                </a:lnTo>
                <a:lnTo>
                  <a:pt x="272355" y="5853"/>
                </a:lnTo>
                <a:lnTo>
                  <a:pt x="273546" y="7441"/>
                </a:lnTo>
                <a:lnTo>
                  <a:pt x="274736" y="9028"/>
                </a:lnTo>
                <a:lnTo>
                  <a:pt x="275332" y="10814"/>
                </a:lnTo>
                <a:lnTo>
                  <a:pt x="275332" y="12799"/>
                </a:lnTo>
                <a:lnTo>
                  <a:pt x="275332" y="16172"/>
                </a:lnTo>
                <a:lnTo>
                  <a:pt x="156865" y="178593"/>
                </a:lnTo>
                <a:lnTo>
                  <a:pt x="272057" y="352724"/>
                </a:lnTo>
                <a:lnTo>
                  <a:pt x="276423" y="360859"/>
                </a:lnTo>
                <a:lnTo>
                  <a:pt x="279052" y="366266"/>
                </a:lnTo>
                <a:lnTo>
                  <a:pt x="279945" y="368945"/>
                </a:lnTo>
                <a:lnTo>
                  <a:pt x="280838" y="371624"/>
                </a:lnTo>
                <a:lnTo>
                  <a:pt x="281285" y="373758"/>
                </a:lnTo>
                <a:lnTo>
                  <a:pt x="281285" y="375343"/>
                </a:lnTo>
                <a:lnTo>
                  <a:pt x="281285" y="377528"/>
                </a:lnTo>
                <a:lnTo>
                  <a:pt x="260746" y="387846"/>
                </a:lnTo>
                <a:lnTo>
                  <a:pt x="255389" y="388440"/>
                </a:lnTo>
                <a:lnTo>
                  <a:pt x="248642" y="388739"/>
                </a:lnTo>
                <a:lnTo>
                  <a:pt x="240506" y="388739"/>
                </a:lnTo>
                <a:lnTo>
                  <a:pt x="200471" y="382786"/>
                </a:lnTo>
                <a:lnTo>
                  <a:pt x="194667" y="375641"/>
                </a:lnTo>
                <a:lnTo>
                  <a:pt x="78283" y="192881"/>
                </a:lnTo>
                <a:lnTo>
                  <a:pt x="78283" y="375641"/>
                </a:lnTo>
                <a:lnTo>
                  <a:pt x="78283" y="377824"/>
                </a:lnTo>
                <a:lnTo>
                  <a:pt x="77688" y="379710"/>
                </a:lnTo>
                <a:lnTo>
                  <a:pt x="76497" y="381299"/>
                </a:lnTo>
                <a:lnTo>
                  <a:pt x="75307" y="382883"/>
                </a:lnTo>
                <a:lnTo>
                  <a:pt x="73223" y="384225"/>
                </a:lnTo>
                <a:lnTo>
                  <a:pt x="70246" y="385316"/>
                </a:lnTo>
                <a:lnTo>
                  <a:pt x="67270" y="386407"/>
                </a:lnTo>
                <a:lnTo>
                  <a:pt x="63301" y="387251"/>
                </a:lnTo>
                <a:lnTo>
                  <a:pt x="58340" y="387846"/>
                </a:lnTo>
                <a:lnTo>
                  <a:pt x="53379" y="388440"/>
                </a:lnTo>
                <a:lnTo>
                  <a:pt x="47029" y="388739"/>
                </a:lnTo>
                <a:lnTo>
                  <a:pt x="39290" y="388739"/>
                </a:lnTo>
                <a:lnTo>
                  <a:pt x="31750" y="388739"/>
                </a:lnTo>
                <a:lnTo>
                  <a:pt x="25449" y="388440"/>
                </a:lnTo>
                <a:lnTo>
                  <a:pt x="20389" y="387846"/>
                </a:lnTo>
                <a:lnTo>
                  <a:pt x="15329" y="387251"/>
                </a:lnTo>
                <a:lnTo>
                  <a:pt x="11311" y="386407"/>
                </a:lnTo>
                <a:lnTo>
                  <a:pt x="8334" y="385316"/>
                </a:lnTo>
                <a:lnTo>
                  <a:pt x="5357" y="384225"/>
                </a:lnTo>
                <a:lnTo>
                  <a:pt x="3224" y="382883"/>
                </a:lnTo>
                <a:lnTo>
                  <a:pt x="1934" y="381299"/>
                </a:lnTo>
                <a:lnTo>
                  <a:pt x="644" y="379710"/>
                </a:lnTo>
                <a:lnTo>
                  <a:pt x="0" y="377824"/>
                </a:lnTo>
                <a:lnTo>
                  <a:pt x="0" y="375641"/>
                </a:lnTo>
                <a:lnTo>
                  <a:pt x="0" y="12799"/>
                </a:lnTo>
                <a:lnTo>
                  <a:pt x="0" y="10616"/>
                </a:lnTo>
                <a:lnTo>
                  <a:pt x="644" y="8730"/>
                </a:lnTo>
                <a:lnTo>
                  <a:pt x="1934" y="7143"/>
                </a:lnTo>
                <a:lnTo>
                  <a:pt x="3224" y="5556"/>
                </a:lnTo>
                <a:lnTo>
                  <a:pt x="5357" y="4266"/>
                </a:lnTo>
                <a:lnTo>
                  <a:pt x="8334" y="3274"/>
                </a:lnTo>
                <a:lnTo>
                  <a:pt x="11311" y="2282"/>
                </a:lnTo>
                <a:lnTo>
                  <a:pt x="15329" y="1488"/>
                </a:lnTo>
                <a:lnTo>
                  <a:pt x="20389" y="892"/>
                </a:lnTo>
                <a:lnTo>
                  <a:pt x="25449" y="297"/>
                </a:lnTo>
                <a:lnTo>
                  <a:pt x="31750" y="0"/>
                </a:lnTo>
                <a:lnTo>
                  <a:pt x="3929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53191" y="2944764"/>
            <a:ext cx="78740" cy="389255"/>
          </a:xfrm>
          <a:custGeom>
            <a:avLst/>
            <a:gdLst/>
            <a:ahLst/>
            <a:cxnLst/>
            <a:rect l="l" t="t" r="r" b="b"/>
            <a:pathLst>
              <a:path w="78739" h="389254">
                <a:moveTo>
                  <a:pt x="39290" y="0"/>
                </a:moveTo>
                <a:lnTo>
                  <a:pt x="47029" y="0"/>
                </a:lnTo>
                <a:lnTo>
                  <a:pt x="53379" y="297"/>
                </a:lnTo>
                <a:lnTo>
                  <a:pt x="58340" y="892"/>
                </a:lnTo>
                <a:lnTo>
                  <a:pt x="63301" y="1488"/>
                </a:lnTo>
                <a:lnTo>
                  <a:pt x="67270" y="2282"/>
                </a:lnTo>
                <a:lnTo>
                  <a:pt x="70246" y="3274"/>
                </a:lnTo>
                <a:lnTo>
                  <a:pt x="73223" y="4266"/>
                </a:lnTo>
                <a:lnTo>
                  <a:pt x="75356" y="5556"/>
                </a:lnTo>
                <a:lnTo>
                  <a:pt x="76646" y="7143"/>
                </a:lnTo>
                <a:lnTo>
                  <a:pt x="77936" y="8730"/>
                </a:lnTo>
                <a:lnTo>
                  <a:pt x="78581" y="10517"/>
                </a:lnTo>
                <a:lnTo>
                  <a:pt x="78581" y="12501"/>
                </a:lnTo>
                <a:lnTo>
                  <a:pt x="78581" y="376236"/>
                </a:lnTo>
                <a:lnTo>
                  <a:pt x="78581" y="378220"/>
                </a:lnTo>
                <a:lnTo>
                  <a:pt x="77936" y="380006"/>
                </a:lnTo>
                <a:lnTo>
                  <a:pt x="76646" y="381594"/>
                </a:lnTo>
                <a:lnTo>
                  <a:pt x="75356" y="383182"/>
                </a:lnTo>
                <a:lnTo>
                  <a:pt x="58340" y="387846"/>
                </a:lnTo>
                <a:lnTo>
                  <a:pt x="53379" y="388440"/>
                </a:lnTo>
                <a:lnTo>
                  <a:pt x="47029" y="388739"/>
                </a:lnTo>
                <a:lnTo>
                  <a:pt x="39290" y="388739"/>
                </a:lnTo>
                <a:lnTo>
                  <a:pt x="31750" y="388739"/>
                </a:lnTo>
                <a:lnTo>
                  <a:pt x="25449" y="388440"/>
                </a:lnTo>
                <a:lnTo>
                  <a:pt x="20389" y="387846"/>
                </a:lnTo>
                <a:lnTo>
                  <a:pt x="15329" y="387251"/>
                </a:lnTo>
                <a:lnTo>
                  <a:pt x="1934" y="381594"/>
                </a:lnTo>
                <a:lnTo>
                  <a:pt x="644" y="380006"/>
                </a:lnTo>
                <a:lnTo>
                  <a:pt x="0" y="378220"/>
                </a:lnTo>
                <a:lnTo>
                  <a:pt x="0" y="376236"/>
                </a:lnTo>
                <a:lnTo>
                  <a:pt x="0" y="12501"/>
                </a:lnTo>
                <a:lnTo>
                  <a:pt x="0" y="10517"/>
                </a:lnTo>
                <a:lnTo>
                  <a:pt x="644" y="8730"/>
                </a:lnTo>
                <a:lnTo>
                  <a:pt x="1934" y="7143"/>
                </a:lnTo>
                <a:lnTo>
                  <a:pt x="3224" y="5556"/>
                </a:lnTo>
                <a:lnTo>
                  <a:pt x="31750" y="0"/>
                </a:lnTo>
                <a:lnTo>
                  <a:pt x="3929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04457" y="2940299"/>
            <a:ext cx="285115" cy="398145"/>
          </a:xfrm>
          <a:custGeom>
            <a:avLst/>
            <a:gdLst/>
            <a:ahLst/>
            <a:cxnLst/>
            <a:rect l="l" t="t" r="r" b="b"/>
            <a:pathLst>
              <a:path w="285114" h="398145">
                <a:moveTo>
                  <a:pt x="178594" y="0"/>
                </a:moveTo>
                <a:lnTo>
                  <a:pt x="216851" y="4120"/>
                </a:lnTo>
                <a:lnTo>
                  <a:pt x="253105" y="15874"/>
                </a:lnTo>
                <a:lnTo>
                  <a:pt x="273990" y="29319"/>
                </a:lnTo>
                <a:lnTo>
                  <a:pt x="276670" y="31998"/>
                </a:lnTo>
                <a:lnTo>
                  <a:pt x="278507" y="34230"/>
                </a:lnTo>
                <a:lnTo>
                  <a:pt x="279498" y="36016"/>
                </a:lnTo>
                <a:lnTo>
                  <a:pt x="280492" y="37802"/>
                </a:lnTo>
                <a:lnTo>
                  <a:pt x="281284" y="40084"/>
                </a:lnTo>
                <a:lnTo>
                  <a:pt x="281879" y="42862"/>
                </a:lnTo>
                <a:lnTo>
                  <a:pt x="282476" y="45640"/>
                </a:lnTo>
                <a:lnTo>
                  <a:pt x="282921" y="48914"/>
                </a:lnTo>
                <a:lnTo>
                  <a:pt x="283220" y="52685"/>
                </a:lnTo>
                <a:lnTo>
                  <a:pt x="283515" y="56455"/>
                </a:lnTo>
                <a:lnTo>
                  <a:pt x="283665" y="61118"/>
                </a:lnTo>
                <a:lnTo>
                  <a:pt x="283665" y="66674"/>
                </a:lnTo>
                <a:lnTo>
                  <a:pt x="283665" y="72628"/>
                </a:lnTo>
                <a:lnTo>
                  <a:pt x="280985" y="91975"/>
                </a:lnTo>
                <a:lnTo>
                  <a:pt x="279995" y="94555"/>
                </a:lnTo>
                <a:lnTo>
                  <a:pt x="278803" y="96440"/>
                </a:lnTo>
                <a:lnTo>
                  <a:pt x="277413" y="97631"/>
                </a:lnTo>
                <a:lnTo>
                  <a:pt x="276026" y="98821"/>
                </a:lnTo>
                <a:lnTo>
                  <a:pt x="274438" y="99417"/>
                </a:lnTo>
                <a:lnTo>
                  <a:pt x="272652" y="99417"/>
                </a:lnTo>
                <a:lnTo>
                  <a:pt x="269674" y="99417"/>
                </a:lnTo>
                <a:lnTo>
                  <a:pt x="265904" y="97681"/>
                </a:lnTo>
                <a:lnTo>
                  <a:pt x="261341" y="94208"/>
                </a:lnTo>
                <a:lnTo>
                  <a:pt x="256778" y="90735"/>
                </a:lnTo>
                <a:lnTo>
                  <a:pt x="217733" y="70990"/>
                </a:lnTo>
                <a:lnTo>
                  <a:pt x="181868" y="65782"/>
                </a:lnTo>
                <a:lnTo>
                  <a:pt x="170715" y="66368"/>
                </a:lnTo>
                <a:lnTo>
                  <a:pt x="132269" y="80348"/>
                </a:lnTo>
                <a:lnTo>
                  <a:pt x="104337" y="111109"/>
                </a:lnTo>
                <a:lnTo>
                  <a:pt x="88217" y="156809"/>
                </a:lnTo>
                <a:lnTo>
                  <a:pt x="84533" y="199727"/>
                </a:lnTo>
                <a:lnTo>
                  <a:pt x="84970" y="216126"/>
                </a:lnTo>
                <a:lnTo>
                  <a:pt x="91528" y="258514"/>
                </a:lnTo>
                <a:lnTo>
                  <a:pt x="111471" y="299441"/>
                </a:lnTo>
                <a:lnTo>
                  <a:pt x="142725" y="323404"/>
                </a:lnTo>
                <a:lnTo>
                  <a:pt x="183949" y="331290"/>
                </a:lnTo>
                <a:lnTo>
                  <a:pt x="194015" y="330983"/>
                </a:lnTo>
                <a:lnTo>
                  <a:pt x="234068" y="321208"/>
                </a:lnTo>
                <a:lnTo>
                  <a:pt x="268534" y="301623"/>
                </a:lnTo>
                <a:lnTo>
                  <a:pt x="272155" y="300039"/>
                </a:lnTo>
                <a:lnTo>
                  <a:pt x="274737" y="300039"/>
                </a:lnTo>
                <a:lnTo>
                  <a:pt x="276721" y="300039"/>
                </a:lnTo>
                <a:lnTo>
                  <a:pt x="278306" y="300435"/>
                </a:lnTo>
                <a:lnTo>
                  <a:pt x="284856" y="325934"/>
                </a:lnTo>
                <a:lnTo>
                  <a:pt x="284856" y="333076"/>
                </a:lnTo>
                <a:lnTo>
                  <a:pt x="284856" y="338038"/>
                </a:lnTo>
                <a:lnTo>
                  <a:pt x="284707" y="342253"/>
                </a:lnTo>
                <a:lnTo>
                  <a:pt x="284408" y="345728"/>
                </a:lnTo>
                <a:lnTo>
                  <a:pt x="284113" y="349200"/>
                </a:lnTo>
                <a:lnTo>
                  <a:pt x="283665" y="352178"/>
                </a:lnTo>
                <a:lnTo>
                  <a:pt x="283070" y="354656"/>
                </a:lnTo>
                <a:lnTo>
                  <a:pt x="282476" y="357137"/>
                </a:lnTo>
                <a:lnTo>
                  <a:pt x="275926" y="367159"/>
                </a:lnTo>
                <a:lnTo>
                  <a:pt x="273743" y="369441"/>
                </a:lnTo>
                <a:lnTo>
                  <a:pt x="233343" y="388561"/>
                </a:lnTo>
                <a:lnTo>
                  <a:pt x="191280" y="396851"/>
                </a:lnTo>
                <a:lnTo>
                  <a:pt x="171745" y="397669"/>
                </a:lnTo>
                <a:lnTo>
                  <a:pt x="152436" y="396906"/>
                </a:lnTo>
                <a:lnTo>
                  <a:pt x="100309" y="385465"/>
                </a:lnTo>
                <a:lnTo>
                  <a:pt x="57893" y="360378"/>
                </a:lnTo>
                <a:lnTo>
                  <a:pt x="26416" y="321729"/>
                </a:lnTo>
                <a:lnTo>
                  <a:pt x="6696" y="269527"/>
                </a:lnTo>
                <a:lnTo>
                  <a:pt x="744" y="227260"/>
                </a:lnTo>
                <a:lnTo>
                  <a:pt x="0" y="203894"/>
                </a:lnTo>
                <a:lnTo>
                  <a:pt x="818" y="180026"/>
                </a:lnTo>
                <a:lnTo>
                  <a:pt x="7366" y="136419"/>
                </a:lnTo>
                <a:lnTo>
                  <a:pt x="20295" y="98394"/>
                </a:lnTo>
                <a:lnTo>
                  <a:pt x="49706" y="52685"/>
                </a:lnTo>
                <a:lnTo>
                  <a:pt x="90253" y="20873"/>
                </a:lnTo>
                <a:lnTo>
                  <a:pt x="140679" y="3348"/>
                </a:lnTo>
                <a:lnTo>
                  <a:pt x="159218" y="837"/>
                </a:lnTo>
                <a:lnTo>
                  <a:pt x="17859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80437" y="2939704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5" h="399414">
                <a:moveTo>
                  <a:pt x="135733" y="0"/>
                </a:moveTo>
                <a:lnTo>
                  <a:pt x="176362" y="4539"/>
                </a:lnTo>
                <a:lnTo>
                  <a:pt x="209848" y="15775"/>
                </a:lnTo>
                <a:lnTo>
                  <a:pt x="215999" y="18752"/>
                </a:lnTo>
                <a:lnTo>
                  <a:pt x="220068" y="21232"/>
                </a:lnTo>
                <a:lnTo>
                  <a:pt x="222052" y="23217"/>
                </a:lnTo>
                <a:lnTo>
                  <a:pt x="224037" y="25201"/>
                </a:lnTo>
                <a:lnTo>
                  <a:pt x="225375" y="26888"/>
                </a:lnTo>
                <a:lnTo>
                  <a:pt x="226070" y="28277"/>
                </a:lnTo>
                <a:lnTo>
                  <a:pt x="226765" y="29666"/>
                </a:lnTo>
                <a:lnTo>
                  <a:pt x="229197" y="50204"/>
                </a:lnTo>
                <a:lnTo>
                  <a:pt x="229197" y="55364"/>
                </a:lnTo>
                <a:lnTo>
                  <a:pt x="229197" y="61118"/>
                </a:lnTo>
                <a:lnTo>
                  <a:pt x="229048" y="65980"/>
                </a:lnTo>
                <a:lnTo>
                  <a:pt x="228749" y="69949"/>
                </a:lnTo>
                <a:lnTo>
                  <a:pt x="228453" y="73917"/>
                </a:lnTo>
                <a:lnTo>
                  <a:pt x="227956" y="77192"/>
                </a:lnTo>
                <a:lnTo>
                  <a:pt x="227261" y="79771"/>
                </a:lnTo>
                <a:lnTo>
                  <a:pt x="226566" y="82351"/>
                </a:lnTo>
                <a:lnTo>
                  <a:pt x="225576" y="84236"/>
                </a:lnTo>
                <a:lnTo>
                  <a:pt x="224284" y="85427"/>
                </a:lnTo>
                <a:lnTo>
                  <a:pt x="222994" y="86618"/>
                </a:lnTo>
                <a:lnTo>
                  <a:pt x="221260" y="87213"/>
                </a:lnTo>
                <a:lnTo>
                  <a:pt x="219074" y="87213"/>
                </a:lnTo>
                <a:lnTo>
                  <a:pt x="216892" y="87213"/>
                </a:lnTo>
                <a:lnTo>
                  <a:pt x="213420" y="85824"/>
                </a:lnTo>
                <a:lnTo>
                  <a:pt x="208656" y="83046"/>
                </a:lnTo>
                <a:lnTo>
                  <a:pt x="203895" y="80268"/>
                </a:lnTo>
                <a:lnTo>
                  <a:pt x="198040" y="77241"/>
                </a:lnTo>
                <a:lnTo>
                  <a:pt x="159973" y="63279"/>
                </a:lnTo>
                <a:lnTo>
                  <a:pt x="136922" y="61019"/>
                </a:lnTo>
                <a:lnTo>
                  <a:pt x="128390" y="61019"/>
                </a:lnTo>
                <a:lnTo>
                  <a:pt x="120947" y="62061"/>
                </a:lnTo>
                <a:lnTo>
                  <a:pt x="114598" y="64144"/>
                </a:lnTo>
                <a:lnTo>
                  <a:pt x="108249" y="66228"/>
                </a:lnTo>
                <a:lnTo>
                  <a:pt x="86023" y="96639"/>
                </a:lnTo>
                <a:lnTo>
                  <a:pt x="86023" y="102393"/>
                </a:lnTo>
                <a:lnTo>
                  <a:pt x="86023" y="110926"/>
                </a:lnTo>
                <a:lnTo>
                  <a:pt x="111770" y="141237"/>
                </a:lnTo>
                <a:lnTo>
                  <a:pt x="145889" y="158176"/>
                </a:lnTo>
                <a:lnTo>
                  <a:pt x="153442" y="161515"/>
                </a:lnTo>
                <a:lnTo>
                  <a:pt x="191653" y="180277"/>
                </a:lnTo>
                <a:lnTo>
                  <a:pt x="225625" y="206424"/>
                </a:lnTo>
                <a:lnTo>
                  <a:pt x="247502" y="245129"/>
                </a:lnTo>
                <a:lnTo>
                  <a:pt x="251520" y="276521"/>
                </a:lnTo>
                <a:lnTo>
                  <a:pt x="250814" y="291237"/>
                </a:lnTo>
                <a:lnTo>
                  <a:pt x="240209" y="329803"/>
                </a:lnTo>
                <a:lnTo>
                  <a:pt x="209549" y="368053"/>
                </a:lnTo>
                <a:lnTo>
                  <a:pt x="164308" y="391120"/>
                </a:lnTo>
                <a:lnTo>
                  <a:pt x="123454" y="398375"/>
                </a:lnTo>
                <a:lnTo>
                  <a:pt x="108944" y="398859"/>
                </a:lnTo>
                <a:lnTo>
                  <a:pt x="99149" y="398654"/>
                </a:lnTo>
                <a:lnTo>
                  <a:pt x="55774" y="391976"/>
                </a:lnTo>
                <a:lnTo>
                  <a:pt x="19793" y="378023"/>
                </a:lnTo>
                <a:lnTo>
                  <a:pt x="7144" y="369092"/>
                </a:lnTo>
                <a:lnTo>
                  <a:pt x="4565" y="366513"/>
                </a:lnTo>
                <a:lnTo>
                  <a:pt x="2731" y="362792"/>
                </a:lnTo>
                <a:lnTo>
                  <a:pt x="1636" y="357930"/>
                </a:lnTo>
                <a:lnTo>
                  <a:pt x="545" y="353069"/>
                </a:lnTo>
                <a:lnTo>
                  <a:pt x="0" y="346073"/>
                </a:lnTo>
                <a:lnTo>
                  <a:pt x="0" y="336948"/>
                </a:lnTo>
                <a:lnTo>
                  <a:pt x="0" y="330794"/>
                </a:lnTo>
                <a:lnTo>
                  <a:pt x="198" y="325637"/>
                </a:lnTo>
                <a:lnTo>
                  <a:pt x="597" y="321467"/>
                </a:lnTo>
                <a:lnTo>
                  <a:pt x="993" y="317300"/>
                </a:lnTo>
                <a:lnTo>
                  <a:pt x="6102" y="305843"/>
                </a:lnTo>
                <a:lnTo>
                  <a:pt x="7592" y="304749"/>
                </a:lnTo>
                <a:lnTo>
                  <a:pt x="9326" y="304203"/>
                </a:lnTo>
                <a:lnTo>
                  <a:pt x="11311" y="304203"/>
                </a:lnTo>
                <a:lnTo>
                  <a:pt x="14090" y="304203"/>
                </a:lnTo>
                <a:lnTo>
                  <a:pt x="18010" y="305843"/>
                </a:lnTo>
                <a:lnTo>
                  <a:pt x="23070" y="309116"/>
                </a:lnTo>
                <a:lnTo>
                  <a:pt x="28129" y="312390"/>
                </a:lnTo>
                <a:lnTo>
                  <a:pt x="34628" y="316011"/>
                </a:lnTo>
                <a:lnTo>
                  <a:pt x="70990" y="330846"/>
                </a:lnTo>
                <a:lnTo>
                  <a:pt x="109240" y="335756"/>
                </a:lnTo>
                <a:lnTo>
                  <a:pt x="116198" y="335542"/>
                </a:lnTo>
                <a:lnTo>
                  <a:pt x="154036" y="322659"/>
                </a:lnTo>
                <a:lnTo>
                  <a:pt x="159297" y="318492"/>
                </a:lnTo>
                <a:lnTo>
                  <a:pt x="163314" y="313332"/>
                </a:lnTo>
                <a:lnTo>
                  <a:pt x="166094" y="307181"/>
                </a:lnTo>
                <a:lnTo>
                  <a:pt x="168871" y="301030"/>
                </a:lnTo>
                <a:lnTo>
                  <a:pt x="170261" y="294184"/>
                </a:lnTo>
                <a:lnTo>
                  <a:pt x="170261" y="286643"/>
                </a:lnTo>
                <a:lnTo>
                  <a:pt x="170261" y="277911"/>
                </a:lnTo>
                <a:lnTo>
                  <a:pt x="144511" y="247501"/>
                </a:lnTo>
                <a:lnTo>
                  <a:pt x="111120" y="230562"/>
                </a:lnTo>
                <a:lnTo>
                  <a:pt x="103659" y="227223"/>
                </a:lnTo>
                <a:lnTo>
                  <a:pt x="65690" y="208461"/>
                </a:lnTo>
                <a:lnTo>
                  <a:pt x="32296" y="182314"/>
                </a:lnTo>
                <a:lnTo>
                  <a:pt x="10568" y="143340"/>
                </a:lnTo>
                <a:lnTo>
                  <a:pt x="6550" y="111025"/>
                </a:lnTo>
                <a:lnTo>
                  <a:pt x="7191" y="97603"/>
                </a:lnTo>
                <a:lnTo>
                  <a:pt x="22399" y="52313"/>
                </a:lnTo>
                <a:lnTo>
                  <a:pt x="53598" y="21049"/>
                </a:lnTo>
                <a:lnTo>
                  <a:pt x="97585" y="3850"/>
                </a:lnTo>
                <a:lnTo>
                  <a:pt x="122663" y="427"/>
                </a:lnTo>
                <a:lnTo>
                  <a:pt x="135733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29592" y="2939704"/>
            <a:ext cx="365125" cy="399415"/>
          </a:xfrm>
          <a:custGeom>
            <a:avLst/>
            <a:gdLst/>
            <a:ahLst/>
            <a:cxnLst/>
            <a:rect l="l" t="t" r="r" b="b"/>
            <a:pathLst>
              <a:path w="365125" h="399414">
                <a:moveTo>
                  <a:pt x="186037" y="0"/>
                </a:moveTo>
                <a:lnTo>
                  <a:pt x="227224" y="2902"/>
                </a:lnTo>
                <a:lnTo>
                  <a:pt x="279332" y="18194"/>
                </a:lnTo>
                <a:lnTo>
                  <a:pt x="319238" y="47327"/>
                </a:lnTo>
                <a:lnTo>
                  <a:pt x="346752" y="90608"/>
                </a:lnTo>
                <a:lnTo>
                  <a:pt x="358184" y="127406"/>
                </a:lnTo>
                <a:lnTo>
                  <a:pt x="363913" y="170789"/>
                </a:lnTo>
                <a:lnTo>
                  <a:pt x="364629" y="194965"/>
                </a:lnTo>
                <a:lnTo>
                  <a:pt x="363885" y="218293"/>
                </a:lnTo>
                <a:lnTo>
                  <a:pt x="357932" y="261156"/>
                </a:lnTo>
                <a:lnTo>
                  <a:pt x="346045" y="298875"/>
                </a:lnTo>
                <a:lnTo>
                  <a:pt x="317302" y="344833"/>
                </a:lnTo>
                <a:lnTo>
                  <a:pt x="275751" y="377316"/>
                </a:lnTo>
                <a:lnTo>
                  <a:pt x="221718" y="395398"/>
                </a:lnTo>
                <a:lnTo>
                  <a:pt x="178893" y="398859"/>
                </a:lnTo>
                <a:lnTo>
                  <a:pt x="157136" y="398124"/>
                </a:lnTo>
                <a:lnTo>
                  <a:pt x="117919" y="392245"/>
                </a:lnTo>
                <a:lnTo>
                  <a:pt x="69764" y="372256"/>
                </a:lnTo>
                <a:lnTo>
                  <a:pt x="34185" y="338361"/>
                </a:lnTo>
                <a:lnTo>
                  <a:pt x="11164" y="289917"/>
                </a:lnTo>
                <a:lnTo>
                  <a:pt x="2791" y="249287"/>
                </a:lnTo>
                <a:lnTo>
                  <a:pt x="0" y="201811"/>
                </a:lnTo>
                <a:lnTo>
                  <a:pt x="744" y="179031"/>
                </a:lnTo>
                <a:lnTo>
                  <a:pt x="6699" y="136987"/>
                </a:lnTo>
                <a:lnTo>
                  <a:pt x="18587" y="99742"/>
                </a:lnTo>
                <a:lnTo>
                  <a:pt x="47329" y="54173"/>
                </a:lnTo>
                <a:lnTo>
                  <a:pt x="88880" y="21747"/>
                </a:lnTo>
                <a:lnTo>
                  <a:pt x="142988" y="3497"/>
                </a:lnTo>
                <a:lnTo>
                  <a:pt x="186037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91518" y="2939704"/>
            <a:ext cx="252095" cy="399415"/>
          </a:xfrm>
          <a:custGeom>
            <a:avLst/>
            <a:gdLst/>
            <a:ahLst/>
            <a:cxnLst/>
            <a:rect l="l" t="t" r="r" b="b"/>
            <a:pathLst>
              <a:path w="252094" h="399414">
                <a:moveTo>
                  <a:pt x="135731" y="0"/>
                </a:moveTo>
                <a:lnTo>
                  <a:pt x="176361" y="4539"/>
                </a:lnTo>
                <a:lnTo>
                  <a:pt x="209847" y="15775"/>
                </a:lnTo>
                <a:lnTo>
                  <a:pt x="215999" y="18752"/>
                </a:lnTo>
                <a:lnTo>
                  <a:pt x="226070" y="28277"/>
                </a:lnTo>
                <a:lnTo>
                  <a:pt x="226764" y="29666"/>
                </a:lnTo>
                <a:lnTo>
                  <a:pt x="227359" y="31501"/>
                </a:lnTo>
                <a:lnTo>
                  <a:pt x="227855" y="33784"/>
                </a:lnTo>
                <a:lnTo>
                  <a:pt x="228352" y="36066"/>
                </a:lnTo>
                <a:lnTo>
                  <a:pt x="228699" y="38943"/>
                </a:lnTo>
                <a:lnTo>
                  <a:pt x="228897" y="42415"/>
                </a:lnTo>
                <a:lnTo>
                  <a:pt x="229096" y="45888"/>
                </a:lnTo>
                <a:lnTo>
                  <a:pt x="229195" y="50204"/>
                </a:lnTo>
                <a:lnTo>
                  <a:pt x="229195" y="55364"/>
                </a:lnTo>
                <a:lnTo>
                  <a:pt x="229195" y="61118"/>
                </a:lnTo>
                <a:lnTo>
                  <a:pt x="221257" y="87213"/>
                </a:lnTo>
                <a:lnTo>
                  <a:pt x="219074" y="87213"/>
                </a:lnTo>
                <a:lnTo>
                  <a:pt x="216892" y="87213"/>
                </a:lnTo>
                <a:lnTo>
                  <a:pt x="213419" y="85824"/>
                </a:lnTo>
                <a:lnTo>
                  <a:pt x="208657" y="83046"/>
                </a:lnTo>
                <a:lnTo>
                  <a:pt x="203894" y="80268"/>
                </a:lnTo>
                <a:lnTo>
                  <a:pt x="166985" y="65037"/>
                </a:lnTo>
                <a:lnTo>
                  <a:pt x="136921" y="61019"/>
                </a:lnTo>
                <a:lnTo>
                  <a:pt x="128389" y="61019"/>
                </a:lnTo>
                <a:lnTo>
                  <a:pt x="120947" y="62061"/>
                </a:lnTo>
                <a:lnTo>
                  <a:pt x="114597" y="64144"/>
                </a:lnTo>
                <a:lnTo>
                  <a:pt x="108247" y="66228"/>
                </a:lnTo>
                <a:lnTo>
                  <a:pt x="102939" y="69106"/>
                </a:lnTo>
                <a:lnTo>
                  <a:pt x="98673" y="72777"/>
                </a:lnTo>
                <a:lnTo>
                  <a:pt x="94406" y="76448"/>
                </a:lnTo>
                <a:lnTo>
                  <a:pt x="91231" y="80863"/>
                </a:lnTo>
                <a:lnTo>
                  <a:pt x="89148" y="86022"/>
                </a:lnTo>
                <a:lnTo>
                  <a:pt x="87064" y="91182"/>
                </a:lnTo>
                <a:lnTo>
                  <a:pt x="86022" y="96639"/>
                </a:lnTo>
                <a:lnTo>
                  <a:pt x="86022" y="102393"/>
                </a:lnTo>
                <a:lnTo>
                  <a:pt x="86022" y="110926"/>
                </a:lnTo>
                <a:lnTo>
                  <a:pt x="111770" y="141237"/>
                </a:lnTo>
                <a:lnTo>
                  <a:pt x="145888" y="158176"/>
                </a:lnTo>
                <a:lnTo>
                  <a:pt x="153441" y="161515"/>
                </a:lnTo>
                <a:lnTo>
                  <a:pt x="191653" y="180277"/>
                </a:lnTo>
                <a:lnTo>
                  <a:pt x="225623" y="206424"/>
                </a:lnTo>
                <a:lnTo>
                  <a:pt x="247501" y="245129"/>
                </a:lnTo>
                <a:lnTo>
                  <a:pt x="251519" y="276521"/>
                </a:lnTo>
                <a:lnTo>
                  <a:pt x="250812" y="291237"/>
                </a:lnTo>
                <a:lnTo>
                  <a:pt x="240208" y="329803"/>
                </a:lnTo>
                <a:lnTo>
                  <a:pt x="209549" y="368053"/>
                </a:lnTo>
                <a:lnTo>
                  <a:pt x="164306" y="391120"/>
                </a:lnTo>
                <a:lnTo>
                  <a:pt x="123452" y="398375"/>
                </a:lnTo>
                <a:lnTo>
                  <a:pt x="108942" y="398859"/>
                </a:lnTo>
                <a:lnTo>
                  <a:pt x="99147" y="398654"/>
                </a:lnTo>
                <a:lnTo>
                  <a:pt x="55773" y="391976"/>
                </a:lnTo>
                <a:lnTo>
                  <a:pt x="19794" y="378023"/>
                </a:lnTo>
                <a:lnTo>
                  <a:pt x="7143" y="369092"/>
                </a:lnTo>
                <a:lnTo>
                  <a:pt x="4564" y="366513"/>
                </a:lnTo>
                <a:lnTo>
                  <a:pt x="2728" y="362792"/>
                </a:lnTo>
                <a:lnTo>
                  <a:pt x="1637" y="357930"/>
                </a:lnTo>
                <a:lnTo>
                  <a:pt x="545" y="353069"/>
                </a:lnTo>
                <a:lnTo>
                  <a:pt x="0" y="346073"/>
                </a:lnTo>
                <a:lnTo>
                  <a:pt x="0" y="336948"/>
                </a:lnTo>
                <a:lnTo>
                  <a:pt x="0" y="330794"/>
                </a:lnTo>
                <a:lnTo>
                  <a:pt x="6102" y="305843"/>
                </a:lnTo>
                <a:lnTo>
                  <a:pt x="7590" y="304749"/>
                </a:lnTo>
                <a:lnTo>
                  <a:pt x="9326" y="304203"/>
                </a:lnTo>
                <a:lnTo>
                  <a:pt x="11311" y="304203"/>
                </a:lnTo>
                <a:lnTo>
                  <a:pt x="14089" y="304203"/>
                </a:lnTo>
                <a:lnTo>
                  <a:pt x="18008" y="305843"/>
                </a:lnTo>
                <a:lnTo>
                  <a:pt x="23068" y="309116"/>
                </a:lnTo>
                <a:lnTo>
                  <a:pt x="28128" y="312390"/>
                </a:lnTo>
                <a:lnTo>
                  <a:pt x="63019" y="328323"/>
                </a:lnTo>
                <a:lnTo>
                  <a:pt x="109240" y="335756"/>
                </a:lnTo>
                <a:lnTo>
                  <a:pt x="116197" y="335542"/>
                </a:lnTo>
                <a:lnTo>
                  <a:pt x="154037" y="322659"/>
                </a:lnTo>
                <a:lnTo>
                  <a:pt x="166092" y="307181"/>
                </a:lnTo>
                <a:lnTo>
                  <a:pt x="168870" y="301030"/>
                </a:lnTo>
                <a:lnTo>
                  <a:pt x="170259" y="294184"/>
                </a:lnTo>
                <a:lnTo>
                  <a:pt x="170259" y="286643"/>
                </a:lnTo>
                <a:lnTo>
                  <a:pt x="170259" y="277911"/>
                </a:lnTo>
                <a:lnTo>
                  <a:pt x="167878" y="270419"/>
                </a:lnTo>
                <a:lnTo>
                  <a:pt x="163115" y="264169"/>
                </a:lnTo>
                <a:lnTo>
                  <a:pt x="158353" y="257919"/>
                </a:lnTo>
                <a:lnTo>
                  <a:pt x="125564" y="237064"/>
                </a:lnTo>
                <a:lnTo>
                  <a:pt x="111118" y="230562"/>
                </a:lnTo>
                <a:lnTo>
                  <a:pt x="103658" y="227223"/>
                </a:lnTo>
                <a:lnTo>
                  <a:pt x="65689" y="208461"/>
                </a:lnTo>
                <a:lnTo>
                  <a:pt x="32295" y="182314"/>
                </a:lnTo>
                <a:lnTo>
                  <a:pt x="10566" y="143340"/>
                </a:lnTo>
                <a:lnTo>
                  <a:pt x="6548" y="111025"/>
                </a:lnTo>
                <a:lnTo>
                  <a:pt x="7190" y="97603"/>
                </a:lnTo>
                <a:lnTo>
                  <a:pt x="22398" y="52313"/>
                </a:lnTo>
                <a:lnTo>
                  <a:pt x="53596" y="21049"/>
                </a:lnTo>
                <a:lnTo>
                  <a:pt x="97584" y="3850"/>
                </a:lnTo>
                <a:lnTo>
                  <a:pt x="122662" y="427"/>
                </a:lnTo>
                <a:lnTo>
                  <a:pt x="135731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67484" y="2943502"/>
            <a:ext cx="252729" cy="392430"/>
          </a:xfrm>
          <a:custGeom>
            <a:avLst/>
            <a:gdLst/>
            <a:ahLst/>
            <a:cxnLst/>
            <a:rect l="l" t="t" r="r" b="b"/>
            <a:pathLst>
              <a:path w="252730" h="392429">
                <a:moveTo>
                  <a:pt x="34528" y="0"/>
                </a:moveTo>
                <a:lnTo>
                  <a:pt x="216991" y="0"/>
                </a:lnTo>
                <a:lnTo>
                  <a:pt x="218777" y="0"/>
                </a:lnTo>
                <a:lnTo>
                  <a:pt x="220463" y="595"/>
                </a:lnTo>
                <a:lnTo>
                  <a:pt x="222051" y="1785"/>
                </a:lnTo>
                <a:lnTo>
                  <a:pt x="223639" y="2976"/>
                </a:lnTo>
                <a:lnTo>
                  <a:pt x="224978" y="4861"/>
                </a:lnTo>
                <a:lnTo>
                  <a:pt x="226069" y="7441"/>
                </a:lnTo>
                <a:lnTo>
                  <a:pt x="227161" y="10021"/>
                </a:lnTo>
                <a:lnTo>
                  <a:pt x="227955" y="13444"/>
                </a:lnTo>
                <a:lnTo>
                  <a:pt x="228451" y="17710"/>
                </a:lnTo>
                <a:lnTo>
                  <a:pt x="228947" y="21976"/>
                </a:lnTo>
                <a:lnTo>
                  <a:pt x="229195" y="27086"/>
                </a:lnTo>
                <a:lnTo>
                  <a:pt x="229195" y="33040"/>
                </a:lnTo>
                <a:lnTo>
                  <a:pt x="220960" y="66972"/>
                </a:lnTo>
                <a:lnTo>
                  <a:pt x="216991" y="66972"/>
                </a:lnTo>
                <a:lnTo>
                  <a:pt x="80069" y="66972"/>
                </a:lnTo>
                <a:lnTo>
                  <a:pt x="80069" y="149423"/>
                </a:lnTo>
                <a:lnTo>
                  <a:pt x="87014" y="148629"/>
                </a:lnTo>
                <a:lnTo>
                  <a:pt x="93910" y="148133"/>
                </a:lnTo>
                <a:lnTo>
                  <a:pt x="100756" y="147935"/>
                </a:lnTo>
                <a:lnTo>
                  <a:pt x="107602" y="147736"/>
                </a:lnTo>
                <a:lnTo>
                  <a:pt x="114796" y="147637"/>
                </a:lnTo>
                <a:lnTo>
                  <a:pt x="122336" y="147637"/>
                </a:lnTo>
                <a:lnTo>
                  <a:pt x="137526" y="148093"/>
                </a:lnTo>
                <a:lnTo>
                  <a:pt x="177849" y="154930"/>
                </a:lnTo>
                <a:lnTo>
                  <a:pt x="218628" y="176361"/>
                </a:lnTo>
                <a:lnTo>
                  <a:pt x="243780" y="211484"/>
                </a:lnTo>
                <a:lnTo>
                  <a:pt x="252412" y="260151"/>
                </a:lnTo>
                <a:lnTo>
                  <a:pt x="251733" y="275359"/>
                </a:lnTo>
                <a:lnTo>
                  <a:pt x="241547" y="315962"/>
                </a:lnTo>
                <a:lnTo>
                  <a:pt x="220228" y="348444"/>
                </a:lnTo>
                <a:lnTo>
                  <a:pt x="189086" y="372180"/>
                </a:lnTo>
                <a:lnTo>
                  <a:pt x="148967" y="386990"/>
                </a:lnTo>
                <a:lnTo>
                  <a:pt x="101500" y="392013"/>
                </a:lnTo>
                <a:lnTo>
                  <a:pt x="92682" y="391873"/>
                </a:lnTo>
                <a:lnTo>
                  <a:pt x="52313" y="387250"/>
                </a:lnTo>
                <a:lnTo>
                  <a:pt x="12253" y="374996"/>
                </a:lnTo>
                <a:lnTo>
                  <a:pt x="3274" y="366711"/>
                </a:lnTo>
                <a:lnTo>
                  <a:pt x="2480" y="364925"/>
                </a:lnTo>
                <a:lnTo>
                  <a:pt x="1835" y="362794"/>
                </a:lnTo>
                <a:lnTo>
                  <a:pt x="1339" y="360313"/>
                </a:lnTo>
                <a:lnTo>
                  <a:pt x="843" y="357832"/>
                </a:lnTo>
                <a:lnTo>
                  <a:pt x="496" y="354705"/>
                </a:lnTo>
                <a:lnTo>
                  <a:pt x="297" y="350938"/>
                </a:lnTo>
                <a:lnTo>
                  <a:pt x="99" y="347167"/>
                </a:lnTo>
                <a:lnTo>
                  <a:pt x="0" y="342702"/>
                </a:lnTo>
                <a:lnTo>
                  <a:pt x="0" y="337542"/>
                </a:lnTo>
                <a:lnTo>
                  <a:pt x="0" y="331985"/>
                </a:lnTo>
                <a:lnTo>
                  <a:pt x="2530" y="314026"/>
                </a:lnTo>
                <a:lnTo>
                  <a:pt x="3422" y="311646"/>
                </a:lnTo>
                <a:lnTo>
                  <a:pt x="4464" y="309960"/>
                </a:lnTo>
                <a:lnTo>
                  <a:pt x="5655" y="308967"/>
                </a:lnTo>
                <a:lnTo>
                  <a:pt x="6846" y="307973"/>
                </a:lnTo>
                <a:lnTo>
                  <a:pt x="8235" y="307479"/>
                </a:lnTo>
                <a:lnTo>
                  <a:pt x="9822" y="307479"/>
                </a:lnTo>
                <a:lnTo>
                  <a:pt x="11807" y="307479"/>
                </a:lnTo>
                <a:lnTo>
                  <a:pt x="14833" y="308619"/>
                </a:lnTo>
                <a:lnTo>
                  <a:pt x="18901" y="310902"/>
                </a:lnTo>
                <a:lnTo>
                  <a:pt x="22969" y="313182"/>
                </a:lnTo>
                <a:lnTo>
                  <a:pt x="59233" y="326081"/>
                </a:lnTo>
                <a:lnTo>
                  <a:pt x="93464" y="329504"/>
                </a:lnTo>
                <a:lnTo>
                  <a:pt x="101900" y="329281"/>
                </a:lnTo>
                <a:lnTo>
                  <a:pt x="143647" y="318148"/>
                </a:lnTo>
                <a:lnTo>
                  <a:pt x="168026" y="281581"/>
                </a:lnTo>
                <a:lnTo>
                  <a:pt x="169366" y="266103"/>
                </a:lnTo>
                <a:lnTo>
                  <a:pt x="169087" y="259155"/>
                </a:lnTo>
                <a:lnTo>
                  <a:pt x="150911" y="221753"/>
                </a:lnTo>
                <a:lnTo>
                  <a:pt x="109388" y="207243"/>
                </a:lnTo>
                <a:lnTo>
                  <a:pt x="89296" y="206275"/>
                </a:lnTo>
                <a:lnTo>
                  <a:pt x="80860" y="206387"/>
                </a:lnTo>
                <a:lnTo>
                  <a:pt x="72814" y="206722"/>
                </a:lnTo>
                <a:lnTo>
                  <a:pt x="65158" y="207280"/>
                </a:lnTo>
                <a:lnTo>
                  <a:pt x="57894" y="208061"/>
                </a:lnTo>
                <a:lnTo>
                  <a:pt x="50927" y="208843"/>
                </a:lnTo>
                <a:lnTo>
                  <a:pt x="44164" y="209401"/>
                </a:lnTo>
                <a:lnTo>
                  <a:pt x="37607" y="209736"/>
                </a:lnTo>
                <a:lnTo>
                  <a:pt x="31253" y="209847"/>
                </a:lnTo>
                <a:lnTo>
                  <a:pt x="25499" y="209847"/>
                </a:lnTo>
                <a:lnTo>
                  <a:pt x="21381" y="208409"/>
                </a:lnTo>
                <a:lnTo>
                  <a:pt x="18901" y="205531"/>
                </a:lnTo>
                <a:lnTo>
                  <a:pt x="16420" y="202654"/>
                </a:lnTo>
                <a:lnTo>
                  <a:pt x="15180" y="197346"/>
                </a:lnTo>
                <a:lnTo>
                  <a:pt x="15180" y="189606"/>
                </a:lnTo>
                <a:lnTo>
                  <a:pt x="15180" y="22324"/>
                </a:lnTo>
                <a:lnTo>
                  <a:pt x="15180" y="14386"/>
                </a:lnTo>
                <a:lnTo>
                  <a:pt x="16718" y="8681"/>
                </a:lnTo>
                <a:lnTo>
                  <a:pt x="19794" y="5209"/>
                </a:lnTo>
                <a:lnTo>
                  <a:pt x="22869" y="1736"/>
                </a:lnTo>
                <a:lnTo>
                  <a:pt x="27781" y="0"/>
                </a:lnTo>
                <a:lnTo>
                  <a:pt x="34528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75114" y="2940823"/>
            <a:ext cx="237490" cy="387985"/>
          </a:xfrm>
          <a:custGeom>
            <a:avLst/>
            <a:gdLst/>
            <a:ahLst/>
            <a:cxnLst/>
            <a:rect l="l" t="t" r="r" b="b"/>
            <a:pathLst>
              <a:path w="237490" h="387985">
                <a:moveTo>
                  <a:pt x="127396" y="0"/>
                </a:moveTo>
                <a:lnTo>
                  <a:pt x="134937" y="0"/>
                </a:lnTo>
                <a:lnTo>
                  <a:pt x="141039" y="148"/>
                </a:lnTo>
                <a:lnTo>
                  <a:pt x="145702" y="446"/>
                </a:lnTo>
                <a:lnTo>
                  <a:pt x="150366" y="744"/>
                </a:lnTo>
                <a:lnTo>
                  <a:pt x="153888" y="1240"/>
                </a:lnTo>
                <a:lnTo>
                  <a:pt x="156269" y="1934"/>
                </a:lnTo>
                <a:lnTo>
                  <a:pt x="158650" y="2629"/>
                </a:lnTo>
                <a:lnTo>
                  <a:pt x="160238" y="3571"/>
                </a:lnTo>
                <a:lnTo>
                  <a:pt x="161032" y="4762"/>
                </a:lnTo>
                <a:lnTo>
                  <a:pt x="161825" y="5953"/>
                </a:lnTo>
                <a:lnTo>
                  <a:pt x="162222" y="7441"/>
                </a:lnTo>
                <a:lnTo>
                  <a:pt x="162222" y="9227"/>
                </a:lnTo>
                <a:lnTo>
                  <a:pt x="162222" y="327422"/>
                </a:lnTo>
                <a:lnTo>
                  <a:pt x="225028" y="327422"/>
                </a:lnTo>
                <a:lnTo>
                  <a:pt x="226814" y="327422"/>
                </a:lnTo>
                <a:lnTo>
                  <a:pt x="228451" y="327968"/>
                </a:lnTo>
                <a:lnTo>
                  <a:pt x="229939" y="329059"/>
                </a:lnTo>
                <a:lnTo>
                  <a:pt x="231427" y="330150"/>
                </a:lnTo>
                <a:lnTo>
                  <a:pt x="232717" y="331887"/>
                </a:lnTo>
                <a:lnTo>
                  <a:pt x="233809" y="334268"/>
                </a:lnTo>
                <a:lnTo>
                  <a:pt x="234900" y="336648"/>
                </a:lnTo>
                <a:lnTo>
                  <a:pt x="235694" y="339776"/>
                </a:lnTo>
                <a:lnTo>
                  <a:pt x="236190" y="343644"/>
                </a:lnTo>
                <a:lnTo>
                  <a:pt x="236686" y="347514"/>
                </a:lnTo>
                <a:lnTo>
                  <a:pt x="236934" y="352324"/>
                </a:lnTo>
                <a:lnTo>
                  <a:pt x="236934" y="358079"/>
                </a:lnTo>
                <a:lnTo>
                  <a:pt x="236934" y="363635"/>
                </a:lnTo>
                <a:lnTo>
                  <a:pt x="236636" y="368351"/>
                </a:lnTo>
                <a:lnTo>
                  <a:pt x="236041" y="372219"/>
                </a:lnTo>
                <a:lnTo>
                  <a:pt x="235446" y="376089"/>
                </a:lnTo>
                <a:lnTo>
                  <a:pt x="234602" y="379165"/>
                </a:lnTo>
                <a:lnTo>
                  <a:pt x="233511" y="381445"/>
                </a:lnTo>
                <a:lnTo>
                  <a:pt x="232420" y="383728"/>
                </a:lnTo>
                <a:lnTo>
                  <a:pt x="231179" y="385365"/>
                </a:lnTo>
                <a:lnTo>
                  <a:pt x="229790" y="386358"/>
                </a:lnTo>
                <a:lnTo>
                  <a:pt x="228401" y="387349"/>
                </a:lnTo>
                <a:lnTo>
                  <a:pt x="226814" y="387846"/>
                </a:lnTo>
                <a:lnTo>
                  <a:pt x="225028" y="387846"/>
                </a:lnTo>
                <a:lnTo>
                  <a:pt x="12501" y="387846"/>
                </a:lnTo>
                <a:lnTo>
                  <a:pt x="10913" y="387846"/>
                </a:lnTo>
                <a:lnTo>
                  <a:pt x="9425" y="387349"/>
                </a:lnTo>
                <a:lnTo>
                  <a:pt x="8036" y="386358"/>
                </a:lnTo>
                <a:lnTo>
                  <a:pt x="6647" y="385365"/>
                </a:lnTo>
                <a:lnTo>
                  <a:pt x="5407" y="383728"/>
                </a:lnTo>
                <a:lnTo>
                  <a:pt x="4315" y="381445"/>
                </a:lnTo>
                <a:lnTo>
                  <a:pt x="3224" y="379165"/>
                </a:lnTo>
                <a:lnTo>
                  <a:pt x="2381" y="376089"/>
                </a:lnTo>
                <a:lnTo>
                  <a:pt x="1786" y="372219"/>
                </a:lnTo>
                <a:lnTo>
                  <a:pt x="1190" y="368351"/>
                </a:lnTo>
                <a:lnTo>
                  <a:pt x="893" y="363635"/>
                </a:lnTo>
                <a:lnTo>
                  <a:pt x="893" y="358079"/>
                </a:lnTo>
                <a:lnTo>
                  <a:pt x="893" y="352324"/>
                </a:lnTo>
                <a:lnTo>
                  <a:pt x="4018" y="334268"/>
                </a:lnTo>
                <a:lnTo>
                  <a:pt x="5109" y="331887"/>
                </a:lnTo>
                <a:lnTo>
                  <a:pt x="6350" y="330150"/>
                </a:lnTo>
                <a:lnTo>
                  <a:pt x="7739" y="329059"/>
                </a:lnTo>
                <a:lnTo>
                  <a:pt x="9128" y="327968"/>
                </a:lnTo>
                <a:lnTo>
                  <a:pt x="10715" y="327422"/>
                </a:lnTo>
                <a:lnTo>
                  <a:pt x="12501" y="327422"/>
                </a:lnTo>
                <a:lnTo>
                  <a:pt x="84236" y="327422"/>
                </a:lnTo>
                <a:lnTo>
                  <a:pt x="84236" y="76795"/>
                </a:lnTo>
                <a:lnTo>
                  <a:pt x="22324" y="111025"/>
                </a:lnTo>
                <a:lnTo>
                  <a:pt x="17760" y="113208"/>
                </a:lnTo>
                <a:lnTo>
                  <a:pt x="14039" y="114548"/>
                </a:lnTo>
                <a:lnTo>
                  <a:pt x="11162" y="115044"/>
                </a:lnTo>
                <a:lnTo>
                  <a:pt x="8284" y="115540"/>
                </a:lnTo>
                <a:lnTo>
                  <a:pt x="893" y="104477"/>
                </a:lnTo>
                <a:lnTo>
                  <a:pt x="297" y="100310"/>
                </a:lnTo>
                <a:lnTo>
                  <a:pt x="0" y="94456"/>
                </a:lnTo>
                <a:lnTo>
                  <a:pt x="0" y="86915"/>
                </a:lnTo>
                <a:lnTo>
                  <a:pt x="0" y="82153"/>
                </a:lnTo>
                <a:lnTo>
                  <a:pt x="1786" y="67270"/>
                </a:lnTo>
                <a:lnTo>
                  <a:pt x="2579" y="65087"/>
                </a:lnTo>
                <a:lnTo>
                  <a:pt x="93464" y="3869"/>
                </a:lnTo>
                <a:lnTo>
                  <a:pt x="94456" y="3075"/>
                </a:lnTo>
                <a:lnTo>
                  <a:pt x="121245" y="0"/>
                </a:lnTo>
                <a:lnTo>
                  <a:pt x="127396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1.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32864" y="904253"/>
            <a:ext cx="8431530" cy="301307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340"/>
              </a:spcBef>
            </a:pPr>
            <a:r>
              <a:rPr dirty="0" sz="950" spc="65">
                <a:latin typeface="Arial"/>
                <a:cs typeface="Arial"/>
              </a:rPr>
              <a:t>Summary</a:t>
            </a:r>
            <a:r>
              <a:rPr dirty="0" sz="950" spc="1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Risk</a:t>
            </a:r>
            <a:r>
              <a:rPr dirty="0" sz="950" spc="1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Factors</a:t>
            </a:r>
            <a:endParaRPr sz="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40"/>
              </a:spcBef>
            </a:pPr>
            <a:r>
              <a:rPr dirty="0" sz="1050" spc="-50" i="1">
                <a:latin typeface="Arial"/>
                <a:cs typeface="Arial"/>
              </a:rPr>
              <a:t>T</a:t>
            </a:r>
            <a:r>
              <a:rPr dirty="0" sz="1050" spc="-65" i="1">
                <a:latin typeface="Arial"/>
                <a:cs typeface="Arial"/>
              </a:rPr>
              <a:t>H</a:t>
            </a:r>
            <a:r>
              <a:rPr dirty="0" sz="1050" spc="-105" i="1">
                <a:latin typeface="Arial"/>
                <a:cs typeface="Arial"/>
              </a:rPr>
              <a:t>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D</a:t>
            </a:r>
            <a:r>
              <a:rPr dirty="0" sz="1050" spc="-10" i="1">
                <a:latin typeface="Arial"/>
                <a:cs typeface="Arial"/>
              </a:rPr>
              <a:t>I</a:t>
            </a:r>
            <a:r>
              <a:rPr dirty="0" sz="1050" spc="-65" i="1">
                <a:latin typeface="Arial"/>
                <a:cs typeface="Arial"/>
              </a:rPr>
              <a:t>G</a:t>
            </a:r>
            <a:r>
              <a:rPr dirty="0" sz="1050" spc="-25" i="1">
                <a:latin typeface="Arial"/>
                <a:cs typeface="Arial"/>
              </a:rPr>
              <a:t>I</a:t>
            </a:r>
            <a:r>
              <a:rPr dirty="0" sz="1050" spc="-110" i="1">
                <a:latin typeface="Arial"/>
                <a:cs typeface="Arial"/>
              </a:rPr>
              <a:t>T</a:t>
            </a:r>
            <a:r>
              <a:rPr dirty="0" sz="1050" spc="-60" i="1">
                <a:latin typeface="Arial"/>
                <a:cs typeface="Arial"/>
              </a:rPr>
              <a:t>A</a:t>
            </a:r>
            <a:r>
              <a:rPr dirty="0" sz="1050" spc="-70" i="1">
                <a:latin typeface="Arial"/>
                <a:cs typeface="Arial"/>
              </a:rPr>
              <a:t>L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A</a:t>
            </a:r>
            <a:r>
              <a:rPr dirty="0" sz="1050" spc="-150" i="1">
                <a:latin typeface="Arial"/>
                <a:cs typeface="Arial"/>
              </a:rPr>
              <a:t>SS</a:t>
            </a:r>
            <a:r>
              <a:rPr dirty="0" sz="1050" spc="-110" i="1">
                <a:latin typeface="Arial"/>
                <a:cs typeface="Arial"/>
              </a:rPr>
              <a:t>E</a:t>
            </a:r>
            <a:r>
              <a:rPr dirty="0" sz="1050" spc="-110" i="1">
                <a:latin typeface="Arial"/>
                <a:cs typeface="Arial"/>
              </a:rPr>
              <a:t>T</a:t>
            </a:r>
            <a:r>
              <a:rPr dirty="0" sz="1050" spc="-145" i="1">
                <a:latin typeface="Arial"/>
                <a:cs typeface="Arial"/>
              </a:rPr>
              <a:t>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D</a:t>
            </a:r>
            <a:r>
              <a:rPr dirty="0" sz="1050" spc="-60" i="1">
                <a:latin typeface="Arial"/>
                <a:cs typeface="Arial"/>
              </a:rPr>
              <a:t>E</a:t>
            </a:r>
            <a:r>
              <a:rPr dirty="0" sz="1050" spc="-150" i="1">
                <a:latin typeface="Arial"/>
                <a:cs typeface="Arial"/>
              </a:rPr>
              <a:t>S</a:t>
            </a:r>
            <a:r>
              <a:rPr dirty="0" sz="1050" spc="-85" i="1">
                <a:latin typeface="Arial"/>
                <a:cs typeface="Arial"/>
              </a:rPr>
              <a:t>C</a:t>
            </a:r>
            <a:r>
              <a:rPr dirty="0" sz="1050" spc="-95" i="1">
                <a:latin typeface="Arial"/>
                <a:cs typeface="Arial"/>
              </a:rPr>
              <a:t>R</a:t>
            </a:r>
            <a:r>
              <a:rPr dirty="0" sz="1050" spc="-10" i="1">
                <a:latin typeface="Arial"/>
                <a:cs typeface="Arial"/>
              </a:rPr>
              <a:t>I</a:t>
            </a:r>
            <a:r>
              <a:rPr dirty="0" sz="1050" spc="-45" i="1">
                <a:latin typeface="Arial"/>
                <a:cs typeface="Arial"/>
              </a:rPr>
              <a:t>B</a:t>
            </a:r>
            <a:r>
              <a:rPr dirty="0" sz="1050" spc="-110" i="1">
                <a:latin typeface="Arial"/>
                <a:cs typeface="Arial"/>
              </a:rPr>
              <a:t>E</a:t>
            </a:r>
            <a:r>
              <a:rPr dirty="0" sz="1050" spc="-10" i="1">
                <a:latin typeface="Arial"/>
                <a:cs typeface="Arial"/>
              </a:rPr>
              <a:t>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H</a:t>
            </a:r>
            <a:r>
              <a:rPr dirty="0" sz="1050" spc="-50" i="1">
                <a:latin typeface="Arial"/>
                <a:cs typeface="Arial"/>
              </a:rPr>
              <a:t>E</a:t>
            </a:r>
            <a:r>
              <a:rPr dirty="0" sz="1050" spc="-95" i="1">
                <a:latin typeface="Arial"/>
                <a:cs typeface="Arial"/>
              </a:rPr>
              <a:t>R</a:t>
            </a:r>
            <a:r>
              <a:rPr dirty="0" sz="1050" spc="-110" i="1">
                <a:latin typeface="Arial"/>
                <a:cs typeface="Arial"/>
              </a:rPr>
              <a:t>E</a:t>
            </a:r>
            <a:r>
              <a:rPr dirty="0" sz="1050" spc="-10" i="1">
                <a:latin typeface="Arial"/>
                <a:cs typeface="Arial"/>
              </a:rPr>
              <a:t>I</a:t>
            </a:r>
            <a:r>
              <a:rPr dirty="0" sz="1050" spc="15" i="1">
                <a:latin typeface="Arial"/>
                <a:cs typeface="Arial"/>
              </a:rPr>
              <a:t>N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A</a:t>
            </a:r>
            <a:r>
              <a:rPr dirty="0" sz="1050" spc="-95" i="1">
                <a:latin typeface="Arial"/>
                <a:cs typeface="Arial"/>
              </a:rPr>
              <a:t>R</a:t>
            </a:r>
            <a:r>
              <a:rPr dirty="0" sz="1050" spc="-105" i="1">
                <a:latin typeface="Arial"/>
                <a:cs typeface="Arial"/>
              </a:rPr>
              <a:t>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E</a:t>
            </a:r>
            <a:r>
              <a:rPr dirty="0" sz="1050" spc="-90" i="1">
                <a:latin typeface="Arial"/>
                <a:cs typeface="Arial"/>
              </a:rPr>
              <a:t>X</a:t>
            </a:r>
            <a:r>
              <a:rPr dirty="0" sz="1050" spc="-65" i="1">
                <a:latin typeface="Arial"/>
                <a:cs typeface="Arial"/>
              </a:rPr>
              <a:t>TRE</a:t>
            </a:r>
            <a:r>
              <a:rPr dirty="0" sz="1050" spc="-85" i="1">
                <a:latin typeface="Arial"/>
                <a:cs typeface="Arial"/>
              </a:rPr>
              <a:t>M</a:t>
            </a:r>
            <a:r>
              <a:rPr dirty="0" sz="1050" spc="-90" i="1">
                <a:latin typeface="Arial"/>
                <a:cs typeface="Arial"/>
              </a:rPr>
              <a:t>EL</a:t>
            </a:r>
            <a:r>
              <a:rPr dirty="0" sz="1050" spc="-95" i="1">
                <a:latin typeface="Arial"/>
                <a:cs typeface="Arial"/>
              </a:rPr>
              <a:t>Y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" i="1">
                <a:latin typeface="Arial"/>
                <a:cs typeface="Arial"/>
              </a:rPr>
              <a:t>H</a:t>
            </a:r>
            <a:r>
              <a:rPr dirty="0" sz="1050" spc="-5" i="1">
                <a:latin typeface="Arial"/>
                <a:cs typeface="Arial"/>
              </a:rPr>
              <a:t>I</a:t>
            </a:r>
            <a:r>
              <a:rPr dirty="0" sz="1050" spc="-45" i="1">
                <a:latin typeface="Arial"/>
                <a:cs typeface="Arial"/>
              </a:rPr>
              <a:t>GH</a:t>
            </a:r>
            <a:r>
              <a:rPr dirty="0" sz="1050" spc="-60" i="1">
                <a:latin typeface="Arial"/>
                <a:cs typeface="Arial"/>
              </a:rPr>
              <a:t>-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R</a:t>
            </a:r>
            <a:r>
              <a:rPr dirty="0" sz="1050" spc="-30" i="1">
                <a:latin typeface="Arial"/>
                <a:cs typeface="Arial"/>
              </a:rPr>
              <a:t>I</a:t>
            </a:r>
            <a:r>
              <a:rPr dirty="0" sz="1050" spc="-95" i="1">
                <a:latin typeface="Arial"/>
                <a:cs typeface="Arial"/>
              </a:rPr>
              <a:t>SK.</a:t>
            </a:r>
            <a:endParaRPr sz="1050">
              <a:latin typeface="Arial"/>
              <a:cs typeface="Arial"/>
            </a:endParaRPr>
          </a:p>
          <a:p>
            <a:pPr marL="38100" marR="2046605">
              <a:lnSpc>
                <a:spcPct val="116199"/>
              </a:lnSpc>
              <a:spcBef>
                <a:spcPts val="20"/>
              </a:spcBef>
            </a:pPr>
            <a:r>
              <a:rPr dirty="0" sz="1050" spc="-55" i="1">
                <a:latin typeface="Arial"/>
                <a:cs typeface="Arial"/>
              </a:rPr>
              <a:t>ONLY </a:t>
            </a:r>
            <a:r>
              <a:rPr dirty="0" sz="1050" spc="-90" i="1">
                <a:latin typeface="Arial"/>
                <a:cs typeface="Arial"/>
              </a:rPr>
              <a:t>PURCHASERS</a:t>
            </a:r>
            <a:r>
              <a:rPr dirty="0" sz="1050" spc="-85" i="1">
                <a:latin typeface="Arial"/>
                <a:cs typeface="Arial"/>
              </a:rPr>
              <a:t> </a:t>
            </a:r>
            <a:r>
              <a:rPr dirty="0" sz="1050" spc="-15" i="1">
                <a:latin typeface="Arial"/>
                <a:cs typeface="Arial"/>
              </a:rPr>
              <a:t>WHO </a:t>
            </a:r>
            <a:r>
              <a:rPr dirty="0" sz="1050" spc="-85" i="1">
                <a:latin typeface="Arial"/>
                <a:cs typeface="Arial"/>
              </a:rPr>
              <a:t>ARE</a:t>
            </a:r>
            <a:r>
              <a:rPr dirty="0" sz="1050" spc="-8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ABLE </a:t>
            </a:r>
            <a:r>
              <a:rPr dirty="0" sz="1050" spc="-75" i="1">
                <a:latin typeface="Arial"/>
                <a:cs typeface="Arial"/>
              </a:rPr>
              <a:t>TO BEAR </a:t>
            </a:r>
            <a:r>
              <a:rPr dirty="0" sz="1050" spc="-70" i="1">
                <a:latin typeface="Arial"/>
                <a:cs typeface="Arial"/>
              </a:rPr>
              <a:t>THE </a:t>
            </a:r>
            <a:r>
              <a:rPr dirty="0" sz="1050" spc="-90" i="1">
                <a:latin typeface="Arial"/>
                <a:cs typeface="Arial"/>
              </a:rPr>
              <a:t>RISK</a:t>
            </a:r>
            <a:r>
              <a:rPr dirty="0" sz="1050" spc="-8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75" i="1">
                <a:latin typeface="Arial"/>
                <a:cs typeface="Arial"/>
              </a:rPr>
              <a:t> </a:t>
            </a:r>
            <a:r>
              <a:rPr dirty="0" sz="1050" spc="-110" i="1">
                <a:latin typeface="Arial"/>
                <a:cs typeface="Arial"/>
              </a:rPr>
              <a:t>LOSS</a:t>
            </a:r>
            <a:r>
              <a:rPr dirty="0" sz="1050" spc="-10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75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THEIR </a:t>
            </a:r>
            <a:r>
              <a:rPr dirty="0" sz="1050" spc="-70" i="1">
                <a:latin typeface="Arial"/>
                <a:cs typeface="Arial"/>
              </a:rPr>
              <a:t>ENTIRE </a:t>
            </a:r>
            <a:r>
              <a:rPr dirty="0" sz="1050" spc="-80" i="1">
                <a:latin typeface="Arial"/>
                <a:cs typeface="Arial"/>
              </a:rPr>
              <a:t>PURCHASE</a:t>
            </a:r>
            <a:r>
              <a:rPr dirty="0" sz="1050" spc="-7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SHOULD </a:t>
            </a:r>
            <a:r>
              <a:rPr dirty="0" sz="1050" spc="-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CONSIDER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PURCHASING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110" i="1">
                <a:latin typeface="Arial"/>
                <a:cs typeface="Arial"/>
              </a:rPr>
              <a:t>ASSETS.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BEFORE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MAKING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DECISION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TO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PURCHASE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OUR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endParaRPr sz="1050">
              <a:latin typeface="Arial"/>
              <a:cs typeface="Arial"/>
            </a:endParaRPr>
          </a:p>
          <a:p>
            <a:pPr marL="38100" marR="1075690">
              <a:lnSpc>
                <a:spcPct val="116199"/>
              </a:lnSpc>
              <a:spcBef>
                <a:spcPts val="25"/>
              </a:spcBef>
            </a:pPr>
            <a:r>
              <a:rPr dirty="0" sz="1050" spc="-120" i="1">
                <a:latin typeface="Arial"/>
                <a:cs typeface="Arial"/>
              </a:rPr>
              <a:t>ASSETS,</a:t>
            </a:r>
            <a:r>
              <a:rPr dirty="0" sz="1050" spc="-114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YOU </a:t>
            </a:r>
            <a:r>
              <a:rPr dirty="0" sz="1050" spc="-55" i="1">
                <a:latin typeface="Arial"/>
                <a:cs typeface="Arial"/>
              </a:rPr>
              <a:t>SHOULD </a:t>
            </a:r>
            <a:r>
              <a:rPr dirty="0" sz="1050" spc="-85" i="1">
                <a:latin typeface="Arial"/>
                <a:cs typeface="Arial"/>
              </a:rPr>
              <a:t>CAREFULLY</a:t>
            </a:r>
            <a:r>
              <a:rPr dirty="0" sz="1050" spc="-8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CONSIDER </a:t>
            </a:r>
            <a:r>
              <a:rPr dirty="0" sz="1050" spc="-70" i="1">
                <a:latin typeface="Arial"/>
                <a:cs typeface="Arial"/>
              </a:rPr>
              <a:t>THE </a:t>
            </a:r>
            <a:r>
              <a:rPr dirty="0" sz="1050" spc="-50" i="1">
                <a:latin typeface="Arial"/>
                <a:cs typeface="Arial"/>
              </a:rPr>
              <a:t>FOLLOWING </a:t>
            </a:r>
            <a:r>
              <a:rPr dirty="0" sz="1050" spc="-40" i="1">
                <a:latin typeface="Arial"/>
                <a:cs typeface="Arial"/>
              </a:rPr>
              <a:t>INFORMATION </a:t>
            </a:r>
            <a:r>
              <a:rPr dirty="0" sz="1050" spc="-60" i="1">
                <a:latin typeface="Arial"/>
                <a:cs typeface="Arial"/>
              </a:rPr>
              <a:t>ABOUT </a:t>
            </a:r>
            <a:r>
              <a:rPr dirty="0" sz="1050" spc="-95" i="1">
                <a:latin typeface="Arial"/>
                <a:cs typeface="Arial"/>
              </a:rPr>
              <a:t>THESE</a:t>
            </a:r>
            <a:r>
              <a:rPr dirty="0" sz="1050" spc="-90" i="1">
                <a:latin typeface="Arial"/>
                <a:cs typeface="Arial"/>
              </a:rPr>
              <a:t> </a:t>
            </a:r>
            <a:r>
              <a:rPr dirty="0" sz="1050" spc="-100" i="1">
                <a:latin typeface="Arial"/>
                <a:cs typeface="Arial"/>
              </a:rPr>
              <a:t>RISKS</a:t>
            </a:r>
            <a:r>
              <a:rPr dirty="0" sz="1050" spc="-95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TOGETHER</a:t>
            </a:r>
            <a:r>
              <a:rPr dirty="0" sz="1050" spc="-80" i="1">
                <a:latin typeface="Arial"/>
                <a:cs typeface="Arial"/>
              </a:rPr>
              <a:t> </a:t>
            </a:r>
            <a:r>
              <a:rPr dirty="0" sz="1050" spc="-30" i="1">
                <a:latin typeface="Arial"/>
                <a:cs typeface="Arial"/>
              </a:rPr>
              <a:t>WITH </a:t>
            </a:r>
            <a:r>
              <a:rPr dirty="0" sz="1050" spc="-70" i="1">
                <a:latin typeface="Arial"/>
                <a:cs typeface="Arial"/>
              </a:rPr>
              <a:t>THE </a:t>
            </a:r>
            <a:r>
              <a:rPr dirty="0" sz="1050" spc="-28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OTHER</a:t>
            </a:r>
            <a:r>
              <a:rPr dirty="0" sz="1050" spc="-10" i="1">
                <a:latin typeface="Arial"/>
                <a:cs typeface="Arial"/>
              </a:rPr>
              <a:t> </a:t>
            </a:r>
            <a:r>
              <a:rPr dirty="0" sz="1050" spc="-40" i="1">
                <a:latin typeface="Arial"/>
                <a:cs typeface="Arial"/>
              </a:rPr>
              <a:t>INFORMATION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CONTAINED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IN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THIS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30" i="1">
                <a:latin typeface="Arial"/>
                <a:cs typeface="Arial"/>
              </a:rPr>
              <a:t>MEMORANDUM.</a:t>
            </a:r>
            <a:endParaRPr sz="1050">
              <a:latin typeface="Arial"/>
              <a:cs typeface="Arial"/>
            </a:endParaRPr>
          </a:p>
          <a:p>
            <a:pPr marL="38100" marR="192405">
              <a:lnSpc>
                <a:spcPct val="116199"/>
              </a:lnSpc>
              <a:spcBef>
                <a:spcPts val="25"/>
              </a:spcBef>
            </a:pPr>
            <a:r>
              <a:rPr dirty="0" sz="1050" spc="-30" i="1">
                <a:latin typeface="Arial"/>
                <a:cs typeface="Arial"/>
              </a:rPr>
              <a:t>MANY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95" i="1">
                <a:latin typeface="Arial"/>
                <a:cs typeface="Arial"/>
              </a:rPr>
              <a:t>FACTORS,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INCLUDING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0" i="1">
                <a:latin typeface="Arial"/>
                <a:cs typeface="Arial"/>
              </a:rPr>
              <a:t>RISKS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DESCRIBED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BELOW,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COULD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0" i="1">
                <a:latin typeface="Arial"/>
                <a:cs typeface="Arial"/>
              </a:rPr>
              <a:t>RESULT</a:t>
            </a:r>
            <a:r>
              <a:rPr dirty="0" sz="1050" spc="10" i="1">
                <a:latin typeface="Arial"/>
                <a:cs typeface="Arial"/>
              </a:rPr>
              <a:t> </a:t>
            </a:r>
            <a:r>
              <a:rPr dirty="0" sz="1050" i="1">
                <a:latin typeface="Arial"/>
                <a:cs typeface="Arial"/>
              </a:rPr>
              <a:t>IN </a:t>
            </a:r>
            <a:r>
              <a:rPr dirty="0" sz="1050" spc="-50" i="1">
                <a:latin typeface="Arial"/>
                <a:cs typeface="Arial"/>
              </a:rPr>
              <a:t>A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SIGNIFICANT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MATERIAL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ADVERSE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5" i="1">
                <a:latin typeface="Arial"/>
                <a:cs typeface="Arial"/>
              </a:rPr>
              <a:t>EFFECT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OUR </a:t>
            </a:r>
            <a:r>
              <a:rPr dirty="0" sz="1050" spc="-55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BUSINESS,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45" i="1">
                <a:latin typeface="Arial"/>
                <a:cs typeface="Arial"/>
              </a:rPr>
              <a:t>FINANCIAL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CONDITION</a:t>
            </a:r>
            <a:r>
              <a:rPr dirty="0" sz="1050" spc="-10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AND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5" i="1">
                <a:latin typeface="Arial"/>
                <a:cs typeface="Arial"/>
              </a:rPr>
              <a:t>RESULTS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OPERATIONS.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IF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THIS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WERE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TO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HAPPEN,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VALUE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OUR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050" spc="-120" i="1">
                <a:latin typeface="Arial"/>
                <a:cs typeface="Arial"/>
              </a:rPr>
              <a:t>ASSETS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COULD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DECLINE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SIGNIFICANTLY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AND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YOU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COULD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95" i="1">
                <a:latin typeface="Arial"/>
                <a:cs typeface="Arial"/>
              </a:rPr>
              <a:t>LOSE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ALL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90" i="1">
                <a:latin typeface="Arial"/>
                <a:cs typeface="Arial"/>
              </a:rPr>
              <a:t>PART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VALUE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YOUR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PURCHASE.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25"/>
              </a:spcBef>
            </a:pP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20" i="1">
                <a:latin typeface="Arial"/>
                <a:cs typeface="Arial"/>
              </a:rPr>
              <a:t>ASSETS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HAVE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NOT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BEEN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APPROVED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DISAPPROVED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BY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OUR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20" i="1">
                <a:latin typeface="Arial"/>
                <a:cs typeface="Arial"/>
              </a:rPr>
              <a:t>ASSETS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AND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EXCHANGE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COMMISSION,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050" spc="-50" i="1">
                <a:latin typeface="Arial"/>
                <a:cs typeface="Arial"/>
              </a:rPr>
              <a:t>ANY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105" i="1">
                <a:latin typeface="Arial"/>
                <a:cs typeface="Arial"/>
              </a:rPr>
              <a:t>STATE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SECURITIES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45" i="1">
                <a:latin typeface="Arial"/>
                <a:cs typeface="Arial"/>
              </a:rPr>
              <a:t>COMMISSION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OTHER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REGULATORY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AUTHORITY,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45" i="1">
                <a:latin typeface="Arial"/>
                <a:cs typeface="Arial"/>
              </a:rPr>
              <a:t>NOR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HAS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0" i="1">
                <a:latin typeface="Arial"/>
                <a:cs typeface="Arial"/>
              </a:rPr>
              <a:t>OUR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120" i="1">
                <a:latin typeface="Arial"/>
                <a:cs typeface="Arial"/>
              </a:rPr>
              <a:t>ASSETS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AND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EXCHANGE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45" i="1">
                <a:latin typeface="Arial"/>
                <a:cs typeface="Arial"/>
              </a:rPr>
              <a:t>COMMISSION</a:t>
            </a:r>
            <a:endParaRPr sz="1050">
              <a:latin typeface="Arial"/>
              <a:cs typeface="Arial"/>
            </a:endParaRPr>
          </a:p>
          <a:p>
            <a:pPr marL="38100" marR="171450">
              <a:lnSpc>
                <a:spcPct val="116199"/>
              </a:lnSpc>
              <a:spcBef>
                <a:spcPts val="25"/>
              </a:spcBef>
            </a:pP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ANY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5" i="1">
                <a:latin typeface="Arial"/>
                <a:cs typeface="Arial"/>
              </a:rPr>
              <a:t>STATE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SECURITIES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45" i="1">
                <a:latin typeface="Arial"/>
                <a:cs typeface="Arial"/>
              </a:rPr>
              <a:t>COMMISSION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0" i="1">
                <a:latin typeface="Arial"/>
                <a:cs typeface="Arial"/>
              </a:rPr>
              <a:t>PASSED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ENDORSED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MERITS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OFFERING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ACCURACY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ADEQUACY </a:t>
            </a:r>
            <a:r>
              <a:rPr dirty="0" sz="1050" spc="-6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1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THIS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30" i="1">
                <a:latin typeface="Arial"/>
                <a:cs typeface="Arial"/>
              </a:rPr>
              <a:t>MEMORANDUM.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04"/>
              </a:spcBef>
            </a:pPr>
            <a:r>
              <a:rPr dirty="0" sz="1050" spc="-50" i="1">
                <a:latin typeface="Arial"/>
                <a:cs typeface="Arial"/>
              </a:rPr>
              <a:t>ANY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REPRESENTATION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TO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CONTRARY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IS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CRIMINAL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OFFENSE.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FOREGOING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100" i="1">
                <a:latin typeface="Arial"/>
                <a:cs typeface="Arial"/>
              </a:rPr>
              <a:t>RISKS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DO</a:t>
            </a:r>
            <a:r>
              <a:rPr dirty="0" sz="1050" spc="-1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NOT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5" i="1">
                <a:latin typeface="Arial"/>
                <a:cs typeface="Arial"/>
              </a:rPr>
              <a:t>PURPORT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TO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BE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  <a:p>
            <a:pPr marL="38100" marR="144780">
              <a:lnSpc>
                <a:spcPct val="116199"/>
              </a:lnSpc>
              <a:spcBef>
                <a:spcPts val="25"/>
              </a:spcBef>
            </a:pPr>
            <a:r>
              <a:rPr dirty="0" sz="1050" spc="-80" i="1">
                <a:latin typeface="Arial"/>
                <a:cs typeface="Arial"/>
              </a:rPr>
              <a:t>COMPLETE</a:t>
            </a:r>
            <a:r>
              <a:rPr dirty="0" sz="1050" spc="-7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EXPLANATION </a:t>
            </a:r>
            <a:r>
              <a:rPr dirty="0" sz="1050" spc="-80" i="1">
                <a:latin typeface="Arial"/>
                <a:cs typeface="Arial"/>
              </a:rPr>
              <a:t>OF</a:t>
            </a:r>
            <a:r>
              <a:rPr dirty="0" sz="1050" spc="-7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ALL THE </a:t>
            </a:r>
            <a:r>
              <a:rPr dirty="0" sz="1050" spc="-100" i="1">
                <a:latin typeface="Arial"/>
                <a:cs typeface="Arial"/>
              </a:rPr>
              <a:t>RISKS</a:t>
            </a:r>
            <a:r>
              <a:rPr dirty="0" sz="1050" spc="-95" i="1">
                <a:latin typeface="Arial"/>
                <a:cs typeface="Arial"/>
              </a:rPr>
              <a:t> </a:t>
            </a:r>
            <a:r>
              <a:rPr dirty="0" sz="1050" spc="-40" i="1">
                <a:latin typeface="Arial"/>
                <a:cs typeface="Arial"/>
              </a:rPr>
              <a:t>INVOLVED </a:t>
            </a:r>
            <a:r>
              <a:rPr dirty="0" sz="1050" i="1">
                <a:latin typeface="Arial"/>
                <a:cs typeface="Arial"/>
              </a:rPr>
              <a:t>IN </a:t>
            </a:r>
            <a:r>
              <a:rPr dirty="0" sz="1050" spc="-45" i="1">
                <a:latin typeface="Arial"/>
                <a:cs typeface="Arial"/>
              </a:rPr>
              <a:t>ACQUIRING </a:t>
            </a:r>
            <a:r>
              <a:rPr dirty="0" sz="1050" spc="-50" i="1">
                <a:latin typeface="Arial"/>
                <a:cs typeface="Arial"/>
              </a:rPr>
              <a:t>A DIGITAL </a:t>
            </a:r>
            <a:r>
              <a:rPr dirty="0" sz="1050" spc="-100" i="1">
                <a:latin typeface="Arial"/>
                <a:cs typeface="Arial"/>
              </a:rPr>
              <a:t>ASSET.</a:t>
            </a:r>
            <a:r>
              <a:rPr dirty="0" sz="1050" spc="-9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POTENTIAL </a:t>
            </a:r>
            <a:r>
              <a:rPr dirty="0" sz="1050" spc="-90" i="1">
                <a:latin typeface="Arial"/>
                <a:cs typeface="Arial"/>
              </a:rPr>
              <a:t>PURCHASERS</a:t>
            </a:r>
            <a:r>
              <a:rPr dirty="0" sz="1050" spc="-85" i="1">
                <a:latin typeface="Arial"/>
                <a:cs typeface="Arial"/>
              </a:rPr>
              <a:t> ARE</a:t>
            </a:r>
            <a:r>
              <a:rPr dirty="0" sz="1050" spc="-80" i="1">
                <a:latin typeface="Arial"/>
                <a:cs typeface="Arial"/>
              </a:rPr>
              <a:t> </a:t>
            </a:r>
            <a:r>
              <a:rPr dirty="0" sz="1050" spc="-65" i="1">
                <a:latin typeface="Arial"/>
                <a:cs typeface="Arial"/>
              </a:rPr>
              <a:t>URGED </a:t>
            </a:r>
            <a:r>
              <a:rPr dirty="0" sz="1050" spc="-75" i="1">
                <a:latin typeface="Arial"/>
                <a:cs typeface="Arial"/>
              </a:rPr>
              <a:t>TO </a:t>
            </a:r>
            <a:r>
              <a:rPr dirty="0" sz="1050" spc="-70" i="1">
                <a:latin typeface="Arial"/>
                <a:cs typeface="Arial"/>
              </a:rPr>
              <a:t>READ </a:t>
            </a:r>
            <a:r>
              <a:rPr dirty="0" sz="1050" spc="-6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THE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AGREEMENTS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20" i="1">
                <a:latin typeface="Arial"/>
                <a:cs typeface="Arial"/>
              </a:rPr>
              <a:t>AND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ANY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OTHER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MATERIALS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PROVIDED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70" i="1">
                <a:latin typeface="Arial"/>
                <a:cs typeface="Arial"/>
              </a:rPr>
              <a:t>BY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EDGE196</a:t>
            </a:r>
            <a:r>
              <a:rPr dirty="0" baseline="31746" sz="1050" spc="-52" i="1">
                <a:latin typeface="Calibri"/>
                <a:cs typeface="Calibri"/>
              </a:rPr>
              <a:t>TM</a:t>
            </a:r>
            <a:r>
              <a:rPr dirty="0" baseline="31746" sz="1050" spc="37" i="1">
                <a:latin typeface="Calibri"/>
                <a:cs typeface="Calibri"/>
              </a:rPr>
              <a:t> </a:t>
            </a:r>
            <a:r>
              <a:rPr dirty="0" sz="1050" spc="-85" i="1">
                <a:latin typeface="Arial"/>
                <a:cs typeface="Arial"/>
              </a:rPr>
              <a:t>BEFORE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35" i="1">
                <a:latin typeface="Arial"/>
                <a:cs typeface="Arial"/>
              </a:rPr>
              <a:t>MAKING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A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55" i="1">
                <a:latin typeface="Arial"/>
                <a:cs typeface="Arial"/>
              </a:rPr>
              <a:t>DECISION</a:t>
            </a:r>
            <a:r>
              <a:rPr dirty="0" sz="1050" spc="-5" i="1">
                <a:latin typeface="Arial"/>
                <a:cs typeface="Arial"/>
              </a:rPr>
              <a:t> </a:t>
            </a:r>
            <a:r>
              <a:rPr dirty="0" sz="1050" spc="-75" i="1">
                <a:latin typeface="Arial"/>
                <a:cs typeface="Arial"/>
              </a:rPr>
              <a:t>TO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80" i="1">
                <a:latin typeface="Arial"/>
                <a:cs typeface="Arial"/>
              </a:rPr>
              <a:t>PURCHASE</a:t>
            </a:r>
            <a:r>
              <a:rPr dirty="0" sz="1050" i="1">
                <a:latin typeface="Arial"/>
                <a:cs typeface="Arial"/>
              </a:rPr>
              <a:t> </a:t>
            </a:r>
            <a:r>
              <a:rPr dirty="0" sz="1050" spc="-50" i="1">
                <a:latin typeface="Arial"/>
                <a:cs typeface="Arial"/>
              </a:rPr>
              <a:t>DIGITAL</a:t>
            </a:r>
            <a:r>
              <a:rPr dirty="0" sz="1050" spc="5" i="1">
                <a:latin typeface="Arial"/>
                <a:cs typeface="Arial"/>
              </a:rPr>
              <a:t> </a:t>
            </a:r>
            <a:r>
              <a:rPr dirty="0" sz="1050" spc="-110" i="1">
                <a:latin typeface="Arial"/>
                <a:cs typeface="Arial"/>
              </a:rPr>
              <a:t>ASSETS.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8050" y="4112005"/>
            <a:ext cx="13462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2.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5250" y="4076141"/>
            <a:ext cx="8127365" cy="7753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 spc="3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approved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disapproved</a:t>
            </a:r>
            <a:r>
              <a:rPr dirty="0" sz="1000" spc="15">
                <a:latin typeface="Arial"/>
                <a:cs typeface="Arial"/>
              </a:rPr>
              <a:t> by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Securities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Exchange</a:t>
            </a:r>
            <a:r>
              <a:rPr dirty="0" sz="1000" spc="25">
                <a:latin typeface="Arial"/>
                <a:cs typeface="Arial"/>
              </a:rPr>
              <a:t> Commission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(the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“SEC”)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22000"/>
              </a:lnSpc>
              <a:spcBef>
                <a:spcPts val="25"/>
              </a:spcBef>
            </a:pPr>
            <a:r>
              <a:rPr dirty="0" sz="1000" spc="45">
                <a:latin typeface="Arial"/>
                <a:cs typeface="Arial"/>
              </a:rPr>
              <a:t>nor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80">
                <a:latin typeface="Arial"/>
                <a:cs typeface="Arial"/>
              </a:rPr>
              <a:t>SEC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40">
                <a:latin typeface="Arial"/>
                <a:cs typeface="Arial"/>
              </a:rPr>
              <a:t>authority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jurisdiction </a:t>
            </a:r>
            <a:r>
              <a:rPr dirty="0" sz="1000" spc="10">
                <a:latin typeface="Arial"/>
                <a:cs typeface="Arial"/>
              </a:rPr>
              <a:t>passed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accuracy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adequacy of </a:t>
            </a:r>
            <a:r>
              <a:rPr dirty="0" sz="1000" spc="15">
                <a:latin typeface="Arial"/>
                <a:cs typeface="Arial"/>
              </a:rPr>
              <a:t>this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Confidential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5">
                <a:latin typeface="Arial"/>
                <a:cs typeface="Arial"/>
              </a:rPr>
              <a:t> (this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“Memorandum”)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merits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representation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contrary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criminal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offense.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5047741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3.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250" y="5010622"/>
            <a:ext cx="7259320" cy="5905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950" spc="35">
                <a:latin typeface="Arial"/>
                <a:cs typeface="Arial"/>
              </a:rPr>
              <a:t>Purchasers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construe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contents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this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90">
                <a:latin typeface="Arial"/>
                <a:cs typeface="Arial"/>
              </a:rPr>
              <a:t>Memorandum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as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legal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tax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advice.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22000"/>
              </a:lnSpc>
              <a:spcBef>
                <a:spcPts val="50"/>
              </a:spcBef>
            </a:pPr>
            <a:r>
              <a:rPr dirty="0" sz="1000" spc="5">
                <a:latin typeface="Arial"/>
                <a:cs typeface="Arial"/>
              </a:rPr>
              <a:t>Each </a:t>
            </a:r>
            <a:r>
              <a:rPr dirty="0" sz="1000" spc="25">
                <a:latin typeface="Arial"/>
                <a:cs typeface="Arial"/>
              </a:rPr>
              <a:t>purchaser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encouraged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consult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45">
                <a:latin typeface="Arial"/>
                <a:cs typeface="Arial"/>
              </a:rPr>
              <a:t>own </a:t>
            </a:r>
            <a:r>
              <a:rPr dirty="0" sz="1000" spc="5">
                <a:latin typeface="Arial"/>
                <a:cs typeface="Arial"/>
              </a:rPr>
              <a:t>counsel, </a:t>
            </a:r>
            <a:r>
              <a:rPr dirty="0" sz="1000" spc="30">
                <a:latin typeface="Arial"/>
                <a:cs typeface="Arial"/>
              </a:rPr>
              <a:t>accountant,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0">
                <a:latin typeface="Arial"/>
                <a:cs typeface="Arial"/>
              </a:rPr>
              <a:t>adviser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5">
                <a:latin typeface="Arial"/>
                <a:cs typeface="Arial"/>
              </a:rPr>
              <a:t>advisor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legal,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matters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5797549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4.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8814" y="5764733"/>
            <a:ext cx="8323580" cy="586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1750" marR="5080" indent="-19685">
              <a:lnSpc>
                <a:spcPct val="123000"/>
              </a:lnSpc>
              <a:spcBef>
                <a:spcPts val="85"/>
              </a:spcBef>
            </a:pPr>
            <a:r>
              <a:rPr dirty="0" sz="1000" spc="45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person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authorized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give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make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representation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contained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exhibits </a:t>
            </a:r>
            <a:r>
              <a:rPr dirty="0" sz="1000" spc="30">
                <a:latin typeface="Arial"/>
                <a:cs typeface="Arial"/>
              </a:rPr>
              <a:t>hereto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documents </a:t>
            </a:r>
            <a:r>
              <a:rPr dirty="0" sz="1000" spc="20">
                <a:latin typeface="Arial"/>
                <a:cs typeface="Arial"/>
              </a:rPr>
              <a:t>referred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herein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matters </a:t>
            </a:r>
            <a:r>
              <a:rPr dirty="0" sz="1000" spc="15">
                <a:latin typeface="Arial"/>
                <a:cs typeface="Arial"/>
              </a:rPr>
              <a:t>described </a:t>
            </a:r>
            <a:r>
              <a:rPr dirty="0" sz="1000" spc="10">
                <a:latin typeface="Arial"/>
                <a:cs typeface="Arial"/>
              </a:rPr>
              <a:t>herein,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representation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contained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herein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must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relied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upon.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5.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65250" y="929894"/>
            <a:ext cx="26473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10">
                <a:latin typeface="Arial"/>
                <a:cs typeface="Arial"/>
              </a:rPr>
              <a:t>This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offering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withdrawn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at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any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time.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850" y="1271980"/>
            <a:ext cx="8270875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event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determines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terminate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offering, 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40">
                <a:latin typeface="Arial"/>
                <a:cs typeface="Arial"/>
              </a:rPr>
              <a:t>who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offered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promptly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receive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funds,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interest.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0">
                <a:latin typeface="Arial"/>
                <a:cs typeface="Arial"/>
              </a:rPr>
              <a:t>reserves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right,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sole</a:t>
            </a:r>
            <a:endParaRPr sz="1000">
              <a:latin typeface="Arial"/>
              <a:cs typeface="Arial"/>
            </a:endParaRPr>
          </a:p>
          <a:p>
            <a:pPr marL="38100" marR="1075055">
              <a:lnSpc>
                <a:spcPct val="122000"/>
              </a:lnSpc>
              <a:spcBef>
                <a:spcPts val="25"/>
              </a:spcBef>
            </a:pPr>
            <a:r>
              <a:rPr dirty="0" sz="1000" spc="10">
                <a:latin typeface="Arial"/>
                <a:cs typeface="Arial"/>
              </a:rPr>
              <a:t>discretion,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reject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whole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allot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prospective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purchaser</a:t>
            </a:r>
            <a:r>
              <a:rPr dirty="0" sz="1000" spc="15">
                <a:latin typeface="Arial"/>
                <a:cs typeface="Arial"/>
              </a:rPr>
              <a:t> fewer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number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subscribed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240533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6.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9850" y="2207716"/>
            <a:ext cx="8340725" cy="1147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665480">
              <a:lnSpc>
                <a:spcPct val="122000"/>
              </a:lnSpc>
              <a:spcBef>
                <a:spcPts val="95"/>
              </a:spcBef>
            </a:pP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60">
                <a:latin typeface="Arial"/>
                <a:cs typeface="Arial"/>
              </a:rPr>
              <a:t>Memorandum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provided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private </a:t>
            </a:r>
            <a:r>
              <a:rPr dirty="0" sz="1000" spc="5">
                <a:latin typeface="Arial"/>
                <a:cs typeface="Arial"/>
              </a:rPr>
              <a:t>sale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constitute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0">
                <a:latin typeface="Arial"/>
                <a:cs typeface="Arial"/>
              </a:rPr>
              <a:t>offer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solicitation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anyone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jurisdiction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solicitation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authorized.</a:t>
            </a:r>
            <a:endParaRPr sz="1000">
              <a:latin typeface="Arial"/>
              <a:cs typeface="Arial"/>
            </a:endParaRPr>
          </a:p>
          <a:p>
            <a:pPr marL="38100" marR="110489">
              <a:lnSpc>
                <a:spcPct val="122000"/>
              </a:lnSpc>
              <a:spcBef>
                <a:spcPts val="25"/>
              </a:spcBef>
            </a:pP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reproduction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whole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divulgence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contents,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written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consent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09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prohibited.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000"/>
              </a:lnSpc>
              <a:spcBef>
                <a:spcPts val="25"/>
              </a:spcBef>
            </a:pPr>
            <a:r>
              <a:rPr dirty="0" sz="1000" spc="-15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accepting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Memorandum,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recipient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agrees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same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20">
                <a:latin typeface="Arial"/>
                <a:cs typeface="Arial"/>
              </a:rPr>
              <a:t> s/he </a:t>
            </a:r>
            <a:r>
              <a:rPr dirty="0" sz="1000" spc="10">
                <a:latin typeface="Arial"/>
                <a:cs typeface="Arial"/>
              </a:rPr>
              <a:t>reaches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decision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invest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recipient’s </a:t>
            </a:r>
            <a:r>
              <a:rPr dirty="0" sz="1000" spc="25">
                <a:latin typeface="Arial"/>
                <a:cs typeface="Arial"/>
              </a:rPr>
              <a:t>subscription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rejected.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050" y="3551173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7.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9850" y="3518357"/>
            <a:ext cx="8172450" cy="772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22700"/>
              </a:lnSpc>
              <a:spcBef>
                <a:spcPts val="90"/>
              </a:spcBef>
            </a:pP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60">
                <a:latin typeface="Arial"/>
                <a:cs typeface="Arial"/>
              </a:rPr>
              <a:t>Memorandum </a:t>
            </a:r>
            <a:r>
              <a:rPr dirty="0" sz="1000" spc="25">
                <a:latin typeface="Arial"/>
                <a:cs typeface="Arial"/>
              </a:rPr>
              <a:t>contains </a:t>
            </a:r>
            <a:r>
              <a:rPr dirty="0" sz="1000" spc="45">
                <a:latin typeface="Arial"/>
                <a:cs typeface="Arial"/>
              </a:rPr>
              <a:t>what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considers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fair </a:t>
            </a:r>
            <a:r>
              <a:rPr dirty="0" sz="1000" spc="35">
                <a:latin typeface="Arial"/>
                <a:cs typeface="Arial"/>
              </a:rPr>
              <a:t>summaries </a:t>
            </a:r>
            <a:r>
              <a:rPr dirty="0" sz="1000" spc="30">
                <a:latin typeface="Arial"/>
                <a:cs typeface="Arial"/>
              </a:rPr>
              <a:t>of certain </a:t>
            </a:r>
            <a:r>
              <a:rPr dirty="0" sz="1000" spc="15">
                <a:latin typeface="Arial"/>
                <a:cs typeface="Arial"/>
              </a:rPr>
              <a:t>provisions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documents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govern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Nevertheless, </a:t>
            </a:r>
            <a:r>
              <a:rPr dirty="0" sz="1000" spc="35">
                <a:latin typeface="Arial"/>
                <a:cs typeface="Arial"/>
              </a:rPr>
              <a:t>the summaries </a:t>
            </a:r>
            <a:r>
              <a:rPr dirty="0" sz="1000" spc="50">
                <a:latin typeface="Arial"/>
                <a:cs typeface="Arial"/>
              </a:rPr>
              <a:t>do not purport to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complete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are quali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20">
                <a:latin typeface="Arial"/>
                <a:cs typeface="Arial"/>
              </a:rPr>
              <a:t>entirety </a:t>
            </a:r>
            <a:r>
              <a:rPr dirty="0" sz="1000" spc="15">
                <a:latin typeface="Arial"/>
                <a:cs typeface="Arial"/>
              </a:rPr>
              <a:t>by reference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original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documents. </a:t>
            </a:r>
            <a:r>
              <a:rPr dirty="0" sz="1000">
                <a:latin typeface="Arial"/>
                <a:cs typeface="Arial"/>
              </a:rPr>
              <a:t>Copies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documents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40">
                <a:latin typeface="Arial"/>
                <a:cs typeface="Arial"/>
              </a:rPr>
              <a:t>attached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60">
                <a:latin typeface="Arial"/>
                <a:cs typeface="Arial"/>
              </a:rPr>
              <a:t>Memorandum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exhibits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10">
                <a:latin typeface="Arial"/>
                <a:cs typeface="Arial"/>
              </a:rPr>
              <a:t>free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charge,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request.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4486909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8.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9850" y="4454093"/>
            <a:ext cx="7890509" cy="5867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38100" marR="30480">
              <a:lnSpc>
                <a:spcPct val="1230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10">
                <a:latin typeface="Arial"/>
                <a:cs typeface="Arial"/>
              </a:rPr>
              <a:t>forecasts </a:t>
            </a:r>
            <a:r>
              <a:rPr dirty="0" sz="1000" spc="40">
                <a:latin typeface="Arial"/>
                <a:cs typeface="Arial"/>
              </a:rPr>
              <a:t>attached </a:t>
            </a:r>
            <a:r>
              <a:rPr dirty="0" sz="1000" spc="30">
                <a:latin typeface="Arial"/>
                <a:cs typeface="Arial"/>
              </a:rPr>
              <a:t>hereto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5">
                <a:latin typeface="Arial"/>
                <a:cs typeface="Arial"/>
              </a:rPr>
              <a:t>prepared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assumptions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hypotheses </a:t>
            </a:r>
            <a:r>
              <a:rPr dirty="0" sz="1000" spc="25">
                <a:latin typeface="Arial"/>
                <a:cs typeface="Arial"/>
              </a:rPr>
              <a:t>stated therein. Future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predict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30">
                <a:latin typeface="Arial"/>
                <a:cs typeface="Arial"/>
              </a:rPr>
              <a:t>representation of any </a:t>
            </a:r>
            <a:r>
              <a:rPr dirty="0" sz="1000" spc="35">
                <a:latin typeface="Arial"/>
                <a:cs typeface="Arial"/>
              </a:rPr>
              <a:t>kind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5">
                <a:latin typeface="Arial"/>
                <a:cs typeface="Arial"/>
              </a:rPr>
              <a:t>made </a:t>
            </a:r>
            <a:r>
              <a:rPr dirty="0" sz="1000" spc="20">
                <a:latin typeface="Arial"/>
                <a:cs typeface="Arial"/>
              </a:rPr>
              <a:t>respecting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50" y="5236717"/>
            <a:ext cx="13271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latin typeface="Arial"/>
                <a:cs typeface="Arial"/>
              </a:rPr>
              <a:t>9.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9850" y="5203901"/>
            <a:ext cx="8412480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5">
                <a:latin typeface="Arial"/>
                <a:cs typeface="Arial"/>
              </a:rPr>
              <a:t>Each </a:t>
            </a:r>
            <a:r>
              <a:rPr dirty="0" sz="1000" spc="15">
                <a:latin typeface="Arial"/>
                <a:cs typeface="Arial"/>
              </a:rPr>
              <a:t>offeree </a:t>
            </a:r>
            <a:r>
              <a:rPr dirty="0" sz="1000" spc="35">
                <a:latin typeface="Arial"/>
                <a:cs typeface="Arial"/>
              </a:rPr>
              <a:t>together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purchaser </a:t>
            </a:r>
            <a:r>
              <a:rPr dirty="0" sz="1000" spc="10">
                <a:latin typeface="Arial"/>
                <a:cs typeface="Arial"/>
              </a:rPr>
              <a:t>representative,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>
                <a:latin typeface="Arial"/>
                <a:cs typeface="Arial"/>
              </a:rPr>
              <a:t>any,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10">
                <a:latin typeface="Arial"/>
                <a:cs typeface="Arial"/>
              </a:rPr>
              <a:t>invited, </a:t>
            </a:r>
            <a:r>
              <a:rPr dirty="0" sz="1000" spc="50">
                <a:latin typeface="Arial"/>
                <a:cs typeface="Arial"/>
              </a:rPr>
              <a:t>during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course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offering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before purchase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ask</a:t>
            </a:r>
            <a:r>
              <a:rPr dirty="0" sz="1000" spc="20">
                <a:latin typeface="Arial"/>
                <a:cs typeface="Arial"/>
              </a:rPr>
              <a:t> questions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EDGE196</a:t>
            </a:r>
            <a:r>
              <a:rPr dirty="0" baseline="31746" sz="1050" spc="-7">
                <a:latin typeface="Calibri"/>
                <a:cs typeface="Calibri"/>
              </a:rPr>
              <a:t>TM  </a:t>
            </a:r>
            <a:r>
              <a:rPr dirty="0" sz="1000" spc="30">
                <a:latin typeface="Arial"/>
                <a:cs typeface="Arial"/>
              </a:rPr>
              <a:t>concerning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terms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offering,</a:t>
            </a:r>
            <a:endParaRPr sz="1000">
              <a:latin typeface="Arial"/>
              <a:cs typeface="Arial"/>
            </a:endParaRPr>
          </a:p>
          <a:p>
            <a:pPr marL="38100" marR="1504315">
              <a:lnSpc>
                <a:spcPct val="122000"/>
              </a:lnSpc>
              <a:spcBef>
                <a:spcPts val="25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0">
                <a:latin typeface="Arial"/>
                <a:cs typeface="Arial"/>
              </a:rPr>
              <a:t>relevant </a:t>
            </a:r>
            <a:r>
              <a:rPr dirty="0" sz="1000" spc="30">
                <a:latin typeface="Arial"/>
                <a:cs typeface="Arial"/>
              </a:rPr>
              <a:t>matters.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possesses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acquire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unreasonable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effort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expense,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shall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good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faith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information.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850" y="1079957"/>
            <a:ext cx="4429760" cy="1339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4000"/>
              </a:lnSpc>
              <a:spcBef>
                <a:spcPts val="95"/>
              </a:spcBef>
            </a:pP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obtained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of</a:t>
            </a:r>
            <a:r>
              <a:rPr dirty="0" sz="1000" spc="5">
                <a:latin typeface="Calibri"/>
                <a:cs typeface="Calibri"/>
              </a:rPr>
              <a:t>fi</a:t>
            </a:r>
            <a:r>
              <a:rPr dirty="0" sz="1000" spc="5">
                <a:latin typeface="Arial"/>
                <a:cs typeface="Arial"/>
              </a:rPr>
              <a:t>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Ltd.</a:t>
            </a:r>
            <a:endParaRPr sz="1000">
              <a:latin typeface="Arial"/>
              <a:cs typeface="Arial"/>
            </a:endParaRPr>
          </a:p>
          <a:p>
            <a:pPr marL="38100" marR="1522095">
              <a:lnSpc>
                <a:spcPts val="1490"/>
              </a:lnSpc>
              <a:spcBef>
                <a:spcPts val="75"/>
              </a:spcBef>
            </a:pPr>
            <a:r>
              <a:rPr dirty="0" sz="1000" spc="15">
                <a:latin typeface="Arial"/>
                <a:cs typeface="Arial"/>
              </a:rPr>
              <a:t>Dr. </a:t>
            </a:r>
            <a:r>
              <a:rPr dirty="0" sz="1000" spc="5">
                <a:latin typeface="Arial"/>
                <a:cs typeface="Arial"/>
              </a:rPr>
              <a:t>Jaikrishna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“Jay”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Patel,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Chief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Executive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Officer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Sugar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Land</a:t>
            </a:r>
            <a:r>
              <a:rPr dirty="0" sz="1000" spc="10">
                <a:latin typeface="Arial"/>
                <a:cs typeface="Arial"/>
              </a:rPr>
              <a:t> Town </a:t>
            </a:r>
            <a:r>
              <a:rPr dirty="0" sz="1000" spc="15">
                <a:latin typeface="Arial"/>
                <a:cs typeface="Arial"/>
              </a:rPr>
              <a:t>Square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dirty="0" sz="1000" spc="20">
                <a:latin typeface="Arial"/>
                <a:cs typeface="Arial"/>
              </a:rPr>
              <a:t>2150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Town</a:t>
            </a:r>
            <a:r>
              <a:rPr dirty="0" sz="1000">
                <a:latin typeface="Arial"/>
                <a:cs typeface="Arial"/>
              </a:rPr>
              <a:t> Square,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60">
                <a:latin typeface="Arial"/>
                <a:cs typeface="Arial"/>
              </a:rPr>
              <a:t>PL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  <a:p>
            <a:pPr marL="38100" marR="2893695">
              <a:lnSpc>
                <a:spcPct val="122000"/>
              </a:lnSpc>
              <a:spcBef>
                <a:spcPts val="20"/>
              </a:spcBef>
            </a:pPr>
            <a:r>
              <a:rPr dirty="0" sz="1000" spc="20">
                <a:latin typeface="Arial"/>
                <a:cs typeface="Arial"/>
              </a:rPr>
              <a:t>Sugar</a:t>
            </a:r>
            <a:r>
              <a:rPr dirty="0" sz="1000" spc="5">
                <a:latin typeface="Arial"/>
                <a:cs typeface="Arial"/>
              </a:rPr>
              <a:t> Land, </a:t>
            </a:r>
            <a:r>
              <a:rPr dirty="0" sz="1000" spc="-50">
                <a:latin typeface="Arial"/>
                <a:cs typeface="Arial"/>
              </a:rPr>
              <a:t>TX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77479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Email: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  <a:hlinkClick r:id="rId2"/>
              </a:rPr>
              <a:t>jay@edge196.com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2615438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10.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850" y="2582621"/>
            <a:ext cx="8254365" cy="586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-15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current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cover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later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date.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delivery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later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date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imply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Memorandum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complete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correct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date.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EDGE196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baseline="31746" sz="1050" spc="44">
                <a:latin typeface="Calibri"/>
                <a:cs typeface="Calibri"/>
              </a:rPr>
              <a:t>TM</a:t>
            </a:r>
            <a:r>
              <a:rPr dirty="0" baseline="31746" sz="1050" spc="209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undertakes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update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Memorandum.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5250" y="3362197"/>
            <a:ext cx="309943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>
                <a:solidFill>
                  <a:srgbClr val="F05139"/>
                </a:solidFill>
                <a:latin typeface="Arial"/>
                <a:cs typeface="Arial"/>
              </a:rPr>
              <a:t>Risks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F05139"/>
                </a:solidFill>
                <a:latin typeface="Arial"/>
                <a:cs typeface="Arial"/>
              </a:rPr>
              <a:t>Related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F05139"/>
                </a:solidFill>
                <a:latin typeface="Arial"/>
                <a:cs typeface="Arial"/>
              </a:rPr>
              <a:t>to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F05139"/>
                </a:solidFill>
                <a:latin typeface="Arial"/>
                <a:cs typeface="Arial"/>
              </a:rPr>
              <a:t>an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F05139"/>
                </a:solidFill>
                <a:latin typeface="Arial"/>
                <a:cs typeface="Arial"/>
              </a:rPr>
              <a:t>Investment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F05139"/>
                </a:solidFill>
                <a:latin typeface="Arial"/>
                <a:cs typeface="Arial"/>
              </a:rPr>
              <a:t>in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F05139"/>
                </a:solidFill>
                <a:latin typeface="Arial"/>
                <a:cs typeface="Arial"/>
              </a:rPr>
              <a:t>Our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F05139"/>
                </a:solidFill>
                <a:latin typeface="Arial"/>
                <a:cs typeface="Arial"/>
              </a:rPr>
              <a:t>Digital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F05139"/>
                </a:solidFill>
                <a:latin typeface="Arial"/>
                <a:cs typeface="Arial"/>
              </a:rPr>
              <a:t>Assets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73710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11.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7160" y="3701236"/>
            <a:ext cx="8304530" cy="403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5"/>
              </a:spcBef>
            </a:pP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>
                <a:latin typeface="Arial"/>
                <a:cs typeface="Arial"/>
              </a:rPr>
              <a:t>ever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issued </a:t>
            </a:r>
            <a:r>
              <a:rPr dirty="0" sz="1000" spc="20">
                <a:latin typeface="Arial"/>
                <a:cs typeface="Arial"/>
              </a:rPr>
              <a:t>and,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0">
                <a:latin typeface="Arial"/>
                <a:cs typeface="Arial"/>
              </a:rPr>
              <a:t>fails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5">
                <a:latin typeface="Arial"/>
                <a:cs typeface="Arial"/>
              </a:rPr>
              <a:t>issue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10">
                <a:latin typeface="Arial"/>
                <a:cs typeface="Arial"/>
              </a:rPr>
              <a:t>investors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refund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5250" y="4268165"/>
            <a:ext cx="8383270" cy="958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dirty="0" sz="1000" spc="25">
                <a:latin typeface="Arial"/>
                <a:cs typeface="Arial"/>
              </a:rPr>
              <a:t>While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35">
                <a:latin typeface="Arial"/>
                <a:cs typeface="Arial"/>
              </a:rPr>
              <a:t>intend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develop </a:t>
            </a:r>
            <a:r>
              <a:rPr dirty="0" sz="1000" spc="-40">
                <a:latin typeface="Arial"/>
                <a:cs typeface="Arial"/>
              </a:rPr>
              <a:t>EDGE-X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issued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-70">
                <a:latin typeface="Arial"/>
                <a:cs typeface="Arial"/>
              </a:rPr>
              <a:t>SAFE </a:t>
            </a:r>
            <a:r>
              <a:rPr dirty="0" sz="1000" spc="15">
                <a:latin typeface="Arial"/>
                <a:cs typeface="Arial"/>
              </a:rPr>
              <a:t>contracts,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do </a:t>
            </a:r>
            <a:r>
              <a:rPr dirty="0" sz="1000" spc="-5">
                <a:latin typeface="Arial"/>
                <a:cs typeface="Arial"/>
              </a:rPr>
              <a:t>so.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75">
                <a:latin typeface="Arial"/>
                <a:cs typeface="Arial"/>
              </a:rPr>
              <a:t>SAFE </a:t>
            </a:r>
            <a:r>
              <a:rPr dirty="0" sz="1000" spc="20">
                <a:latin typeface="Arial"/>
                <a:cs typeface="Arial"/>
              </a:rPr>
              <a:t>holders will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equitable </a:t>
            </a:r>
            <a:r>
              <a:rPr dirty="0" sz="1000" spc="10">
                <a:latin typeface="Arial"/>
                <a:cs typeface="Arial"/>
              </a:rPr>
              <a:t>rights, interests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claims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5">
                <a:latin typeface="Arial"/>
                <a:cs typeface="Arial"/>
              </a:rPr>
              <a:t>specific </a:t>
            </a:r>
            <a:r>
              <a:rPr dirty="0" sz="1000" spc="35">
                <a:latin typeface="Arial"/>
                <a:cs typeface="Arial"/>
              </a:rPr>
              <a:t>property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Company.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remaining </a:t>
            </a:r>
            <a:r>
              <a:rPr dirty="0" sz="1000" spc="-75">
                <a:latin typeface="Arial"/>
                <a:cs typeface="Arial"/>
              </a:rPr>
              <a:t>SAFE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expected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5">
                <a:latin typeface="Arial"/>
                <a:cs typeface="Arial"/>
              </a:rPr>
              <a:t>possess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15">
                <a:latin typeface="Arial"/>
                <a:cs typeface="Arial"/>
              </a:rPr>
              <a:t>value. </a:t>
            </a: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event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30">
                <a:latin typeface="Arial"/>
                <a:cs typeface="Arial"/>
              </a:rPr>
              <a:t>failure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5">
                <a:latin typeface="Arial"/>
                <a:cs typeface="Arial"/>
              </a:rPr>
              <a:t>issue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5">
                <a:latin typeface="Arial"/>
                <a:cs typeface="Arial"/>
              </a:rPr>
              <a:t>investors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receive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refund or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45">
                <a:latin typeface="Arial"/>
                <a:cs typeface="Arial"/>
              </a:rPr>
              <a:t>portion </a:t>
            </a:r>
            <a:r>
              <a:rPr dirty="0" sz="1000" spc="30">
                <a:latin typeface="Arial"/>
                <a:cs typeface="Arial"/>
              </a:rPr>
              <a:t>of their </a:t>
            </a:r>
            <a:r>
              <a:rPr dirty="0" sz="1000" spc="20">
                <a:latin typeface="Arial"/>
                <a:cs typeface="Arial"/>
              </a:rPr>
              <a:t>investment.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investors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5">
                <a:latin typeface="Arial"/>
                <a:cs typeface="Arial"/>
              </a:rPr>
              <a:t>invest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75">
                <a:latin typeface="Arial"/>
                <a:cs typeface="Arial"/>
              </a:rPr>
              <a:t>SAFE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 prepared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lose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5422645"/>
            <a:ext cx="2076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latin typeface="Arial"/>
                <a:cs typeface="Arial"/>
              </a:rPr>
              <a:t>12.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7160" y="5422645"/>
            <a:ext cx="671195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latin typeface="Arial"/>
                <a:cs typeface="Arial"/>
              </a:rPr>
              <a:t>If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-5">
                <a:latin typeface="Arial"/>
                <a:cs typeface="Arial"/>
              </a:rPr>
              <a:t>EDGE-Q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issued,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does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expect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pay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any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dividends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foreseeable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future.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9850" y="5764733"/>
            <a:ext cx="8400415" cy="772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22700"/>
              </a:lnSpc>
              <a:spcBef>
                <a:spcPts val="90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-10">
                <a:latin typeface="Arial"/>
                <a:cs typeface="Arial"/>
              </a:rPr>
              <a:t>issues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terms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>
                <a:latin typeface="Arial"/>
                <a:cs typeface="Arial"/>
              </a:rPr>
              <a:t>set </a:t>
            </a:r>
            <a:r>
              <a:rPr dirty="0" sz="1000" spc="40">
                <a:latin typeface="Arial"/>
                <a:cs typeface="Arial"/>
              </a:rPr>
              <a:t>forth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certificate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designation,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summarized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5">
                <a:latin typeface="Arial"/>
                <a:cs typeface="Arial"/>
              </a:rPr>
              <a:t>Terms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Conditions.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02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10">
                <a:latin typeface="Arial"/>
                <a:cs typeface="Arial"/>
              </a:rPr>
              <a:t>in-kind,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10">
                <a:latin typeface="Arial"/>
                <a:cs typeface="Arial"/>
              </a:rPr>
              <a:t>Dollars, </a:t>
            </a:r>
            <a:r>
              <a:rPr dirty="0" sz="1000" spc="25">
                <a:latin typeface="Arial"/>
                <a:cs typeface="Arial"/>
              </a:rPr>
              <a:t>Bitcoin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5">
                <a:latin typeface="Arial"/>
                <a:cs typeface="Arial"/>
              </a:rPr>
              <a:t>Ether,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5">
                <a:latin typeface="Arial"/>
                <a:cs typeface="Arial"/>
              </a:rPr>
              <a:t>sole </a:t>
            </a:r>
            <a:r>
              <a:rPr dirty="0" sz="1000" spc="10">
                <a:latin typeface="Arial"/>
                <a:cs typeface="Arial"/>
              </a:rPr>
              <a:t>discretion,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5">
                <a:latin typeface="Arial"/>
                <a:cs typeface="Arial"/>
              </a:rPr>
              <a:t>paid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55">
                <a:latin typeface="Arial"/>
                <a:cs typeface="Arial"/>
              </a:rPr>
              <a:t>out </a:t>
            </a:r>
            <a:r>
              <a:rPr dirty="0" sz="1000" spc="30">
                <a:latin typeface="Arial"/>
                <a:cs typeface="Arial"/>
              </a:rPr>
              <a:t>of funds </a:t>
            </a:r>
            <a:r>
              <a:rPr dirty="0" sz="1000" spc="25">
                <a:latin typeface="Arial"/>
                <a:cs typeface="Arial"/>
              </a:rPr>
              <a:t>lawfully available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5">
                <a:latin typeface="Arial"/>
                <a:cs typeface="Arial"/>
              </a:rPr>
              <a:t>payment </a:t>
            </a:r>
            <a:r>
              <a:rPr dirty="0" sz="1000" spc="35">
                <a:latin typeface="Arial"/>
                <a:cs typeface="Arial"/>
              </a:rPr>
              <a:t>when </a:t>
            </a:r>
            <a:r>
              <a:rPr dirty="0" sz="1000" spc="30">
                <a:latin typeface="Arial"/>
                <a:cs typeface="Arial"/>
              </a:rPr>
              <a:t>consolidated </a:t>
            </a:r>
            <a:r>
              <a:rPr dirty="0" sz="1000" spc="-40">
                <a:latin typeface="Arial"/>
                <a:cs typeface="Arial"/>
              </a:rPr>
              <a:t>GAAP </a:t>
            </a:r>
            <a:r>
              <a:rPr dirty="0" sz="1000" spc="35">
                <a:latin typeface="Arial"/>
                <a:cs typeface="Arial"/>
              </a:rPr>
              <a:t>net income </a:t>
            </a:r>
            <a:r>
              <a:rPr dirty="0" sz="1000" spc="5">
                <a:latin typeface="Arial"/>
                <a:cs typeface="Arial"/>
              </a:rPr>
              <a:t>exceeds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30">
                <a:latin typeface="Arial"/>
                <a:cs typeface="Arial"/>
              </a:rPr>
              <a:t>Amount,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only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declared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97077"/>
            <a:ext cx="8976995" cy="564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6100" marR="274320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declare </a:t>
            </a:r>
            <a:r>
              <a:rPr dirty="0" sz="1000" spc="15">
                <a:latin typeface="Arial"/>
                <a:cs typeface="Arial"/>
              </a:rPr>
              <a:t>dividends.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Currently,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expect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position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dividends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5">
                <a:latin typeface="Arial"/>
                <a:cs typeface="Arial"/>
              </a:rPr>
              <a:t> some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future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0">
                <a:latin typeface="Arial"/>
                <a:cs typeface="Arial"/>
              </a:rPr>
              <a:t> assurances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when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dividends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might</a:t>
            </a:r>
            <a:r>
              <a:rPr dirty="0" sz="1000" spc="15">
                <a:latin typeface="Arial"/>
                <a:cs typeface="Arial"/>
              </a:rPr>
              <a:t> first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paid,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ever.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539115" indent="-450215">
              <a:lnSpc>
                <a:spcPct val="100000"/>
              </a:lnSpc>
              <a:buAutoNum type="arabicPeriod" startAt="13"/>
              <a:tabLst>
                <a:tab pos="538480" algn="l"/>
                <a:tab pos="539115" algn="l"/>
              </a:tabLst>
            </a:pPr>
            <a:r>
              <a:rPr dirty="0" sz="950" spc="40">
                <a:latin typeface="Arial"/>
                <a:cs typeface="Arial"/>
              </a:rPr>
              <a:t>At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issuance,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there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will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no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trading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market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assets,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trading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market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never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develop.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13"/>
            </a:pPr>
            <a:endParaRPr sz="1300">
              <a:latin typeface="Arial"/>
              <a:cs typeface="Arial"/>
            </a:endParaRPr>
          </a:p>
          <a:p>
            <a:pPr marL="546100" marR="68580">
              <a:lnSpc>
                <a:spcPct val="122900"/>
              </a:lnSpc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-5">
                <a:latin typeface="Arial"/>
                <a:cs typeface="Arial"/>
              </a:rPr>
              <a:t>issued,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trading market </a:t>
            </a:r>
            <a:r>
              <a:rPr dirty="0" sz="1000" spc="35">
                <a:latin typeface="Arial"/>
                <a:cs typeface="Arial"/>
              </a:rPr>
              <a:t>immediately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peer-to-peer transfers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permitted </a:t>
            </a:r>
            <a:r>
              <a:rPr dirty="0" sz="1000" spc="10">
                <a:latin typeface="Arial"/>
                <a:cs typeface="Arial"/>
              </a:rPr>
              <a:t>unless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until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are notified </a:t>
            </a:r>
            <a:r>
              <a:rPr dirty="0" sz="1000" spc="20">
                <a:latin typeface="Arial"/>
                <a:cs typeface="Arial"/>
              </a:rPr>
              <a:t>otherwise by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and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informed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requirements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conditions </a:t>
            </a:r>
            <a:r>
              <a:rPr dirty="0" sz="1000" spc="50">
                <a:latin typeface="Arial"/>
                <a:cs typeface="Arial"/>
              </a:rPr>
              <a:t>do </a:t>
            </a:r>
            <a:r>
              <a:rPr dirty="0" sz="1000" spc="-5">
                <a:latin typeface="Arial"/>
                <a:cs typeface="Arial"/>
              </a:rPr>
              <a:t>so.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recent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15">
                <a:latin typeface="Arial"/>
                <a:cs typeface="Arial"/>
              </a:rPr>
              <a:t>developments, </a:t>
            </a:r>
            <a:r>
              <a:rPr dirty="0" sz="1000" spc="30">
                <a:latin typeface="Arial"/>
                <a:cs typeface="Arial"/>
              </a:rPr>
              <a:t>conventional crypto </a:t>
            </a:r>
            <a:r>
              <a:rPr dirty="0" sz="1000" spc="20">
                <a:latin typeface="Arial"/>
                <a:cs typeface="Arial"/>
              </a:rPr>
              <a:t>exchanges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35">
                <a:latin typeface="Arial"/>
                <a:cs typeface="Arial"/>
              </a:rPr>
              <a:t>unwilling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list securities </a:t>
            </a:r>
            <a:r>
              <a:rPr dirty="0" sz="1000" spc="5">
                <a:latin typeface="Arial"/>
                <a:cs typeface="Arial"/>
              </a:rPr>
              <a:t>tokens,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-45">
                <a:latin typeface="Arial"/>
                <a:cs typeface="Arial"/>
              </a:rPr>
              <a:t>EDGE-Q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35">
                <a:latin typeface="Arial"/>
                <a:cs typeface="Arial"/>
              </a:rPr>
              <a:t>when 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become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transferable, they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traded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-5">
                <a:latin typeface="Arial"/>
                <a:cs typeface="Arial"/>
              </a:rPr>
              <a:t>very </a:t>
            </a:r>
            <a:r>
              <a:rPr dirty="0" sz="1000" spc="40">
                <a:latin typeface="Arial"/>
                <a:cs typeface="Arial"/>
              </a:rPr>
              <a:t>limited range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venues,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0">
                <a:latin typeface="Arial"/>
                <a:cs typeface="Arial"/>
              </a:rPr>
              <a:t>registered exchanges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regulated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systems </a:t>
            </a:r>
            <a:r>
              <a:rPr dirty="0" sz="1000" spc="30">
                <a:latin typeface="Arial"/>
                <a:cs typeface="Arial"/>
              </a:rPr>
              <a:t>for which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Form </a:t>
            </a:r>
            <a:r>
              <a:rPr dirty="0" sz="1000" spc="-70">
                <a:latin typeface="Arial"/>
                <a:cs typeface="Arial"/>
              </a:rPr>
              <a:t>ATS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0">
                <a:latin typeface="Arial"/>
                <a:cs typeface="Arial"/>
              </a:rPr>
              <a:t>properly </a:t>
            </a:r>
            <a:r>
              <a:rPr dirty="0" sz="1000" spc="40">
                <a:latin typeface="Arial"/>
                <a:cs typeface="Arial"/>
              </a:rPr>
              <a:t>submitted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65">
                <a:latin typeface="Arial"/>
                <a:cs typeface="Arial"/>
              </a:rPr>
              <a:t>SEC.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Currently,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40">
                <a:latin typeface="Arial"/>
                <a:cs typeface="Arial"/>
              </a:rPr>
              <a:t>unaware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operational </a:t>
            </a:r>
            <a:r>
              <a:rPr dirty="0" sz="1000" spc="-70">
                <a:latin typeface="Arial"/>
                <a:cs typeface="Arial"/>
              </a:rPr>
              <a:t>ATS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 capable of </a:t>
            </a:r>
            <a:r>
              <a:rPr dirty="0" sz="1000" spc="40">
                <a:latin typeface="Arial"/>
                <a:cs typeface="Arial"/>
              </a:rPr>
              <a:t>supporting </a:t>
            </a:r>
            <a:r>
              <a:rPr dirty="0" sz="1000" spc="20">
                <a:latin typeface="Arial"/>
                <a:cs typeface="Arial"/>
              </a:rPr>
              <a:t>secondary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>
                <a:latin typeface="Arial"/>
                <a:cs typeface="Arial"/>
              </a:rPr>
              <a:t>even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legally </a:t>
            </a:r>
            <a:r>
              <a:rPr dirty="0" sz="1000" spc="30">
                <a:latin typeface="Arial"/>
                <a:cs typeface="Arial"/>
              </a:rPr>
              <a:t>permitted,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purchasing digital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20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agree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additional </a:t>
            </a:r>
            <a:r>
              <a:rPr dirty="0" sz="1000" spc="25">
                <a:latin typeface="Arial"/>
                <a:cs typeface="Arial"/>
              </a:rPr>
              <a:t>transfer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shall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15">
                <a:latin typeface="Arial"/>
                <a:cs typeface="Arial"/>
              </a:rPr>
              <a:t>transfers </a:t>
            </a:r>
            <a:r>
              <a:rPr dirty="0" sz="1000" spc="45">
                <a:latin typeface="Arial"/>
                <a:cs typeface="Arial"/>
              </a:rPr>
              <a:t>until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informs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peer-to-peer </a:t>
            </a:r>
            <a:r>
              <a:rPr dirty="0" sz="1000" spc="25">
                <a:latin typeface="Arial"/>
                <a:cs typeface="Arial"/>
              </a:rPr>
              <a:t>transfer </a:t>
            </a:r>
            <a:r>
              <a:rPr dirty="0" sz="1000">
                <a:latin typeface="Arial"/>
                <a:cs typeface="Arial"/>
              </a:rPr>
              <a:t>processes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15">
                <a:latin typeface="Arial"/>
                <a:cs typeface="Arial"/>
              </a:rPr>
              <a:t>established. </a:t>
            </a:r>
            <a:r>
              <a:rPr dirty="0" sz="1000" spc="-40">
                <a:latin typeface="Arial"/>
                <a:cs typeface="Arial"/>
              </a:rPr>
              <a:t>As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result,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should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prepared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hold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indefinitely.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546100" marR="287020">
              <a:lnSpc>
                <a:spcPct val="123000"/>
              </a:lnSpc>
            </a:pP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>
                <a:latin typeface="Arial"/>
                <a:cs typeface="Arial"/>
              </a:rPr>
              <a:t>even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become </a:t>
            </a:r>
            <a:r>
              <a:rPr dirty="0" sz="1000" spc="15">
                <a:latin typeface="Arial"/>
                <a:cs typeface="Arial"/>
              </a:rPr>
              <a:t>transferable, we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0">
                <a:latin typeface="Arial"/>
                <a:cs typeface="Arial"/>
              </a:rPr>
              <a:t>rely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0">
                <a:latin typeface="Arial"/>
                <a:cs typeface="Arial"/>
              </a:rPr>
              <a:t>technology, </a:t>
            </a:r>
            <a:r>
              <a:rPr dirty="0" sz="1000" spc="40">
                <a:latin typeface="Arial"/>
                <a:cs typeface="Arial"/>
              </a:rPr>
              <a:t>including smart </a:t>
            </a:r>
            <a:r>
              <a:rPr dirty="0" sz="1000" spc="15">
                <a:latin typeface="Arial"/>
                <a:cs typeface="Arial"/>
              </a:rPr>
              <a:t>contracts,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implement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5">
                <a:latin typeface="Arial"/>
                <a:cs typeface="Arial"/>
              </a:rPr>
              <a:t>transferability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accordance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-60">
                <a:latin typeface="Arial"/>
                <a:cs typeface="Arial"/>
              </a:rPr>
              <a:t>US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10">
                <a:latin typeface="Arial"/>
                <a:cs typeface="Arial"/>
              </a:rPr>
              <a:t>securities laws.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5">
                <a:latin typeface="Arial"/>
                <a:cs typeface="Arial"/>
              </a:rPr>
              <a:t>function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properly,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technological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transferability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expose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legal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issues.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546100" marR="120014">
              <a:lnSpc>
                <a:spcPct val="124000"/>
              </a:lnSpc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event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remain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untradeable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significant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period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indefinitely,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5">
                <a:latin typeface="Arial"/>
                <a:cs typeface="Arial"/>
              </a:rPr>
              <a:t> adversely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affected.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Arial"/>
              <a:cs typeface="Arial"/>
            </a:endParaRPr>
          </a:p>
          <a:p>
            <a:pPr marL="538480" marR="73025" indent="-450215">
              <a:lnSpc>
                <a:spcPct val="128400"/>
              </a:lnSpc>
              <a:buAutoNum type="arabicPeriod" startAt="14"/>
              <a:tabLst>
                <a:tab pos="538480" algn="l"/>
                <a:tab pos="539115" algn="l"/>
              </a:tabLst>
            </a:pPr>
            <a:r>
              <a:rPr dirty="0" sz="950" spc="60">
                <a:latin typeface="Arial"/>
                <a:cs typeface="Arial"/>
              </a:rPr>
              <a:t>Due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unavailability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Rule</a:t>
            </a:r>
            <a:r>
              <a:rPr dirty="0" sz="950" spc="-6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144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for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resales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by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affiliates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Company,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affiliates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elect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acquire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538480" marR="45720">
              <a:lnSpc>
                <a:spcPct val="122700"/>
              </a:lnSpc>
            </a:pPr>
            <a:r>
              <a:rPr dirty="0" sz="1000" spc="25">
                <a:latin typeface="Arial"/>
                <a:cs typeface="Arial"/>
              </a:rPr>
              <a:t>Assuming </a:t>
            </a:r>
            <a:r>
              <a:rPr dirty="0" sz="1000" spc="55">
                <a:latin typeface="Arial"/>
                <a:cs typeface="Arial"/>
              </a:rPr>
              <a:t>that an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10">
                <a:latin typeface="Arial"/>
                <a:cs typeface="Arial"/>
              </a:rPr>
              <a:t>never </a:t>
            </a:r>
            <a:r>
              <a:rPr dirty="0" sz="1000" spc="20">
                <a:latin typeface="Arial"/>
                <a:cs typeface="Arial"/>
              </a:rPr>
              <a:t>becomes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expect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Rule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144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ever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0">
                <a:latin typeface="Arial"/>
                <a:cs typeface="Arial"/>
              </a:rPr>
              <a:t> be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available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 any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resales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by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affiliates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35">
                <a:latin typeface="Arial"/>
                <a:cs typeface="Arial"/>
              </a:rPr>
              <a:t> the </a:t>
            </a:r>
            <a:r>
              <a:rPr dirty="0" sz="1000" spc="25">
                <a:latin typeface="Arial"/>
                <a:cs typeface="Arial"/>
              </a:rPr>
              <a:t>Company.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result,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affiliates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35">
                <a:latin typeface="Arial"/>
                <a:cs typeface="Arial"/>
              </a:rPr>
              <a:t> 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resell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10">
                <a:latin typeface="Arial"/>
                <a:cs typeface="Arial"/>
              </a:rPr>
              <a:t>unless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0">
                <a:latin typeface="Arial"/>
                <a:cs typeface="Arial"/>
              </a:rPr>
              <a:t>registers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-5">
                <a:latin typeface="Arial"/>
                <a:cs typeface="Arial"/>
              </a:rPr>
              <a:t>sales.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10">
                <a:latin typeface="Arial"/>
                <a:cs typeface="Arial"/>
              </a:rPr>
              <a:t>easier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affiliates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publicly </a:t>
            </a:r>
            <a:r>
              <a:rPr dirty="0" sz="1000" spc="5">
                <a:latin typeface="Arial"/>
                <a:cs typeface="Arial"/>
              </a:rPr>
              <a:t>resell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future</a:t>
            </a:r>
            <a:r>
              <a:rPr dirty="0" sz="1000" spc="15">
                <a:latin typeface="Arial"/>
                <a:cs typeface="Arial"/>
              </a:rPr>
              <a:t> consider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registering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resales;</a:t>
            </a:r>
            <a:r>
              <a:rPr dirty="0" sz="1000" spc="5">
                <a:latin typeface="Arial"/>
                <a:cs typeface="Arial"/>
              </a:rPr>
              <a:t> however,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registration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statement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02661"/>
            <a:ext cx="4114800" cy="29082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3186" y="931214"/>
            <a:ext cx="2957830" cy="227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5"/>
              </a:spcBef>
            </a:pPr>
            <a:r>
              <a:rPr dirty="0" sz="2000" spc="15">
                <a:solidFill>
                  <a:srgbClr val="191919"/>
                </a:solidFill>
                <a:latin typeface="Trebuchet MS"/>
                <a:cs typeface="Trebuchet MS"/>
              </a:rPr>
              <a:t>The venture </a:t>
            </a:r>
            <a:r>
              <a:rPr dirty="0" sz="2000" spc="20">
                <a:solidFill>
                  <a:srgbClr val="191919"/>
                </a:solidFill>
                <a:latin typeface="Trebuchet MS"/>
                <a:cs typeface="Trebuchet MS"/>
              </a:rPr>
              <a:t>capital </a:t>
            </a:r>
            <a:r>
              <a:rPr dirty="0" sz="2000" spc="2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191919"/>
                </a:solidFill>
                <a:latin typeface="Trebuchet MS"/>
                <a:cs typeface="Trebuchet MS"/>
              </a:rPr>
              <a:t>market </a:t>
            </a:r>
            <a:r>
              <a:rPr dirty="0" sz="2000" spc="130">
                <a:solidFill>
                  <a:srgbClr val="191919"/>
                </a:solidFill>
                <a:latin typeface="Trebuchet MS"/>
                <a:cs typeface="Trebuchet MS"/>
              </a:rPr>
              <a:t>has </a:t>
            </a:r>
            <a:r>
              <a:rPr dirty="0" sz="2000" spc="125">
                <a:solidFill>
                  <a:srgbClr val="191919"/>
                </a:solidFill>
                <a:latin typeface="Trebuchet MS"/>
                <a:cs typeface="Trebuchet MS"/>
              </a:rPr>
              <a:t>many </a:t>
            </a:r>
            <a:r>
              <a:rPr dirty="0" sz="2000" spc="13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191919"/>
                </a:solidFill>
                <a:latin typeface="Trebuchet MS"/>
                <a:cs typeface="Trebuchet MS"/>
              </a:rPr>
              <a:t>inefficiencies </a:t>
            </a:r>
            <a:r>
              <a:rPr dirty="0" sz="2000" spc="10">
                <a:solidFill>
                  <a:srgbClr val="191919"/>
                </a:solidFill>
                <a:latin typeface="Trebuchet MS"/>
                <a:cs typeface="Trebuchet MS"/>
              </a:rPr>
              <a:t>that </a:t>
            </a:r>
            <a:r>
              <a:rPr dirty="0" sz="2000" spc="-25">
                <a:solidFill>
                  <a:srgbClr val="191919"/>
                </a:solidFill>
                <a:latin typeface="Trebuchet MS"/>
                <a:cs typeface="Trebuchet MS"/>
              </a:rPr>
              <a:t>lock- </a:t>
            </a:r>
            <a:r>
              <a:rPr dirty="0" sz="2000" spc="-2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191919"/>
                </a:solidFill>
                <a:latin typeface="Trebuchet MS"/>
                <a:cs typeface="Trebuchet MS"/>
              </a:rPr>
              <a:t>out</a:t>
            </a:r>
            <a:r>
              <a:rPr dirty="0" sz="2000" spc="-1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191919"/>
                </a:solidFill>
                <a:latin typeface="Trebuchet MS"/>
                <a:cs typeface="Trebuchet MS"/>
              </a:rPr>
              <a:t>investors</a:t>
            </a:r>
            <a:r>
              <a:rPr dirty="0" sz="2000" spc="-1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191919"/>
                </a:solidFill>
                <a:latin typeface="Trebuchet MS"/>
                <a:cs typeface="Trebuchet MS"/>
              </a:rPr>
              <a:t>and</a:t>
            </a:r>
            <a:r>
              <a:rPr dirty="0" sz="2000" spc="-3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191919"/>
                </a:solidFill>
                <a:latin typeface="Trebuchet MS"/>
                <a:cs typeface="Trebuchet MS"/>
              </a:rPr>
              <a:t>restrict </a:t>
            </a:r>
            <a:r>
              <a:rPr dirty="0" sz="2000" spc="-59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191919"/>
                </a:solidFill>
                <a:latin typeface="Trebuchet MS"/>
                <a:cs typeface="Trebuchet MS"/>
              </a:rPr>
              <a:t>access </a:t>
            </a:r>
            <a:r>
              <a:rPr dirty="0" sz="2000" spc="-5">
                <a:solidFill>
                  <a:srgbClr val="191919"/>
                </a:solidFill>
                <a:latin typeface="Trebuchet MS"/>
                <a:cs typeface="Trebuchet MS"/>
              </a:rPr>
              <a:t>to </a:t>
            </a:r>
            <a:r>
              <a:rPr dirty="0" sz="2000" spc="20">
                <a:solidFill>
                  <a:srgbClr val="191919"/>
                </a:solidFill>
                <a:latin typeface="Trebuchet MS"/>
                <a:cs typeface="Trebuchet MS"/>
              </a:rPr>
              <a:t>capital </a:t>
            </a:r>
            <a:r>
              <a:rPr dirty="0" sz="2000" spc="-20">
                <a:solidFill>
                  <a:srgbClr val="191919"/>
                </a:solidFill>
                <a:latin typeface="Trebuchet MS"/>
                <a:cs typeface="Trebuchet MS"/>
              </a:rPr>
              <a:t>for </a:t>
            </a:r>
            <a:r>
              <a:rPr dirty="0" sz="2000" spc="-15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191919"/>
                </a:solidFill>
                <a:latin typeface="Trebuchet MS"/>
                <a:cs typeface="Trebuchet MS"/>
              </a:rPr>
              <a:t>startups.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185" y="3555336"/>
            <a:ext cx="2964180" cy="2646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dirty="0" sz="2100" spc="-30" i="1">
                <a:solidFill>
                  <a:srgbClr val="FFFFFF"/>
                </a:solidFill>
                <a:latin typeface="Trebuchet MS"/>
                <a:cs typeface="Trebuchet MS"/>
              </a:rPr>
              <a:t>VC’s position </a:t>
            </a:r>
            <a:r>
              <a:rPr dirty="0" sz="2100" spc="-25" i="1">
                <a:solidFill>
                  <a:srgbClr val="FFFFFF"/>
                </a:solidFill>
                <a:latin typeface="Trebuchet MS"/>
                <a:cs typeface="Trebuchet MS"/>
              </a:rPr>
              <a:t>themselves </a:t>
            </a:r>
            <a:r>
              <a:rPr dirty="0" sz="2100" spc="-6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85" i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1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40" i="1">
                <a:solidFill>
                  <a:srgbClr val="FFFFFF"/>
                </a:solidFill>
                <a:latin typeface="Trebuchet MS"/>
                <a:cs typeface="Trebuchet MS"/>
              </a:rPr>
              <a:t>supporters,</a:t>
            </a:r>
            <a:r>
              <a:rPr dirty="0" sz="21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70" i="1">
                <a:solidFill>
                  <a:srgbClr val="FFFFFF"/>
                </a:solidFill>
                <a:latin typeface="Trebuchet MS"/>
                <a:cs typeface="Trebuchet MS"/>
              </a:rPr>
              <a:t>financiers, </a:t>
            </a:r>
            <a:r>
              <a:rPr dirty="0" sz="2100" spc="-6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8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100" spc="-25" i="1">
                <a:solidFill>
                  <a:srgbClr val="FFFFFF"/>
                </a:solidFill>
                <a:latin typeface="Trebuchet MS"/>
                <a:cs typeface="Trebuchet MS"/>
              </a:rPr>
              <a:t>even </a:t>
            </a:r>
            <a:r>
              <a:rPr dirty="0" sz="2100" spc="-65" i="1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100" spc="-30" i="1">
                <a:solidFill>
                  <a:srgbClr val="FFFFFF"/>
                </a:solidFill>
                <a:latin typeface="Trebuchet MS"/>
                <a:cs typeface="Trebuchet MS"/>
              </a:rPr>
              <a:t>instigators </a:t>
            </a:r>
            <a:r>
              <a:rPr dirty="0" sz="2100" spc="-6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95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7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-25" i="1">
                <a:solidFill>
                  <a:srgbClr val="FFFFFF"/>
                </a:solidFill>
                <a:latin typeface="Trebuchet MS"/>
                <a:cs typeface="Trebuchet MS"/>
              </a:rPr>
              <a:t>nnovati</a:t>
            </a:r>
            <a:r>
              <a:rPr dirty="0" sz="2100" spc="-80" i="1">
                <a:solidFill>
                  <a:srgbClr val="FFFFFF"/>
                </a:solidFill>
                <a:latin typeface="Trebuchet MS"/>
                <a:cs typeface="Trebuchet MS"/>
              </a:rPr>
              <a:t>on,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10" i="1">
                <a:solidFill>
                  <a:srgbClr val="FFFFFF"/>
                </a:solidFill>
                <a:latin typeface="Trebuchet MS"/>
                <a:cs typeface="Trebuchet MS"/>
              </a:rPr>
              <a:t>yet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5" i="1">
                <a:solidFill>
                  <a:srgbClr val="FFFFFF"/>
                </a:solidFill>
                <a:latin typeface="Trebuchet MS"/>
                <a:cs typeface="Trebuchet MS"/>
              </a:rPr>
              <a:t>the  </a:t>
            </a:r>
            <a:r>
              <a:rPr dirty="0" sz="2100" spc="-35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-55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00" spc="50" i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00" spc="80" i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100" spc="5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-215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-130" i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00" spc="-80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90" i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100" spc="5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-30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-220" i="1">
                <a:solidFill>
                  <a:srgbClr val="FFFFFF"/>
                </a:solidFill>
                <a:latin typeface="Trebuchet MS"/>
                <a:cs typeface="Trebuchet MS"/>
              </a:rPr>
              <a:t>lf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5" i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00" spc="12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55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5" i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100" spc="-30" i="1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2100" spc="50" i="1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100" spc="-25" i="1">
                <a:solidFill>
                  <a:srgbClr val="FFFFFF"/>
                </a:solidFill>
                <a:latin typeface="Trebuchet MS"/>
                <a:cs typeface="Trebuchet MS"/>
              </a:rPr>
              <a:t>devoid </a:t>
            </a:r>
            <a:r>
              <a:rPr dirty="0" sz="2100" spc="-95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100" spc="-20" i="1">
                <a:solidFill>
                  <a:srgbClr val="FFFFFF"/>
                </a:solidFill>
                <a:latin typeface="Trebuchet MS"/>
                <a:cs typeface="Trebuchet MS"/>
              </a:rPr>
              <a:t>innovation </a:t>
            </a:r>
            <a:r>
              <a:rPr dirty="0" sz="2100" spc="-105" i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1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65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1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i="1">
                <a:solidFill>
                  <a:srgbClr val="FFFFFF"/>
                </a:solidFill>
                <a:latin typeface="Trebuchet MS"/>
                <a:cs typeface="Trebuchet MS"/>
              </a:rPr>
              <a:t>past</a:t>
            </a:r>
            <a:r>
              <a:rPr dirty="0" sz="21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85" i="1">
                <a:solidFill>
                  <a:srgbClr val="FFFFFF"/>
                </a:solidFill>
                <a:latin typeface="Trebuchet MS"/>
                <a:cs typeface="Trebuchet MS"/>
              </a:rPr>
              <a:t>twenty</a:t>
            </a:r>
            <a:r>
              <a:rPr dirty="0" sz="21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0" i="1">
                <a:solidFill>
                  <a:srgbClr val="FFFFFF"/>
                </a:solidFill>
                <a:latin typeface="Trebuchet MS"/>
                <a:cs typeface="Trebuchet MS"/>
              </a:rPr>
              <a:t>years.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7841" y="944626"/>
            <a:ext cx="4523740" cy="4705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Despite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vast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191919"/>
                </a:solidFill>
                <a:latin typeface="Arial"/>
                <a:cs typeface="Arial"/>
              </a:rPr>
              <a:t>numbers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of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businesses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launching</a:t>
            </a:r>
            <a:r>
              <a:rPr dirty="0" sz="1200" spc="2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91919"/>
                </a:solidFill>
                <a:latin typeface="Arial"/>
                <a:cs typeface="Arial"/>
              </a:rPr>
              <a:t>every</a:t>
            </a:r>
            <a:r>
              <a:rPr dirty="0" sz="1200">
                <a:solidFill>
                  <a:srgbClr val="191919"/>
                </a:solidFill>
                <a:latin typeface="Arial"/>
                <a:cs typeface="Arial"/>
              </a:rPr>
              <a:t> year, </a:t>
            </a:r>
            <a:r>
              <a:rPr dirty="0" sz="1200" spc="50">
                <a:solidFill>
                  <a:srgbClr val="191919"/>
                </a:solidFill>
                <a:latin typeface="Arial"/>
                <a:cs typeface="Arial"/>
              </a:rPr>
              <a:t>most </a:t>
            </a:r>
            <a:r>
              <a:rPr dirty="0" sz="1200" spc="-3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startups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still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fail</a:t>
            </a:r>
            <a:r>
              <a:rPr dirty="0" sz="1200" spc="1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40">
                <a:solidFill>
                  <a:srgbClr val="191919"/>
                </a:solidFill>
                <a:latin typeface="Arial"/>
                <a:cs typeface="Arial"/>
              </a:rPr>
              <a:t>for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a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191919"/>
                </a:solidFill>
                <a:latin typeface="Arial"/>
                <a:cs typeface="Arial"/>
              </a:rPr>
              <a:t>number</a:t>
            </a:r>
            <a:r>
              <a:rPr dirty="0" sz="1200" spc="5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of </a:t>
            </a:r>
            <a:r>
              <a:rPr dirty="0" sz="1200" spc="10">
                <a:solidFill>
                  <a:srgbClr val="191919"/>
                </a:solidFill>
                <a:latin typeface="Arial"/>
                <a:cs typeface="Arial"/>
              </a:rPr>
              <a:t>reasons</a:t>
            </a:r>
            <a:r>
              <a:rPr dirty="0" sz="1200" spc="30">
                <a:solidFill>
                  <a:srgbClr val="191919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191919"/>
                </a:solidFill>
                <a:latin typeface="Arial"/>
                <a:cs typeface="Arial"/>
              </a:rPr>
              <a:t>including: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6441" y="1615186"/>
            <a:ext cx="4554220" cy="159829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25">
                <a:latin typeface="Arial"/>
                <a:cs typeface="Arial"/>
              </a:rPr>
              <a:t>Insufficient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capital,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and/or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poorly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timed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raising</a:t>
            </a:r>
            <a:endParaRPr sz="1200">
              <a:latin typeface="Arial"/>
              <a:cs typeface="Arial"/>
            </a:endParaRPr>
          </a:p>
          <a:p>
            <a:pPr marL="241300" marR="5080" indent="-228600">
              <a:lnSpc>
                <a:spcPct val="121700"/>
              </a:lnSpc>
              <a:spcBef>
                <a:spcPts val="2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60">
                <a:latin typeface="Arial"/>
                <a:cs typeface="Arial"/>
              </a:rPr>
              <a:t>Management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distraction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product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development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raise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endParaRPr sz="1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40">
                <a:latin typeface="Arial"/>
                <a:cs typeface="Arial"/>
              </a:rPr>
              <a:t>Misunderstanding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markets</a:t>
            </a:r>
            <a:endParaRPr sz="1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5">
                <a:latin typeface="Arial"/>
                <a:cs typeface="Arial"/>
              </a:rPr>
              <a:t>Lack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effective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leadership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mentoring</a:t>
            </a:r>
            <a:endParaRPr sz="1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15">
                <a:latin typeface="Arial"/>
                <a:cs typeface="Arial"/>
              </a:rPr>
              <a:t>Poor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product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marketing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dirty="0" sz="1200" spc="35">
                <a:latin typeface="Arial"/>
                <a:cs typeface="Arial"/>
              </a:rPr>
              <a:t>Inability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access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global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markets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and/or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supply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chains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7841" y="3416554"/>
            <a:ext cx="5122545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cost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failure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generally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borne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45">
                <a:latin typeface="Arial"/>
                <a:cs typeface="Arial"/>
              </a:rPr>
              <a:t>angel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investors,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who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rely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15">
                <a:latin typeface="Arial"/>
                <a:cs typeface="Arial"/>
              </a:rPr>
              <a:t>success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small </a:t>
            </a:r>
            <a:r>
              <a:rPr dirty="0" sz="1200" spc="65">
                <a:latin typeface="Arial"/>
                <a:cs typeface="Arial"/>
              </a:rPr>
              <a:t>number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5">
                <a:latin typeface="Arial"/>
                <a:cs typeface="Arial"/>
              </a:rPr>
              <a:t>targeted </a:t>
            </a:r>
            <a:r>
              <a:rPr dirty="0" sz="1200" spc="20">
                <a:latin typeface="Arial"/>
                <a:cs typeface="Arial"/>
              </a:rPr>
              <a:t>investments </a:t>
            </a:r>
            <a:r>
              <a:rPr dirty="0" sz="1200" spc="60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recoup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losses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failed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investments.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7841" y="4309617"/>
            <a:ext cx="5123180" cy="1150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105"/>
              </a:spcBef>
            </a:pPr>
            <a:r>
              <a:rPr dirty="0" sz="1200" spc="5">
                <a:latin typeface="Arial"/>
                <a:cs typeface="Arial"/>
              </a:rPr>
              <a:t>Generally,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25">
                <a:latin typeface="Arial"/>
                <a:cs typeface="Arial"/>
              </a:rPr>
              <a:t>spend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45">
                <a:latin typeface="Arial"/>
                <a:cs typeface="Arial"/>
              </a:rPr>
              <a:t>inordinate </a:t>
            </a:r>
            <a:r>
              <a:rPr dirty="0" sz="1200" spc="80">
                <a:latin typeface="Arial"/>
                <a:cs typeface="Arial"/>
              </a:rPr>
              <a:t>amount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50">
                <a:latin typeface="Arial"/>
                <a:cs typeface="Arial"/>
              </a:rPr>
              <a:t>time </a:t>
            </a:r>
            <a:r>
              <a:rPr dirty="0" sz="1200" spc="30">
                <a:latin typeface="Arial"/>
                <a:cs typeface="Arial"/>
              </a:rPr>
              <a:t>searching </a:t>
            </a:r>
            <a:r>
              <a:rPr dirty="0" sz="1200" spc="5">
                <a:latin typeface="Arial"/>
                <a:cs typeface="Arial"/>
              </a:rPr>
              <a:t>for, </a:t>
            </a:r>
            <a:r>
              <a:rPr dirty="0" sz="1200" spc="10">
                <a:latin typeface="Arial"/>
                <a:cs typeface="Arial"/>
              </a:rPr>
              <a:t> reviewing,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50">
                <a:latin typeface="Arial"/>
                <a:cs typeface="Arial"/>
              </a:rPr>
              <a:t>performing due </a:t>
            </a:r>
            <a:r>
              <a:rPr dirty="0" sz="1200" spc="25">
                <a:latin typeface="Arial"/>
                <a:cs typeface="Arial"/>
              </a:rPr>
              <a:t>diligence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wide </a:t>
            </a:r>
            <a:r>
              <a:rPr dirty="0" sz="1200" spc="50">
                <a:latin typeface="Arial"/>
                <a:cs typeface="Arial"/>
              </a:rPr>
              <a:t>range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30">
                <a:latin typeface="Arial"/>
                <a:cs typeface="Arial"/>
              </a:rPr>
              <a:t>startups.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With </a:t>
            </a:r>
            <a:r>
              <a:rPr dirty="0" sz="1200" spc="40">
                <a:latin typeface="Arial"/>
                <a:cs typeface="Arial"/>
              </a:rPr>
              <a:t>small </a:t>
            </a:r>
            <a:r>
              <a:rPr dirty="0" sz="1200" spc="25">
                <a:latin typeface="Arial"/>
                <a:cs typeface="Arial"/>
              </a:rPr>
              <a:t>capital, </a:t>
            </a:r>
            <a:r>
              <a:rPr dirty="0" sz="1200" spc="10">
                <a:latin typeface="Arial"/>
                <a:cs typeface="Arial"/>
              </a:rPr>
              <a:t>these investors </a:t>
            </a:r>
            <a:r>
              <a:rPr dirty="0" sz="1200" spc="55">
                <a:latin typeface="Arial"/>
                <a:cs typeface="Arial"/>
              </a:rPr>
              <a:t>must </a:t>
            </a:r>
            <a:r>
              <a:rPr dirty="0" sz="1200" spc="30">
                <a:latin typeface="Arial"/>
                <a:cs typeface="Arial"/>
              </a:rPr>
              <a:t>either be </a:t>
            </a:r>
            <a:r>
              <a:rPr dirty="0" sz="1200" spc="35">
                <a:latin typeface="Arial"/>
                <a:cs typeface="Arial"/>
              </a:rPr>
              <a:t>highly </a:t>
            </a:r>
            <a:r>
              <a:rPr dirty="0" sz="1200">
                <a:latin typeface="Arial"/>
                <a:cs typeface="Arial"/>
              </a:rPr>
              <a:t>selective </a:t>
            </a:r>
            <a:r>
              <a:rPr dirty="0" sz="1200" spc="40">
                <a:latin typeface="Arial"/>
                <a:cs typeface="Arial"/>
              </a:rPr>
              <a:t>when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making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targeted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investments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with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scarce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dollars,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pay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large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fund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fees </a:t>
            </a:r>
            <a:r>
              <a:rPr dirty="0" sz="1200" spc="-3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participate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diverse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pools.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7841" y="5662929"/>
            <a:ext cx="5069840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10">
                <a:latin typeface="Arial"/>
                <a:cs typeface="Arial"/>
              </a:rPr>
              <a:t>Sometimes, </a:t>
            </a:r>
            <a:r>
              <a:rPr dirty="0" sz="1200" spc="85">
                <a:latin typeface="Arial"/>
                <a:cs typeface="Arial"/>
              </a:rPr>
              <a:t>minimum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investment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requirements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block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smaller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from </a:t>
            </a:r>
            <a:r>
              <a:rPr dirty="0" sz="1200" spc="40">
                <a:latin typeface="Arial"/>
                <a:cs typeface="Arial"/>
              </a:rPr>
              <a:t>opportunities </a:t>
            </a:r>
            <a:r>
              <a:rPr dirty="0" sz="1200" spc="35">
                <a:latin typeface="Arial"/>
                <a:cs typeface="Arial"/>
              </a:rPr>
              <a:t>which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15">
                <a:latin typeface="Arial"/>
                <a:cs typeface="Arial"/>
              </a:rPr>
              <a:t>cause </a:t>
            </a:r>
            <a:r>
              <a:rPr dirty="0" sz="1200" spc="65">
                <a:latin typeface="Arial"/>
                <a:cs typeface="Arial"/>
              </a:rPr>
              <a:t>them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10">
                <a:latin typeface="Arial"/>
                <a:cs typeface="Arial"/>
              </a:rPr>
              <a:t>miss </a:t>
            </a:r>
            <a:r>
              <a:rPr dirty="0" sz="1200" spc="65">
                <a:latin typeface="Arial"/>
                <a:cs typeface="Arial"/>
              </a:rPr>
              <a:t>out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25">
                <a:latin typeface="Arial"/>
                <a:cs typeface="Arial"/>
              </a:rPr>
              <a:t>lucrative 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opportunities.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950" y="897077"/>
            <a:ext cx="8931910" cy="507936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00380" marR="55244">
              <a:lnSpc>
                <a:spcPct val="123000"/>
              </a:lnSpc>
              <a:spcBef>
                <a:spcPts val="85"/>
              </a:spcBef>
            </a:pPr>
            <a:r>
              <a:rPr dirty="0" sz="1000" spc="45">
                <a:latin typeface="Arial"/>
                <a:cs typeface="Arial"/>
              </a:rPr>
              <a:t>remain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effective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has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register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r>
              <a:rPr dirty="0" sz="1000" spc="20">
                <a:latin typeface="Arial"/>
                <a:cs typeface="Arial"/>
              </a:rPr>
              <a:t> Furthermore,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seller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under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registration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statement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liabilities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seller </a:t>
            </a:r>
            <a:r>
              <a:rPr dirty="0" sz="1000" spc="45">
                <a:latin typeface="Arial"/>
                <a:cs typeface="Arial"/>
              </a:rPr>
              <a:t>under </a:t>
            </a:r>
            <a:r>
              <a:rPr dirty="0" sz="1000" spc="5">
                <a:latin typeface="Arial"/>
                <a:cs typeface="Arial"/>
              </a:rPr>
              <a:t>Rule </a:t>
            </a:r>
            <a:r>
              <a:rPr dirty="0" sz="1000" spc="15">
                <a:latin typeface="Arial"/>
                <a:cs typeface="Arial"/>
              </a:rPr>
              <a:t>144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0">
                <a:latin typeface="Arial"/>
                <a:cs typeface="Arial"/>
              </a:rPr>
              <a:t>have. </a:t>
            </a:r>
            <a:r>
              <a:rPr dirty="0" sz="1000" spc="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all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matters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20">
                <a:latin typeface="Arial"/>
                <a:cs typeface="Arial"/>
              </a:rPr>
              <a:t>affiliates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elect </a:t>
            </a:r>
            <a:r>
              <a:rPr dirty="0" sz="1000" spc="50">
                <a:latin typeface="Arial"/>
                <a:cs typeface="Arial"/>
              </a:rPr>
              <a:t>not 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acquire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depress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501015" indent="-450215">
              <a:lnSpc>
                <a:spcPct val="100000"/>
              </a:lnSpc>
              <a:buAutoNum type="arabicPeriod" startAt="15"/>
              <a:tabLst>
                <a:tab pos="500380" algn="l"/>
                <a:tab pos="5010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tax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treatment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uncertain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adverse </a:t>
            </a:r>
            <a:r>
              <a:rPr dirty="0" sz="950" spc="70">
                <a:latin typeface="Arial"/>
                <a:cs typeface="Arial"/>
              </a:rPr>
              <a:t>tax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consequences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purchasers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upon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certain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future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events.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15"/>
            </a:pPr>
            <a:endParaRPr sz="1300">
              <a:latin typeface="Arial"/>
              <a:cs typeface="Arial"/>
            </a:endParaRPr>
          </a:p>
          <a:p>
            <a:pPr marL="500380" marR="70485">
              <a:lnSpc>
                <a:spcPct val="1225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30">
                <a:latin typeface="Arial"/>
                <a:cs typeface="Arial"/>
              </a:rPr>
              <a:t>characterization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uncertain,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each purchaser </a:t>
            </a:r>
            <a:r>
              <a:rPr dirty="0" sz="1000" spc="45">
                <a:latin typeface="Arial"/>
                <a:cs typeface="Arial"/>
              </a:rPr>
              <a:t>must </a:t>
            </a:r>
            <a:r>
              <a:rPr dirty="0" sz="1000" spc="-10">
                <a:latin typeface="Arial"/>
                <a:cs typeface="Arial"/>
              </a:rPr>
              <a:t>seek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own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advice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5">
                <a:latin typeface="Arial"/>
                <a:cs typeface="Arial"/>
              </a:rPr>
              <a:t>consequences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purchasers, </a:t>
            </a:r>
            <a:r>
              <a:rPr dirty="0" sz="1000" spc="40">
                <a:latin typeface="Arial"/>
                <a:cs typeface="Arial"/>
              </a:rPr>
              <a:t>including withholding </a:t>
            </a:r>
            <a:r>
              <a:rPr dirty="0" sz="1000">
                <a:latin typeface="Arial"/>
                <a:cs typeface="Arial"/>
              </a:rPr>
              <a:t>taxes,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20">
                <a:latin typeface="Arial"/>
                <a:cs typeface="Arial"/>
              </a:rPr>
              <a:t>taxes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0">
                <a:latin typeface="Arial"/>
                <a:cs typeface="Arial"/>
              </a:rPr>
              <a:t>reporting </a:t>
            </a:r>
            <a:r>
              <a:rPr dirty="0" sz="1000" spc="25">
                <a:latin typeface="Arial"/>
                <a:cs typeface="Arial"/>
              </a:rPr>
              <a:t>requirements.  </a:t>
            </a:r>
            <a:r>
              <a:rPr dirty="0" sz="1000" spc="-40">
                <a:latin typeface="Arial"/>
                <a:cs typeface="Arial"/>
              </a:rPr>
              <a:t>See </a:t>
            </a:r>
            <a:r>
              <a:rPr dirty="0" sz="1000" spc="40">
                <a:latin typeface="Arial"/>
                <a:cs typeface="Arial"/>
              </a:rPr>
              <a:t>“Certain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10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Considerations,” herein. </a:t>
            </a:r>
            <a:r>
              <a:rPr dirty="0" sz="1000" spc="5">
                <a:latin typeface="Arial"/>
                <a:cs typeface="Arial"/>
              </a:rPr>
              <a:t>Each </a:t>
            </a:r>
            <a:r>
              <a:rPr dirty="0" sz="1000" spc="25">
                <a:latin typeface="Arial"/>
                <a:cs typeface="Arial"/>
              </a:rPr>
              <a:t>purchaser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5">
                <a:latin typeface="Arial"/>
                <a:cs typeface="Arial"/>
              </a:rPr>
              <a:t>consult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must </a:t>
            </a:r>
            <a:r>
              <a:rPr dirty="0" sz="1000" spc="10">
                <a:latin typeface="Arial"/>
                <a:cs typeface="Arial"/>
              </a:rPr>
              <a:t>rely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advice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5">
                <a:latin typeface="Arial"/>
                <a:cs typeface="Arial"/>
              </a:rPr>
              <a:t>own </a:t>
            </a:r>
            <a:r>
              <a:rPr dirty="0" sz="1000" spc="20">
                <a:latin typeface="Arial"/>
                <a:cs typeface="Arial"/>
              </a:rPr>
              <a:t>professional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advisors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">
                <a:latin typeface="Arial"/>
                <a:cs typeface="Arial"/>
              </a:rPr>
              <a:t>non-U.S.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treatment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500380" marR="68580">
              <a:lnSpc>
                <a:spcPct val="123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30">
                <a:latin typeface="Arial"/>
                <a:cs typeface="Arial"/>
              </a:rPr>
              <a:t>characterization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10">
                <a:latin typeface="Arial"/>
                <a:cs typeface="Arial"/>
              </a:rPr>
              <a:t>affects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5">
                <a:latin typeface="Arial"/>
                <a:cs typeface="Arial"/>
              </a:rPr>
              <a:t>liability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accounting</a:t>
            </a:r>
            <a:r>
              <a:rPr dirty="0" sz="1000" spc="15">
                <a:latin typeface="Arial"/>
                <a:cs typeface="Arial"/>
              </a:rPr>
              <a:t> consequences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uncertain,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possibility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proceeds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Offering </a:t>
            </a:r>
            <a:r>
              <a:rPr dirty="0" sz="1000" spc="55">
                <a:latin typeface="Arial"/>
                <a:cs typeface="Arial"/>
              </a:rPr>
              <a:t>might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treated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liability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rather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0">
                <a:latin typeface="Arial"/>
                <a:cs typeface="Arial"/>
              </a:rPr>
              <a:t>accounting </a:t>
            </a:r>
            <a:r>
              <a:rPr dirty="0" sz="1000" spc="10">
                <a:latin typeface="Arial"/>
                <a:cs typeface="Arial"/>
              </a:rPr>
              <a:t>purposes,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25">
                <a:latin typeface="Arial"/>
                <a:cs typeface="Arial"/>
              </a:rPr>
              <a:t>reduce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net book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45">
                <a:latin typeface="Arial"/>
                <a:cs typeface="Arial"/>
              </a:rPr>
              <a:t>compared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35">
                <a:latin typeface="Arial"/>
                <a:cs typeface="Arial"/>
              </a:rPr>
              <a:t>treatment,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0">
                <a:latin typeface="Arial"/>
                <a:cs typeface="Arial"/>
              </a:rPr>
              <a:t>would </a:t>
            </a:r>
            <a:r>
              <a:rPr dirty="0" sz="1000" spc="20">
                <a:latin typeface="Arial"/>
                <a:cs typeface="Arial"/>
              </a:rPr>
              <a:t>prevent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from making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30">
                <a:latin typeface="Arial"/>
                <a:cs typeface="Arial"/>
              </a:rPr>
              <a:t>payments </a:t>
            </a:r>
            <a:r>
              <a:rPr dirty="0" sz="1000" spc="40">
                <a:latin typeface="Arial"/>
                <a:cs typeface="Arial"/>
              </a:rPr>
              <a:t>until </a:t>
            </a:r>
            <a:r>
              <a:rPr dirty="0" sz="1000" spc="20">
                <a:latin typeface="Arial"/>
                <a:cs typeface="Arial"/>
              </a:rPr>
              <a:t>such time,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-20">
                <a:latin typeface="Arial"/>
                <a:cs typeface="Arial"/>
              </a:rPr>
              <a:t>ever,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net book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">
                <a:latin typeface="Arial"/>
                <a:cs typeface="Arial"/>
              </a:rPr>
              <a:t>increases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positive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15">
                <a:latin typeface="Arial"/>
                <a:cs typeface="Arial"/>
              </a:rPr>
              <a:t>least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greater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aggregate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proposed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dividend.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501015" indent="-450215">
              <a:lnSpc>
                <a:spcPct val="100000"/>
              </a:lnSpc>
              <a:buAutoNum type="arabicPeriod" startAt="16"/>
              <a:tabLst>
                <a:tab pos="500380" algn="l"/>
                <a:tab pos="5010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potential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application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-15">
                <a:latin typeface="Arial"/>
                <a:cs typeface="Arial"/>
              </a:rPr>
              <a:t>U.S.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laws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regarding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investment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into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unclear.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500380" marR="56515">
              <a:lnSpc>
                <a:spcPct val="1230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15">
                <a:latin typeface="Arial"/>
                <a:cs typeface="Arial"/>
              </a:rPr>
              <a:t>novel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application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unclear in </a:t>
            </a:r>
            <a:r>
              <a:rPr dirty="0" sz="1000" spc="50">
                <a:latin typeface="Arial"/>
                <a:cs typeface="Arial"/>
              </a:rPr>
              <a:t>many </a:t>
            </a:r>
            <a:r>
              <a:rPr dirty="0" sz="1000" spc="5">
                <a:latin typeface="Arial"/>
                <a:cs typeface="Arial"/>
              </a:rPr>
              <a:t>respects. Because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differences </a:t>
            </a:r>
            <a:r>
              <a:rPr dirty="0" sz="1000" spc="25">
                <a:latin typeface="Arial"/>
                <a:cs typeface="Arial"/>
              </a:rPr>
              <a:t>between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traditional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>
                <a:latin typeface="Arial"/>
                <a:cs typeface="Arial"/>
              </a:rPr>
              <a:t>securities,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issues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might </a:t>
            </a:r>
            <a:r>
              <a:rPr dirty="0" sz="1000">
                <a:latin typeface="Arial"/>
                <a:cs typeface="Arial"/>
              </a:rPr>
              <a:t>easily </a:t>
            </a:r>
            <a:r>
              <a:rPr dirty="0" sz="1000" spc="4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resolved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25">
                <a:latin typeface="Arial"/>
                <a:cs typeface="Arial"/>
              </a:rPr>
              <a:t>existing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law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40">
                <a:latin typeface="Arial"/>
                <a:cs typeface="Arial"/>
              </a:rPr>
              <a:t>traditional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were involved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>
                <a:latin typeface="Arial"/>
                <a:cs typeface="Arial"/>
              </a:rPr>
              <a:t>easily </a:t>
            </a:r>
            <a:r>
              <a:rPr dirty="0" sz="1000" spc="10">
                <a:latin typeface="Arial"/>
                <a:cs typeface="Arial"/>
              </a:rPr>
              <a:t>resolved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15">
                <a:latin typeface="Arial"/>
                <a:cs typeface="Arial"/>
              </a:rPr>
              <a:t>because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novel </a:t>
            </a:r>
            <a:r>
              <a:rPr dirty="0" sz="1000" spc="-5">
                <a:latin typeface="Arial"/>
                <a:cs typeface="Arial"/>
              </a:rPr>
              <a:t>risks </a:t>
            </a:r>
            <a:r>
              <a:rPr dirty="0" sz="1000" spc="20">
                <a:latin typeface="Arial"/>
                <a:cs typeface="Arial"/>
              </a:rPr>
              <a:t>posed by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">
                <a:latin typeface="Arial"/>
                <a:cs typeface="Arial"/>
              </a:rPr>
              <a:t>securities </a:t>
            </a:r>
            <a:r>
              <a:rPr dirty="0" sz="1000" spc="30">
                <a:latin typeface="Arial"/>
                <a:cs typeface="Arial"/>
              </a:rPr>
              <a:t>regulators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interpret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manner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10">
                <a:latin typeface="Arial"/>
                <a:cs typeface="Arial"/>
              </a:rPr>
              <a:t>affects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example,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20">
                <a:latin typeface="Arial"/>
                <a:cs typeface="Arial"/>
              </a:rPr>
              <a:t>restrict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transferred,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The </a:t>
            </a:r>
            <a:r>
              <a:rPr dirty="0" sz="1000" spc="20">
                <a:latin typeface="Arial"/>
                <a:cs typeface="Arial"/>
              </a:rPr>
              <a:t>occurrence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-10">
                <a:latin typeface="Arial"/>
                <a:cs typeface="Arial"/>
              </a:rPr>
              <a:t>issues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disputes,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uncertainty </a:t>
            </a:r>
            <a:r>
              <a:rPr dirty="0" sz="1000" spc="55">
                <a:latin typeface="Arial"/>
                <a:cs typeface="Arial"/>
              </a:rPr>
              <a:t>about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framework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894573"/>
            <a:ext cx="8888095" cy="5642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62280" marR="338455" indent="-462280">
              <a:lnSpc>
                <a:spcPct val="128400"/>
              </a:lnSpc>
              <a:spcBef>
                <a:spcPts val="90"/>
              </a:spcBef>
              <a:buAutoNum type="arabicPeriod" startAt="17"/>
              <a:tabLst>
                <a:tab pos="462280" algn="l"/>
                <a:tab pos="462915" algn="l"/>
              </a:tabLst>
            </a:pPr>
            <a:r>
              <a:rPr dirty="0" sz="950" spc="25">
                <a:latin typeface="Arial"/>
                <a:cs typeface="Arial"/>
              </a:rPr>
              <a:t>If </a:t>
            </a:r>
            <a:r>
              <a:rPr dirty="0" sz="950" spc="55">
                <a:latin typeface="Arial"/>
                <a:cs typeface="Arial"/>
              </a:rPr>
              <a:t>the digital </a:t>
            </a:r>
            <a:r>
              <a:rPr dirty="0" sz="950" spc="20">
                <a:latin typeface="Arial"/>
                <a:cs typeface="Arial"/>
              </a:rPr>
              <a:t>assets ever </a:t>
            </a:r>
            <a:r>
              <a:rPr dirty="0" sz="950" spc="65">
                <a:latin typeface="Arial"/>
                <a:cs typeface="Arial"/>
              </a:rPr>
              <a:t>become </a:t>
            </a:r>
            <a:r>
              <a:rPr dirty="0" sz="950" spc="40">
                <a:latin typeface="Arial"/>
                <a:cs typeface="Arial"/>
              </a:rPr>
              <a:t>transferable, </a:t>
            </a:r>
            <a:r>
              <a:rPr dirty="0" sz="950" spc="55">
                <a:latin typeface="Arial"/>
                <a:cs typeface="Arial"/>
              </a:rPr>
              <a:t>digital </a:t>
            </a:r>
            <a:r>
              <a:rPr dirty="0" sz="950" spc="25">
                <a:latin typeface="Arial"/>
                <a:cs typeface="Arial"/>
              </a:rPr>
              <a:t>asset </a:t>
            </a:r>
            <a:r>
              <a:rPr dirty="0" sz="950" spc="50">
                <a:latin typeface="Arial"/>
                <a:cs typeface="Arial"/>
              </a:rPr>
              <a:t>transactions </a:t>
            </a:r>
            <a:r>
              <a:rPr dirty="0" sz="950" spc="80">
                <a:latin typeface="Arial"/>
                <a:cs typeface="Arial"/>
              </a:rPr>
              <a:t>may </a:t>
            </a:r>
            <a:r>
              <a:rPr dirty="0" sz="950" spc="55">
                <a:latin typeface="Arial"/>
                <a:cs typeface="Arial"/>
              </a:rPr>
              <a:t>be </a:t>
            </a:r>
            <a:r>
              <a:rPr dirty="0" sz="950" spc="20">
                <a:latin typeface="Arial"/>
                <a:cs typeface="Arial"/>
              </a:rPr>
              <a:t>irreversible, </a:t>
            </a:r>
            <a:r>
              <a:rPr dirty="0" sz="950" spc="45">
                <a:latin typeface="Arial"/>
                <a:cs typeface="Arial"/>
              </a:rPr>
              <a:t>and, </a:t>
            </a:r>
            <a:r>
              <a:rPr dirty="0" sz="950" spc="40">
                <a:latin typeface="Arial"/>
                <a:cs typeface="Arial"/>
              </a:rPr>
              <a:t>accordingly, </a:t>
            </a:r>
            <a:r>
              <a:rPr dirty="0" sz="950" spc="10">
                <a:latin typeface="Arial"/>
                <a:cs typeface="Arial"/>
              </a:rPr>
              <a:t>losses </a:t>
            </a:r>
            <a:r>
              <a:rPr dirty="0" sz="950" spc="70">
                <a:latin typeface="Arial"/>
                <a:cs typeface="Arial"/>
              </a:rPr>
              <a:t>due to </a:t>
            </a:r>
            <a:r>
              <a:rPr dirty="0" sz="950" spc="65">
                <a:latin typeface="Arial"/>
                <a:cs typeface="Arial"/>
              </a:rPr>
              <a:t>fraudulent or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accidental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transactions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recoverable.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17"/>
            </a:pPr>
            <a:endParaRPr sz="1300">
              <a:latin typeface="Arial"/>
              <a:cs typeface="Arial"/>
            </a:endParaRPr>
          </a:p>
          <a:p>
            <a:pPr marL="462280" marR="5080">
              <a:lnSpc>
                <a:spcPct val="123000"/>
              </a:lnSpc>
              <a:spcBef>
                <a:spcPts val="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event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tradeable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5">
                <a:latin typeface="Arial"/>
                <a:cs typeface="Arial"/>
              </a:rPr>
              <a:t> alternative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system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pursuant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permitted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peer-to-peer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transfers,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>
                <a:latin typeface="Arial"/>
                <a:cs typeface="Arial"/>
              </a:rPr>
              <a:t>irreversible, </a:t>
            </a:r>
            <a:r>
              <a:rPr dirty="0" sz="1000" spc="20">
                <a:latin typeface="Arial"/>
                <a:cs typeface="Arial"/>
              </a:rPr>
              <a:t>and, accordingly,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purchaser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">
                <a:latin typeface="Arial"/>
                <a:cs typeface="Arial"/>
              </a:rPr>
              <a:t>lose </a:t>
            </a:r>
            <a:r>
              <a:rPr dirty="0" sz="1000" spc="35">
                <a:latin typeface="Arial"/>
                <a:cs typeface="Arial"/>
              </a:rPr>
              <a:t>all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variety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circumstances,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fraudulent or </a:t>
            </a:r>
            <a:r>
              <a:rPr dirty="0" sz="1000" spc="30">
                <a:latin typeface="Arial"/>
                <a:cs typeface="Arial"/>
              </a:rPr>
              <a:t>accidental </a:t>
            </a:r>
            <a:r>
              <a:rPr dirty="0" sz="1000" spc="20">
                <a:latin typeface="Arial"/>
                <a:cs typeface="Arial"/>
              </a:rPr>
              <a:t>transactions,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20">
                <a:latin typeface="Arial"/>
                <a:cs typeface="Arial"/>
              </a:rPr>
              <a:t>failures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>
                <a:latin typeface="Arial"/>
                <a:cs typeface="Arial"/>
              </a:rPr>
              <a:t>cyber-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15">
                <a:latin typeface="Arial"/>
                <a:cs typeface="Arial"/>
              </a:rPr>
              <a:t>breaches.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applicable, </a:t>
            </a:r>
            <a:r>
              <a:rPr dirty="0" sz="1000" spc="25">
                <a:latin typeface="Arial"/>
                <a:cs typeface="Arial"/>
              </a:rPr>
              <a:t>real-time </a:t>
            </a:r>
            <a:r>
              <a:rPr dirty="0" sz="1000" spc="30">
                <a:latin typeface="Arial"/>
                <a:cs typeface="Arial"/>
              </a:rPr>
              <a:t>settlement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5">
                <a:latin typeface="Arial"/>
                <a:cs typeface="Arial"/>
              </a:rPr>
              <a:t>further </a:t>
            </a:r>
            <a:r>
              <a:rPr dirty="0" sz="1000" spc="10">
                <a:latin typeface="Arial"/>
                <a:cs typeface="Arial"/>
              </a:rPr>
              <a:t>increase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5">
                <a:latin typeface="Arial"/>
                <a:cs typeface="Arial"/>
              </a:rPr>
              <a:t>correction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5">
                <a:latin typeface="Arial"/>
                <a:cs typeface="Arial"/>
              </a:rPr>
              <a:t>errors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fraudulent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accidental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recoverable.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462280" marR="84455" indent="-450215">
              <a:lnSpc>
                <a:spcPct val="128400"/>
              </a:lnSpc>
              <a:spcBef>
                <a:spcPts val="5"/>
              </a:spcBef>
              <a:buAutoNum type="arabicPeriod" startAt="18"/>
              <a:tabLst>
                <a:tab pos="462280" algn="l"/>
                <a:tab pos="4629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nature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means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that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any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technological</a:t>
            </a:r>
            <a:r>
              <a:rPr dirty="0" sz="950" spc="35">
                <a:latin typeface="Arial"/>
                <a:cs typeface="Arial"/>
              </a:rPr>
              <a:t> difficulties </a:t>
            </a:r>
            <a:r>
              <a:rPr dirty="0" sz="950" spc="45">
                <a:latin typeface="Arial"/>
                <a:cs typeface="Arial"/>
              </a:rPr>
              <a:t>experienced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by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alternative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trading</a:t>
            </a:r>
            <a:r>
              <a:rPr dirty="0" sz="950" spc="35">
                <a:latin typeface="Arial"/>
                <a:cs typeface="Arial"/>
              </a:rPr>
              <a:t> system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exchange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prevent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access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use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18"/>
            </a:pPr>
            <a:endParaRPr sz="1300">
              <a:latin typeface="Arial"/>
              <a:cs typeface="Arial"/>
            </a:endParaRPr>
          </a:p>
          <a:p>
            <a:pPr marL="462280" marR="12065">
              <a:lnSpc>
                <a:spcPct val="122700"/>
              </a:lnSpc>
            </a:pP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0">
                <a:latin typeface="Arial"/>
                <a:cs typeface="Arial"/>
              </a:rPr>
              <a:t>of technological </a:t>
            </a:r>
            <a:r>
              <a:rPr dirty="0" sz="1000" spc="15">
                <a:latin typeface="Arial"/>
                <a:cs typeface="Arial"/>
              </a:rPr>
              <a:t>difficulties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0">
                <a:latin typeface="Arial"/>
                <a:cs typeface="Arial"/>
              </a:rPr>
              <a:t>may impact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15">
                <a:latin typeface="Arial"/>
                <a:cs typeface="Arial"/>
              </a:rPr>
              <a:t>include, </a:t>
            </a:r>
            <a:r>
              <a:rPr dirty="0" sz="1000" spc="45">
                <a:latin typeface="Arial"/>
                <a:cs typeface="Arial"/>
              </a:rPr>
              <a:t>without </a:t>
            </a:r>
            <a:r>
              <a:rPr dirty="0" sz="1000" spc="30">
                <a:latin typeface="Arial"/>
                <a:cs typeface="Arial"/>
              </a:rPr>
              <a:t>limitation, </a:t>
            </a:r>
            <a:r>
              <a:rPr dirty="0" sz="1000" spc="20">
                <a:latin typeface="Arial"/>
                <a:cs typeface="Arial"/>
              </a:rPr>
              <a:t>failures </a:t>
            </a:r>
            <a:r>
              <a:rPr dirty="0" sz="1000" spc="30">
                <a:latin typeface="Arial"/>
                <a:cs typeface="Arial"/>
              </a:rPr>
              <a:t>of any blockchain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30">
                <a:latin typeface="Arial"/>
                <a:cs typeface="Arial"/>
              </a:rPr>
              <a:t>or exchange </a:t>
            </a:r>
            <a:r>
              <a:rPr dirty="0" sz="1000" spc="5">
                <a:latin typeface="Arial"/>
                <a:cs typeface="Arial"/>
              </a:rPr>
              <a:t>relies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failure of </a:t>
            </a:r>
            <a:r>
              <a:rPr dirty="0" sz="1000" spc="40">
                <a:latin typeface="Arial"/>
                <a:cs typeface="Arial"/>
              </a:rPr>
              <a:t>smart </a:t>
            </a:r>
            <a:r>
              <a:rPr dirty="0" sz="1000" spc="25">
                <a:latin typeface="Arial"/>
                <a:cs typeface="Arial"/>
              </a:rPr>
              <a:t>contracts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function </a:t>
            </a:r>
            <a:r>
              <a:rPr dirty="0" sz="1000" spc="25">
                <a:latin typeface="Arial"/>
                <a:cs typeface="Arial"/>
              </a:rPr>
              <a:t>properly. </a:t>
            </a:r>
            <a:r>
              <a:rPr dirty="0" sz="1000" spc="30">
                <a:latin typeface="Arial"/>
                <a:cs typeface="Arial"/>
              </a:rPr>
              <a:t>Trading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5">
                <a:latin typeface="Arial"/>
                <a:cs typeface="Arial"/>
              </a:rPr>
              <a:t>depend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operation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functionality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fail </a:t>
            </a:r>
            <a:r>
              <a:rPr dirty="0" sz="1000" spc="30">
                <a:latin typeface="Arial"/>
                <a:cs typeface="Arial"/>
              </a:rPr>
              <a:t>for any </a:t>
            </a:r>
            <a:r>
              <a:rPr dirty="0" sz="1000" spc="10">
                <a:latin typeface="Arial"/>
                <a:cs typeface="Arial"/>
              </a:rPr>
              <a:t>reason, </a:t>
            </a:r>
            <a:r>
              <a:rPr dirty="0" sz="1000" spc="40">
                <a:latin typeface="Arial"/>
                <a:cs typeface="Arial"/>
              </a:rPr>
              <a:t>trading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45">
                <a:latin typeface="Arial"/>
                <a:cs typeface="Arial"/>
              </a:rPr>
              <a:t>until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failure </a:t>
            </a:r>
            <a:r>
              <a:rPr dirty="0" sz="1000" spc="10">
                <a:latin typeface="Arial"/>
                <a:cs typeface="Arial"/>
              </a:rPr>
              <a:t>was </a:t>
            </a:r>
            <a:r>
              <a:rPr dirty="0" sz="1000" spc="25">
                <a:latin typeface="Arial"/>
                <a:cs typeface="Arial"/>
              </a:rPr>
              <a:t>corrected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full functionality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20">
                <a:latin typeface="Arial"/>
                <a:cs typeface="Arial"/>
              </a:rPr>
              <a:t>restored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tested.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technological </a:t>
            </a:r>
            <a:r>
              <a:rPr dirty="0" sz="1000" spc="15">
                <a:latin typeface="Arial"/>
                <a:cs typeface="Arial"/>
              </a:rPr>
              <a:t>difficulties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prevent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access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material impact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exchange’s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execute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settle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trades</a:t>
            </a:r>
            <a:r>
              <a:rPr dirty="0" sz="1000" spc="30">
                <a:latin typeface="Arial"/>
                <a:cs typeface="Arial"/>
              </a:rPr>
              <a:t> of</a:t>
            </a:r>
            <a:r>
              <a:rPr dirty="0" sz="1000" spc="35">
                <a:latin typeface="Arial"/>
                <a:cs typeface="Arial"/>
              </a:rPr>
              <a:t> 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assets,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maintain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accurate </a:t>
            </a:r>
            <a:r>
              <a:rPr dirty="0" sz="1000" spc="15">
                <a:latin typeface="Arial"/>
                <a:cs typeface="Arial"/>
              </a:rPr>
              <a:t>records</a:t>
            </a:r>
            <a:r>
              <a:rPr dirty="0" sz="1000" spc="30">
                <a:latin typeface="Arial"/>
                <a:cs typeface="Arial"/>
              </a:rPr>
              <a:t> of</a:t>
            </a:r>
            <a:r>
              <a:rPr dirty="0" sz="1000" spc="35">
                <a:latin typeface="Arial"/>
                <a:cs typeface="Arial"/>
              </a:rPr>
              <a:t> 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ownership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comply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obligations </a:t>
            </a:r>
            <a:r>
              <a:rPr dirty="0" sz="1000" spc="35">
                <a:latin typeface="Arial"/>
                <a:cs typeface="Arial"/>
              </a:rPr>
              <a:t>relating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records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ownership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19"/>
              <a:tabLst>
                <a:tab pos="462280" algn="l"/>
                <a:tab pos="462915" algn="l"/>
              </a:tabLst>
            </a:pPr>
            <a:r>
              <a:rPr dirty="0" sz="950" spc="25">
                <a:latin typeface="Arial"/>
                <a:cs typeface="Arial"/>
              </a:rPr>
              <a:t>There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no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assurance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that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purchasers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will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receive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return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their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investment.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462280" marR="140335">
              <a:lnSpc>
                <a:spcPct val="1228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highly </a:t>
            </a:r>
            <a:r>
              <a:rPr dirty="0" sz="1000" spc="15">
                <a:latin typeface="Arial"/>
                <a:cs typeface="Arial"/>
              </a:rPr>
              <a:t>speculative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40">
                <a:latin typeface="Arial"/>
                <a:cs typeface="Arial"/>
              </a:rPr>
              <a:t>contingent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40">
                <a:latin typeface="Arial"/>
                <a:cs typeface="Arial"/>
              </a:rPr>
              <a:t>numerous </a:t>
            </a:r>
            <a:r>
              <a:rPr dirty="0" sz="1000" spc="15">
                <a:latin typeface="Arial"/>
                <a:cs typeface="Arial"/>
              </a:rPr>
              <a:t>circumstances,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many </a:t>
            </a:r>
            <a:r>
              <a:rPr dirty="0" sz="1000" spc="30">
                <a:latin typeface="Arial"/>
                <a:cs typeface="Arial"/>
              </a:rPr>
              <a:t>of which </a:t>
            </a:r>
            <a:r>
              <a:rPr dirty="0" sz="1000" spc="25">
                <a:latin typeface="Arial"/>
                <a:cs typeface="Arial"/>
              </a:rPr>
              <a:t>(including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20">
                <a:latin typeface="Arial"/>
                <a:cs typeface="Arial"/>
              </a:rPr>
              <a:t>conditions) </a:t>
            </a:r>
            <a:r>
              <a:rPr dirty="0" sz="1000" spc="30">
                <a:latin typeface="Arial"/>
                <a:cs typeface="Arial"/>
              </a:rPr>
              <a:t>are beyond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Company’s </a:t>
            </a:r>
            <a:r>
              <a:rPr dirty="0" sz="1000" spc="30">
                <a:latin typeface="Arial"/>
                <a:cs typeface="Arial"/>
              </a:rPr>
              <a:t>control.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purchasers will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realize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20">
                <a:latin typeface="Arial"/>
                <a:cs typeface="Arial"/>
              </a:rPr>
              <a:t>investments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25">
                <a:latin typeface="Arial"/>
                <a:cs typeface="Arial"/>
              </a:rPr>
              <a:t>entire </a:t>
            </a:r>
            <a:r>
              <a:rPr dirty="0" sz="1000" spc="20">
                <a:latin typeface="Arial"/>
                <a:cs typeface="Arial"/>
              </a:rPr>
              <a:t>investments 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lost.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5">
                <a:latin typeface="Arial"/>
                <a:cs typeface="Arial"/>
              </a:rPr>
              <a:t>reason,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30">
                <a:latin typeface="Arial"/>
                <a:cs typeface="Arial"/>
              </a:rPr>
              <a:t>purchaser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0">
                <a:latin typeface="Arial"/>
                <a:cs typeface="Arial"/>
              </a:rPr>
              <a:t>carefully </a:t>
            </a:r>
            <a:r>
              <a:rPr dirty="0" sz="1000" spc="35">
                <a:latin typeface="Arial"/>
                <a:cs typeface="Arial"/>
              </a:rPr>
              <a:t>read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60">
                <a:latin typeface="Arial"/>
                <a:cs typeface="Arial"/>
              </a:rPr>
              <a:t>Memorandum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30">
                <a:latin typeface="Arial"/>
                <a:cs typeface="Arial"/>
              </a:rPr>
              <a:t>consult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45">
                <a:latin typeface="Arial"/>
                <a:cs typeface="Arial"/>
              </a:rPr>
              <a:t>own </a:t>
            </a:r>
            <a:r>
              <a:rPr dirty="0" sz="1000" spc="20">
                <a:latin typeface="Arial"/>
                <a:cs typeface="Arial"/>
              </a:rPr>
              <a:t>attorney,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advisors </a:t>
            </a:r>
            <a:r>
              <a:rPr dirty="0" sz="1000" spc="40">
                <a:latin typeface="Arial"/>
                <a:cs typeface="Arial"/>
              </a:rPr>
              <a:t>prior </a:t>
            </a:r>
            <a:r>
              <a:rPr dirty="0" sz="1000" spc="50">
                <a:latin typeface="Arial"/>
                <a:cs typeface="Arial"/>
              </a:rPr>
              <a:t>to making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5">
                <a:latin typeface="Arial"/>
                <a:cs typeface="Arial"/>
              </a:rPr>
              <a:t>decision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5">
                <a:latin typeface="Arial"/>
                <a:cs typeface="Arial"/>
              </a:rPr>
              <a:t>Investors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40">
                <a:latin typeface="Arial"/>
                <a:cs typeface="Arial"/>
              </a:rPr>
              <a:t>make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prepared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lose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entirety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115821"/>
            <a:ext cx="8887460" cy="54216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62915" indent="-450215">
              <a:lnSpc>
                <a:spcPct val="100000"/>
              </a:lnSpc>
              <a:spcBef>
                <a:spcPts val="135"/>
              </a:spcBef>
              <a:buAutoNum type="arabicPeriod" startAt="20"/>
              <a:tabLst>
                <a:tab pos="462280" algn="l"/>
                <a:tab pos="4629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management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will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broad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discretion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over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use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net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proceeds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from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this</a:t>
            </a:r>
            <a:r>
              <a:rPr dirty="0" sz="950" spc="5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Offering.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0"/>
            </a:pPr>
            <a:endParaRPr sz="1300">
              <a:latin typeface="Arial"/>
              <a:cs typeface="Arial"/>
            </a:endParaRPr>
          </a:p>
          <a:p>
            <a:pPr marL="462280" marR="5080">
              <a:lnSpc>
                <a:spcPct val="123000"/>
              </a:lnSpc>
            </a:pPr>
            <a:r>
              <a:rPr dirty="0" sz="1000" spc="15">
                <a:latin typeface="Arial"/>
                <a:cs typeface="Arial"/>
              </a:rPr>
              <a:t>At </a:t>
            </a:r>
            <a:r>
              <a:rPr dirty="0" sz="1000" spc="10">
                <a:latin typeface="Arial"/>
                <a:cs typeface="Arial"/>
              </a:rPr>
              <a:t>present, </a:t>
            </a:r>
            <a:r>
              <a:rPr dirty="0" sz="1000" spc="35">
                <a:latin typeface="Arial"/>
                <a:cs typeface="Arial"/>
              </a:rPr>
              <a:t>the net </a:t>
            </a:r>
            <a:r>
              <a:rPr dirty="0" sz="1000" spc="15">
                <a:latin typeface="Arial"/>
                <a:cs typeface="Arial"/>
              </a:rPr>
              <a:t>proceeds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expected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used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-35">
                <a:latin typeface="Arial"/>
                <a:cs typeface="Arial"/>
              </a:rPr>
              <a:t>(i)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15">
                <a:latin typeface="Arial"/>
                <a:cs typeface="Arial"/>
              </a:rPr>
              <a:t>investments; </a:t>
            </a:r>
            <a:r>
              <a:rPr dirty="0" sz="1000" spc="-25">
                <a:latin typeface="Arial"/>
                <a:cs typeface="Arial"/>
              </a:rPr>
              <a:t>(ii)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30">
                <a:latin typeface="Arial"/>
                <a:cs typeface="Arial"/>
              </a:rPr>
              <a:t>development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(iv)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55">
                <a:latin typeface="Arial"/>
                <a:cs typeface="Arial"/>
              </a:rPr>
              <a:t> and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functionality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EDGE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ecosystem,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(iii)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general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corporate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purposes,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include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expenditures, acquisitions, </a:t>
            </a:r>
            <a:r>
              <a:rPr dirty="0" sz="1000" spc="40">
                <a:latin typeface="Arial"/>
                <a:cs typeface="Arial"/>
              </a:rPr>
              <a:t>debt </a:t>
            </a:r>
            <a:r>
              <a:rPr dirty="0" sz="1000" spc="20">
                <a:latin typeface="Arial"/>
                <a:cs typeface="Arial"/>
              </a:rPr>
              <a:t>repayments, </a:t>
            </a:r>
            <a:r>
              <a:rPr dirty="0" sz="1000" spc="10">
                <a:latin typeface="Arial"/>
                <a:cs typeface="Arial"/>
              </a:rPr>
              <a:t>cybersecurity </a:t>
            </a:r>
            <a:r>
              <a:rPr dirty="0" sz="1000" spc="20">
                <a:latin typeface="Arial"/>
                <a:cs typeface="Arial"/>
              </a:rPr>
              <a:t>upgrades, </a:t>
            </a:r>
            <a:r>
              <a:rPr dirty="0" sz="1000" spc="50">
                <a:latin typeface="Arial"/>
                <a:cs typeface="Arial"/>
              </a:rPr>
              <a:t>augmenting </a:t>
            </a:r>
            <a:r>
              <a:rPr dirty="0" sz="1000" spc="20">
                <a:latin typeface="Arial"/>
                <a:cs typeface="Arial"/>
              </a:rPr>
              <a:t>technology, </a:t>
            </a:r>
            <a:r>
              <a:rPr dirty="0" sz="1000" spc="30">
                <a:latin typeface="Arial"/>
                <a:cs typeface="Arial"/>
              </a:rPr>
              <a:t>infrastructure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personnel, </a:t>
            </a:r>
            <a:r>
              <a:rPr dirty="0" sz="1000" spc="30">
                <a:latin typeface="Arial"/>
                <a:cs typeface="Arial"/>
              </a:rPr>
              <a:t>development of </a:t>
            </a:r>
            <a:r>
              <a:rPr dirty="0" sz="1000" spc="35">
                <a:latin typeface="Arial"/>
                <a:cs typeface="Arial"/>
              </a:rPr>
              <a:t> products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services,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short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term</a:t>
            </a:r>
            <a:r>
              <a:rPr dirty="0" sz="1000" spc="10">
                <a:latin typeface="Arial"/>
                <a:cs typeface="Arial"/>
              </a:rPr>
              <a:t> investments,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things, </a:t>
            </a:r>
            <a:r>
              <a:rPr dirty="0" sz="1000" spc="-35">
                <a:latin typeface="Arial"/>
                <a:cs typeface="Arial"/>
              </a:rPr>
              <a:t>(iv)</a:t>
            </a:r>
            <a:r>
              <a:rPr dirty="0" sz="1000" spc="-8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lobbying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law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makers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authorities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purpose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bringing </a:t>
            </a:r>
            <a:r>
              <a:rPr dirty="0" sz="1000" spc="55">
                <a:latin typeface="Arial"/>
                <a:cs typeface="Arial"/>
              </a:rPr>
              <a:t>about </a:t>
            </a: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related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15">
                <a:latin typeface="Arial"/>
                <a:cs typeface="Arial"/>
              </a:rPr>
              <a:t>technologies, </a:t>
            </a:r>
            <a:r>
              <a:rPr dirty="0" sz="1000" spc="35">
                <a:latin typeface="Arial"/>
                <a:cs typeface="Arial"/>
              </a:rPr>
              <a:t>particularly in </a:t>
            </a:r>
            <a:r>
              <a:rPr dirty="0" sz="1000" spc="25">
                <a:latin typeface="Arial"/>
                <a:cs typeface="Arial"/>
              </a:rPr>
              <a:t>regards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5">
                <a:latin typeface="Arial"/>
                <a:cs typeface="Arial"/>
              </a:rPr>
              <a:t>(vii) </a:t>
            </a:r>
            <a:r>
              <a:rPr dirty="0" sz="1000" spc="15">
                <a:latin typeface="Arial"/>
                <a:cs typeface="Arial"/>
              </a:rPr>
              <a:t>offering,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accounting </a:t>
            </a:r>
            <a:r>
              <a:rPr dirty="0" sz="1000">
                <a:latin typeface="Arial"/>
                <a:cs typeface="Arial"/>
              </a:rPr>
              <a:t>expenses.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failure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apply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0">
                <a:latin typeface="Arial"/>
                <a:cs typeface="Arial"/>
              </a:rPr>
              <a:t>funds </a:t>
            </a:r>
            <a:r>
              <a:rPr dirty="0" sz="1000" spc="5">
                <a:latin typeface="Arial"/>
                <a:cs typeface="Arial"/>
              </a:rPr>
              <a:t>effectively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 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Since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commencement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date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45">
                <a:latin typeface="Arial"/>
                <a:cs typeface="Arial"/>
              </a:rPr>
              <a:t>Memorandum,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0">
                <a:latin typeface="Arial"/>
                <a:cs typeface="Arial"/>
              </a:rPr>
              <a:t>has utilized </a:t>
            </a:r>
            <a:r>
              <a:rPr dirty="0" sz="1000" spc="40">
                <a:latin typeface="Arial"/>
                <a:cs typeface="Arial"/>
              </a:rPr>
              <a:t>approximately </a:t>
            </a:r>
            <a:r>
              <a:rPr dirty="0" sz="1000" spc="10">
                <a:latin typeface="Arial"/>
                <a:cs typeface="Arial"/>
              </a:rPr>
              <a:t>$0 </a:t>
            </a:r>
            <a:r>
              <a:rPr dirty="0" sz="1000" spc="25">
                <a:latin typeface="Arial"/>
                <a:cs typeface="Arial"/>
              </a:rPr>
              <a:t>million, </a:t>
            </a:r>
            <a:r>
              <a:rPr dirty="0" sz="1000" spc="35">
                <a:latin typeface="Arial"/>
                <a:cs typeface="Arial"/>
              </a:rPr>
              <a:t>excluding </a:t>
            </a:r>
            <a:r>
              <a:rPr dirty="0" sz="1000" spc="50">
                <a:latin typeface="Arial"/>
                <a:cs typeface="Arial"/>
              </a:rPr>
              <a:t>amounts that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5">
                <a:latin typeface="Arial"/>
                <a:cs typeface="Arial"/>
              </a:rPr>
              <a:t>become </a:t>
            </a:r>
            <a:r>
              <a:rPr dirty="0" sz="1000" spc="40">
                <a:latin typeface="Arial"/>
                <a:cs typeface="Arial"/>
              </a:rPr>
              <a:t>due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investments.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"/>
              <a:cs typeface="Arial"/>
            </a:endParaRPr>
          </a:p>
          <a:p>
            <a:pPr marL="462280" marR="102235" indent="-450215">
              <a:lnSpc>
                <a:spcPct val="130500"/>
              </a:lnSpc>
              <a:spcBef>
                <a:spcPts val="5"/>
              </a:spcBef>
              <a:buAutoNum type="arabicPeriod" startAt="21"/>
              <a:tabLst>
                <a:tab pos="462280" algn="l"/>
                <a:tab pos="462915" algn="l"/>
              </a:tabLst>
            </a:pPr>
            <a:r>
              <a:rPr dirty="0" sz="950" spc="60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registration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under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Exchange</a:t>
            </a:r>
            <a:r>
              <a:rPr dirty="0" sz="950" spc="35">
                <a:latin typeface="Arial"/>
                <a:cs typeface="Arial"/>
              </a:rPr>
              <a:t> Act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has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above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$10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million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more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than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2,000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holders, </a:t>
            </a:r>
            <a:r>
              <a:rPr dirty="0" sz="950" spc="55">
                <a:latin typeface="Arial"/>
                <a:cs typeface="Arial"/>
              </a:rPr>
              <a:t>which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would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increase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costs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require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substantial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attention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from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management.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1"/>
            </a:pPr>
            <a:endParaRPr sz="1300">
              <a:latin typeface="Arial"/>
              <a:cs typeface="Arial"/>
            </a:endParaRPr>
          </a:p>
          <a:p>
            <a:pPr marL="462280" marR="14604">
              <a:lnSpc>
                <a:spcPct val="122500"/>
              </a:lnSpc>
            </a:pPr>
            <a:r>
              <a:rPr dirty="0" sz="1000" spc="25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total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above </a:t>
            </a:r>
            <a:r>
              <a:rPr dirty="0" sz="1000" spc="10">
                <a:latin typeface="Arial"/>
                <a:cs typeface="Arial"/>
              </a:rPr>
              <a:t>$10 </a:t>
            </a:r>
            <a:r>
              <a:rPr dirty="0" sz="1000" spc="40">
                <a:latin typeface="Arial"/>
                <a:cs typeface="Arial"/>
              </a:rPr>
              <a:t>million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more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>
                <a:latin typeface="Arial"/>
                <a:cs typeface="Arial"/>
              </a:rPr>
              <a:t>2,000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record 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>
                <a:latin typeface="Arial"/>
                <a:cs typeface="Arial"/>
              </a:rPr>
              <a:t>securities,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500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record 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equity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securities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who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accredited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investors,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35">
                <a:latin typeface="Arial"/>
                <a:cs typeface="Arial"/>
              </a:rPr>
              <a:t> the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end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fiscal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year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register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class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equity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securities</a:t>
            </a:r>
            <a:r>
              <a:rPr dirty="0" sz="1000" spc="40">
                <a:latin typeface="Arial"/>
                <a:cs typeface="Arial"/>
              </a:rPr>
              <a:t> 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80">
                <a:latin typeface="Arial"/>
                <a:cs typeface="Arial"/>
              </a:rPr>
              <a:t>SEC 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Exchange </a:t>
            </a:r>
            <a:r>
              <a:rPr dirty="0" sz="1000" spc="5">
                <a:latin typeface="Arial"/>
                <a:cs typeface="Arial"/>
              </a:rPr>
              <a:t>Act.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could trigger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40">
                <a:latin typeface="Arial"/>
                <a:cs typeface="Arial"/>
              </a:rPr>
              <a:t>requirement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6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register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80">
                <a:latin typeface="Arial"/>
                <a:cs typeface="Arial"/>
              </a:rPr>
              <a:t>SEC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Exchange </a:t>
            </a:r>
            <a:r>
              <a:rPr dirty="0" sz="1000" spc="-15">
                <a:latin typeface="Arial"/>
                <a:cs typeface="Arial"/>
              </a:rPr>
              <a:t>Act,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laborious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expensive process.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Furthermore,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registration </a:t>
            </a:r>
            <a:r>
              <a:rPr dirty="0" sz="1000" spc="15">
                <a:latin typeface="Arial"/>
                <a:cs typeface="Arial"/>
              </a:rPr>
              <a:t>takes </a:t>
            </a:r>
            <a:r>
              <a:rPr dirty="0" sz="1000" spc="5">
                <a:latin typeface="Arial"/>
                <a:cs typeface="Arial"/>
              </a:rPr>
              <a:t>place,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higher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compliance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reporting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costs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going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forward.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22"/>
              <a:tabLst>
                <a:tab pos="462280" algn="l"/>
                <a:tab pos="462915" algn="l"/>
              </a:tabLst>
            </a:pPr>
            <a:r>
              <a:rPr dirty="0" sz="950" spc="35">
                <a:latin typeface="Arial"/>
                <a:cs typeface="Arial"/>
              </a:rPr>
              <a:t>Purchasers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lack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information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monitoring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their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investment.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462280" marR="33020">
              <a:lnSpc>
                <a:spcPct val="1228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do not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30">
                <a:latin typeface="Arial"/>
                <a:cs typeface="Arial"/>
              </a:rPr>
              <a:t>rights </a:t>
            </a:r>
            <a:r>
              <a:rPr dirty="0" sz="1000" spc="40">
                <a:latin typeface="Arial"/>
                <a:cs typeface="Arial"/>
              </a:rPr>
              <a:t>attached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20">
                <a:latin typeface="Arial"/>
                <a:cs typeface="Arial"/>
              </a:rPr>
              <a:t>(other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0">
                <a:latin typeface="Arial"/>
                <a:cs typeface="Arial"/>
              </a:rPr>
              <a:t>certain rights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35">
                <a:latin typeface="Arial"/>
                <a:cs typeface="Arial"/>
              </a:rPr>
              <a:t>afforded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under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Delaware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law),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35">
                <a:latin typeface="Arial"/>
                <a:cs typeface="Arial"/>
              </a:rPr>
              <a:t> all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they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want</a:t>
            </a:r>
            <a:r>
              <a:rPr dirty="0" sz="1000" spc="35">
                <a:latin typeface="Arial"/>
                <a:cs typeface="Arial"/>
              </a:rPr>
              <a:t> regarding the Company </a:t>
            </a:r>
            <a:r>
              <a:rPr dirty="0" sz="1000" spc="40">
                <a:latin typeface="Arial"/>
                <a:cs typeface="Arial"/>
              </a:rPr>
              <a:t> 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particular, </a:t>
            </a:r>
            <a:r>
              <a:rPr dirty="0" sz="1000" spc="5">
                <a:latin typeface="Arial"/>
                <a:cs typeface="Arial"/>
              </a:rPr>
              <a:t>investors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receive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with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15">
                <a:latin typeface="Arial"/>
                <a:cs typeface="Arial"/>
              </a:rPr>
              <a:t>dividends.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45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80">
                <a:latin typeface="Arial"/>
                <a:cs typeface="Arial"/>
              </a:rPr>
              <a:t>SEC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5">
                <a:latin typeface="Arial"/>
                <a:cs typeface="Arial"/>
              </a:rPr>
              <a:t>periodic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reporting </a:t>
            </a:r>
            <a:r>
              <a:rPr dirty="0" sz="1000" spc="25">
                <a:latin typeface="Arial"/>
                <a:cs typeface="Arial"/>
              </a:rPr>
              <a:t>requirements.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20">
                <a:latin typeface="Arial"/>
                <a:cs typeface="Arial"/>
              </a:rPr>
              <a:t>matters,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uncertainties,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purchaser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0">
                <a:latin typeface="Arial"/>
                <a:cs typeface="Arial"/>
              </a:rPr>
              <a:t>accurate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accessible 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information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about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115821"/>
            <a:ext cx="8862695" cy="54216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62915" indent="-450215">
              <a:lnSpc>
                <a:spcPct val="100000"/>
              </a:lnSpc>
              <a:spcBef>
                <a:spcPts val="135"/>
              </a:spcBef>
              <a:buAutoNum type="arabicPeriod" startAt="23"/>
              <a:tabLst>
                <a:tab pos="462280" algn="l"/>
                <a:tab pos="462915" algn="l"/>
              </a:tabLst>
            </a:pPr>
            <a:r>
              <a:rPr dirty="0" sz="950" spc="60">
                <a:latin typeface="Arial"/>
                <a:cs typeface="Arial"/>
              </a:rPr>
              <a:t>Our</a:t>
            </a:r>
            <a:r>
              <a:rPr dirty="0" sz="950" spc="1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0">
                <a:latin typeface="Arial"/>
                <a:cs typeface="Arial"/>
              </a:rPr>
              <a:t> assets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no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history.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3"/>
            </a:pPr>
            <a:endParaRPr sz="1300">
              <a:latin typeface="Arial"/>
              <a:cs typeface="Arial"/>
            </a:endParaRPr>
          </a:p>
          <a:p>
            <a:pPr marL="462280" marR="36830">
              <a:lnSpc>
                <a:spcPct val="1228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newly </a:t>
            </a:r>
            <a:r>
              <a:rPr dirty="0" sz="1000" spc="40">
                <a:latin typeface="Arial"/>
                <a:cs typeface="Arial"/>
              </a:rPr>
              <a:t>formed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20">
                <a:latin typeface="Arial"/>
                <a:cs typeface="Arial"/>
              </a:rPr>
              <a:t>history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entirely </a:t>
            </a:r>
            <a:r>
              <a:rPr dirty="0" sz="1000" spc="15">
                <a:latin typeface="Arial"/>
                <a:cs typeface="Arial"/>
              </a:rPr>
              <a:t>novel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5">
                <a:latin typeface="Arial"/>
                <a:cs typeface="Arial"/>
              </a:rPr>
              <a:t>type. </a:t>
            </a:r>
            <a:r>
              <a:rPr dirty="0" sz="1000" spc="5">
                <a:latin typeface="Arial"/>
                <a:cs typeface="Arial"/>
              </a:rPr>
              <a:t>Investors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compare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35">
                <a:latin typeface="Arial"/>
                <a:cs typeface="Arial"/>
              </a:rPr>
              <a:t>against other </a:t>
            </a:r>
            <a:r>
              <a:rPr dirty="0" sz="1000" spc="10">
                <a:latin typeface="Arial"/>
                <a:cs typeface="Arial"/>
              </a:rPr>
              <a:t>like </a:t>
            </a:r>
            <a:r>
              <a:rPr dirty="0" sz="1000" spc="30">
                <a:latin typeface="Arial"/>
                <a:cs typeface="Arial"/>
              </a:rPr>
              <a:t>instruments. </a:t>
            </a:r>
            <a:r>
              <a:rPr dirty="0" sz="1000" spc="1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evaluated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prospects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40">
                <a:latin typeface="Arial"/>
                <a:cs typeface="Arial"/>
              </a:rPr>
              <a:t>taking into </a:t>
            </a:r>
            <a:r>
              <a:rPr dirty="0" sz="1000" spc="35">
                <a:latin typeface="Arial"/>
                <a:cs typeface="Arial"/>
              </a:rPr>
              <a:t>account </a:t>
            </a:r>
            <a:r>
              <a:rPr dirty="0" sz="1000" spc="25">
                <a:latin typeface="Arial"/>
                <a:cs typeface="Arial"/>
              </a:rPr>
              <a:t>uncertainties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likelihood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10">
                <a:latin typeface="Arial"/>
                <a:cs typeface="Arial"/>
              </a:rPr>
              <a:t>issued,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assessment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prospects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prove accurate,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10">
                <a:latin typeface="Arial"/>
                <a:cs typeface="Arial"/>
              </a:rPr>
              <a:t>achieve its </a:t>
            </a:r>
            <a:r>
              <a:rPr dirty="0" sz="1000" spc="5">
                <a:latin typeface="Arial"/>
                <a:cs typeface="Arial"/>
              </a:rPr>
              <a:t>objectives. </a:t>
            </a:r>
            <a:r>
              <a:rPr dirty="0" sz="1000" spc="-5">
                <a:latin typeface="Arial"/>
                <a:cs typeface="Arial"/>
              </a:rPr>
              <a:t>Past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0">
                <a:latin typeface="Arial"/>
                <a:cs typeface="Arial"/>
              </a:rPr>
              <a:t>similar token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75">
                <a:latin typeface="Arial"/>
                <a:cs typeface="Arial"/>
              </a:rPr>
              <a:t>SAFE </a:t>
            </a:r>
            <a:r>
              <a:rPr dirty="0" sz="1000" spc="5">
                <a:latin typeface="Arial"/>
                <a:cs typeface="Arial"/>
              </a:rPr>
              <a:t>issued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0">
                <a:latin typeface="Arial"/>
                <a:cs typeface="Arial"/>
              </a:rPr>
              <a:t>companies,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predictive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>
                <a:latin typeface="Arial"/>
                <a:cs typeface="Arial"/>
              </a:rPr>
              <a:t>results,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0">
                <a:latin typeface="Arial"/>
                <a:cs typeface="Arial"/>
              </a:rPr>
              <a:t>success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dividends.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24"/>
              <a:tabLst>
                <a:tab pos="462280" algn="l"/>
                <a:tab pos="4629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does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expect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market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makers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develop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trading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market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 startAt="24"/>
            </a:pPr>
            <a:endParaRPr sz="1300">
              <a:latin typeface="Arial"/>
              <a:cs typeface="Arial"/>
            </a:endParaRPr>
          </a:p>
          <a:p>
            <a:pPr marL="462280" marR="63500">
              <a:lnSpc>
                <a:spcPct val="123000"/>
              </a:lnSpc>
            </a:pPr>
            <a:r>
              <a:rPr dirty="0" sz="1000" spc="30">
                <a:latin typeface="Arial"/>
                <a:cs typeface="Arial"/>
              </a:rPr>
              <a:t>Most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publicly </a:t>
            </a:r>
            <a:r>
              <a:rPr dirty="0" sz="1000" spc="40">
                <a:latin typeface="Arial"/>
                <a:cs typeface="Arial"/>
              </a:rPr>
              <a:t>traded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0">
                <a:latin typeface="Arial"/>
                <a:cs typeface="Arial"/>
              </a:rPr>
              <a:t>one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15">
                <a:latin typeface="Arial"/>
                <a:cs typeface="Arial"/>
              </a:rPr>
              <a:t>broker-dealers </a:t>
            </a:r>
            <a:r>
              <a:rPr dirty="0" sz="1000" spc="40">
                <a:latin typeface="Arial"/>
                <a:cs typeface="Arial"/>
              </a:rPr>
              <a:t>acting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“market </a:t>
            </a:r>
            <a:r>
              <a:rPr dirty="0" sz="1000" spc="45">
                <a:latin typeface="Arial"/>
                <a:cs typeface="Arial"/>
              </a:rPr>
              <a:t>makers”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security. </a:t>
            </a: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40">
                <a:latin typeface="Arial"/>
                <a:cs typeface="Arial"/>
              </a:rPr>
              <a:t>maker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firm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stands </a:t>
            </a:r>
            <a:r>
              <a:rPr dirty="0" sz="1000" spc="25">
                <a:latin typeface="Arial"/>
                <a:cs typeface="Arial"/>
              </a:rPr>
              <a:t>ready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buy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sell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regular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continuous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25">
                <a:latin typeface="Arial"/>
                <a:cs typeface="Arial"/>
              </a:rPr>
              <a:t>publicly </a:t>
            </a:r>
            <a:r>
              <a:rPr dirty="0" sz="1000" spc="45">
                <a:latin typeface="Arial"/>
                <a:cs typeface="Arial"/>
              </a:rPr>
              <a:t>quoted </a:t>
            </a:r>
            <a:r>
              <a:rPr dirty="0" sz="1000" spc="5">
                <a:latin typeface="Arial"/>
                <a:cs typeface="Arial"/>
              </a:rPr>
              <a:t>prices.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event </a:t>
            </a:r>
            <a:r>
              <a:rPr dirty="0" sz="1000" spc="55">
                <a:latin typeface="Arial"/>
                <a:cs typeface="Arial"/>
              </a:rPr>
              <a:t>that an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created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developed,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">
                <a:latin typeface="Arial"/>
                <a:cs typeface="Arial"/>
              </a:rPr>
              <a:t>believe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10">
                <a:latin typeface="Arial"/>
                <a:cs typeface="Arial"/>
              </a:rPr>
              <a:t>makers,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could contribute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lack </a:t>
            </a:r>
            <a:r>
              <a:rPr dirty="0" sz="1000" spc="30">
                <a:latin typeface="Arial"/>
                <a:cs typeface="Arial"/>
              </a:rPr>
              <a:t>of liquidity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15">
                <a:latin typeface="Arial"/>
                <a:cs typeface="Arial"/>
              </a:rPr>
              <a:t>holders’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trade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25"/>
              <a:tabLst>
                <a:tab pos="462280" algn="l"/>
                <a:tab pos="462915" algn="l"/>
              </a:tabLst>
            </a:pPr>
            <a:r>
              <a:rPr dirty="0" sz="950" spc="35">
                <a:latin typeface="Arial"/>
                <a:cs typeface="Arial"/>
              </a:rPr>
              <a:t>Only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certain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persons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entities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able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acquire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462280" marR="5080">
              <a:lnSpc>
                <a:spcPct val="123000"/>
              </a:lnSpc>
            </a:pPr>
            <a:r>
              <a:rPr dirty="0" sz="1000" spc="10">
                <a:latin typeface="Arial"/>
                <a:cs typeface="Arial"/>
              </a:rPr>
              <a:t>Only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20">
                <a:latin typeface="Arial"/>
                <a:cs typeface="Arial"/>
              </a:rPr>
              <a:t>categories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persons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entities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25">
                <a:latin typeface="Arial"/>
                <a:cs typeface="Arial"/>
              </a:rPr>
              <a:t>will </a:t>
            </a:r>
            <a:r>
              <a:rPr dirty="0" sz="1000" spc="45">
                <a:latin typeface="Arial"/>
                <a:cs typeface="Arial"/>
              </a:rPr>
              <a:t>limit </a:t>
            </a:r>
            <a:r>
              <a:rPr dirty="0" sz="1000" spc="30">
                <a:latin typeface="Arial"/>
                <a:cs typeface="Arial"/>
              </a:rPr>
              <a:t>liquidity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limitations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development of any </a:t>
            </a:r>
            <a:r>
              <a:rPr dirty="0" sz="1000" spc="45">
                <a:latin typeface="Arial"/>
                <a:cs typeface="Arial"/>
              </a:rPr>
              <a:t>trading market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Securities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40">
                <a:latin typeface="Arial"/>
                <a:cs typeface="Arial"/>
              </a:rPr>
              <a:t>or 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jurisdiction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offered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sold </a:t>
            </a:r>
            <a:r>
              <a:rPr dirty="0" sz="1000" spc="35">
                <a:latin typeface="Arial"/>
                <a:cs typeface="Arial"/>
              </a:rPr>
              <a:t>within 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to,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account or </a:t>
            </a:r>
            <a:r>
              <a:rPr dirty="0" sz="1000" spc="25">
                <a:latin typeface="Arial"/>
                <a:cs typeface="Arial"/>
              </a:rPr>
              <a:t>benefit </a:t>
            </a:r>
            <a:r>
              <a:rPr dirty="0" sz="1000" spc="-10">
                <a:latin typeface="Arial"/>
                <a:cs typeface="Arial"/>
              </a:rPr>
              <a:t>of,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15">
                <a:latin typeface="Arial"/>
                <a:cs typeface="Arial"/>
              </a:rPr>
              <a:t>persons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except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pursuant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exemption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from,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transaction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to,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registration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Securities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</a:t>
            </a:r>
            <a:endParaRPr sz="1000">
              <a:latin typeface="Arial"/>
              <a:cs typeface="Arial"/>
            </a:endParaRPr>
          </a:p>
          <a:p>
            <a:pPr marL="462280" marR="148590">
              <a:lnSpc>
                <a:spcPct val="122500"/>
              </a:lnSpc>
              <a:spcBef>
                <a:spcPts val="20"/>
              </a:spcBef>
            </a:pP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5">
                <a:latin typeface="Arial"/>
                <a:cs typeface="Arial"/>
              </a:rPr>
              <a:t>securities </a:t>
            </a:r>
            <a:r>
              <a:rPr dirty="0" sz="1000" spc="10">
                <a:latin typeface="Arial"/>
                <a:cs typeface="Arial"/>
              </a:rPr>
              <a:t>laws.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offshore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purchased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5">
                <a:latin typeface="Arial"/>
                <a:cs typeface="Arial"/>
              </a:rPr>
              <a:t>non-U.S. Persons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accordance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applicable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jurisdictions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10">
                <a:latin typeface="Arial"/>
                <a:cs typeface="Arial"/>
              </a:rPr>
              <a:t>sold.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Generally,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20">
                <a:latin typeface="Arial"/>
                <a:cs typeface="Arial"/>
              </a:rPr>
              <a:t>restrict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categories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persons </a:t>
            </a:r>
            <a:r>
              <a:rPr dirty="0" sz="1000" spc="40">
                <a:latin typeface="Arial"/>
                <a:cs typeface="Arial"/>
              </a:rPr>
              <a:t>permitted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>
                <a:latin typeface="Arial"/>
                <a:cs typeface="Arial"/>
              </a:rPr>
              <a:t>securities,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specified </a:t>
            </a:r>
            <a:r>
              <a:rPr dirty="0" sz="1000" spc="-10">
                <a:latin typeface="Arial"/>
                <a:cs typeface="Arial"/>
              </a:rPr>
              <a:t>classes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sophisticated </a:t>
            </a:r>
            <a:r>
              <a:rPr dirty="0" sz="1000">
                <a:latin typeface="Arial"/>
                <a:cs typeface="Arial"/>
              </a:rPr>
              <a:t>investors.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No </a:t>
            </a:r>
            <a:r>
              <a:rPr dirty="0" sz="1000" spc="35">
                <a:latin typeface="Arial"/>
                <a:cs typeface="Arial"/>
              </a:rPr>
              <a:t>action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5">
                <a:latin typeface="Arial"/>
                <a:cs typeface="Arial"/>
              </a:rPr>
              <a:t>taken in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jurisdiction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permit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public </a:t>
            </a:r>
            <a:r>
              <a:rPr dirty="0" sz="1000" spc="30">
                <a:latin typeface="Arial"/>
                <a:cs typeface="Arial"/>
              </a:rPr>
              <a:t>offering 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addition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10">
                <a:latin typeface="Arial"/>
                <a:cs typeface="Arial"/>
              </a:rPr>
              <a:t>restrictions,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40">
                <a:latin typeface="Arial"/>
                <a:cs typeface="Arial"/>
              </a:rPr>
              <a:t>acquiring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agree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transfer</a:t>
            </a:r>
            <a:r>
              <a:rPr dirty="0" sz="1000" spc="15">
                <a:latin typeface="Arial"/>
                <a:cs typeface="Arial"/>
              </a:rPr>
              <a:t> restrictions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described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Memorandum.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079957"/>
            <a:ext cx="8883015" cy="4896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62280" marR="54610">
              <a:lnSpc>
                <a:spcPct val="123000"/>
              </a:lnSpc>
              <a:spcBef>
                <a:spcPts val="110"/>
              </a:spcBef>
            </a:pPr>
            <a:r>
              <a:rPr dirty="0" sz="1000" spc="10">
                <a:latin typeface="Arial"/>
                <a:cs typeface="Arial"/>
              </a:rPr>
              <a:t>Consequently,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expected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55">
                <a:latin typeface="Arial"/>
                <a:cs typeface="Arial"/>
              </a:rPr>
              <a:t>number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10">
                <a:latin typeface="Arial"/>
                <a:cs typeface="Arial"/>
              </a:rPr>
              <a:t>holders,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purchaser 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an </a:t>
            </a:r>
            <a:r>
              <a:rPr dirty="0" sz="1000" spc="35">
                <a:latin typeface="Arial"/>
                <a:cs typeface="Arial"/>
              </a:rPr>
              <a:t>owner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beneficial </a:t>
            </a:r>
            <a:r>
              <a:rPr dirty="0" sz="1000" spc="10">
                <a:latin typeface="Arial"/>
                <a:cs typeface="Arial"/>
              </a:rPr>
              <a:t>interests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must </a:t>
            </a:r>
            <a:r>
              <a:rPr dirty="0" sz="1000" spc="30">
                <a:latin typeface="Arial"/>
                <a:cs typeface="Arial"/>
              </a:rPr>
              <a:t>be 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bear the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0">
                <a:latin typeface="Arial"/>
                <a:cs typeface="Arial"/>
              </a:rPr>
              <a:t>of their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indefinitely.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resale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transfer, </a:t>
            </a:r>
            <a:r>
              <a:rPr dirty="0" sz="1000" spc="-20">
                <a:latin typeface="Arial"/>
                <a:cs typeface="Arial"/>
              </a:rPr>
              <a:t>see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“Plan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Distribution”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“Notice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Purchasers.”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462280" marR="366395" indent="-450215">
              <a:lnSpc>
                <a:spcPct val="130500"/>
              </a:lnSpc>
              <a:buAutoNum type="arabicPeriod" startAt="26"/>
              <a:tabLst>
                <a:tab pos="462280" algn="l"/>
                <a:tab pos="462915" algn="l"/>
              </a:tabLst>
            </a:pPr>
            <a:r>
              <a:rPr dirty="0" sz="950" spc="60">
                <a:latin typeface="Arial"/>
                <a:cs typeface="Arial"/>
              </a:rPr>
              <a:t>Our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legal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tender,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backed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by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government,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accounts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value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balances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Federal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Deposit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Insurance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Corporation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25">
                <a:latin typeface="Arial"/>
                <a:cs typeface="Arial"/>
              </a:rPr>
              <a:t> Securities </a:t>
            </a:r>
            <a:r>
              <a:rPr dirty="0" sz="950" spc="35">
                <a:latin typeface="Arial"/>
                <a:cs typeface="Arial"/>
              </a:rPr>
              <a:t>Investor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Protection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Corporation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(“SIPC”)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protections.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AutoNum type="arabicPeriod" startAt="26"/>
            </a:pPr>
            <a:endParaRPr sz="1250">
              <a:latin typeface="Arial"/>
              <a:cs typeface="Arial"/>
            </a:endParaRPr>
          </a:p>
          <a:p>
            <a:pPr marL="462280" marR="121285">
              <a:lnSpc>
                <a:spcPct val="1230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15">
                <a:latin typeface="Arial"/>
                <a:cs typeface="Arial"/>
              </a:rPr>
              <a:t>tender,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backed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government,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accounts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value balances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Federal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Deposit </a:t>
            </a:r>
            <a:r>
              <a:rPr dirty="0" sz="1000" spc="25">
                <a:latin typeface="Arial"/>
                <a:cs typeface="Arial"/>
              </a:rPr>
              <a:t>Insurance </a:t>
            </a:r>
            <a:r>
              <a:rPr dirty="0" sz="1000" spc="35">
                <a:latin typeface="Arial"/>
                <a:cs typeface="Arial"/>
              </a:rPr>
              <a:t>Corporation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Investor </a:t>
            </a:r>
            <a:r>
              <a:rPr dirty="0" sz="1000" spc="20">
                <a:latin typeface="Arial"/>
                <a:cs typeface="Arial"/>
              </a:rPr>
              <a:t>Protection </a:t>
            </a:r>
            <a:r>
              <a:rPr dirty="0" sz="1000" spc="35">
                <a:latin typeface="Arial"/>
                <a:cs typeface="Arial"/>
              </a:rPr>
              <a:t>Corporation </a:t>
            </a:r>
            <a:r>
              <a:rPr dirty="0" sz="1000" spc="20">
                <a:latin typeface="Arial"/>
                <a:cs typeface="Arial"/>
              </a:rPr>
              <a:t>protections.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5">
                <a:latin typeface="Arial"/>
                <a:cs typeface="Arial"/>
              </a:rPr>
              <a:t>made 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27"/>
              <a:tabLst>
                <a:tab pos="462280" algn="l"/>
                <a:tab pos="462915" algn="l"/>
              </a:tabLst>
            </a:pPr>
            <a:r>
              <a:rPr dirty="0" sz="950" spc="60">
                <a:latin typeface="Arial"/>
                <a:cs typeface="Arial"/>
              </a:rPr>
              <a:t>Our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-5">
                <a:latin typeface="Arial"/>
                <a:cs typeface="Arial"/>
              </a:rPr>
              <a:t>EDGE-Q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equity</a:t>
            </a:r>
            <a:r>
              <a:rPr dirty="0" sz="950" spc="30">
                <a:latin typeface="Arial"/>
                <a:cs typeface="Arial"/>
              </a:rPr>
              <a:t> securities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subordinate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existing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future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indebtedness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Company.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462280" marR="5080">
              <a:lnSpc>
                <a:spcPct val="1228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10">
                <a:latin typeface="Arial"/>
                <a:cs typeface="Arial"/>
              </a:rPr>
              <a:t>interests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Company.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means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-35">
                <a:latin typeface="Arial"/>
                <a:cs typeface="Arial"/>
              </a:rPr>
              <a:t>EDGE-Q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40">
                <a:latin typeface="Arial"/>
                <a:cs typeface="Arial"/>
              </a:rPr>
              <a:t>rank junior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all </a:t>
            </a:r>
            <a:r>
              <a:rPr dirty="0" sz="1000" spc="25">
                <a:latin typeface="Arial"/>
                <a:cs typeface="Arial"/>
              </a:rPr>
              <a:t>existing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indebtedness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non-equity claims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satisfy </a:t>
            </a:r>
            <a:r>
              <a:rPr dirty="0" sz="1000" spc="25">
                <a:latin typeface="Arial"/>
                <a:cs typeface="Arial"/>
              </a:rPr>
              <a:t>claims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claims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liquidation.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Additionally, </a:t>
            </a:r>
            <a:r>
              <a:rPr dirty="0" sz="1000" spc="25">
                <a:latin typeface="Arial"/>
                <a:cs typeface="Arial"/>
              </a:rPr>
              <a:t>unlike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indebtedness,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where </a:t>
            </a:r>
            <a:r>
              <a:rPr dirty="0" sz="1000" spc="35">
                <a:latin typeface="Arial"/>
                <a:cs typeface="Arial"/>
              </a:rPr>
              <a:t>principal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interest </a:t>
            </a:r>
            <a:r>
              <a:rPr dirty="0" sz="1000" spc="30">
                <a:latin typeface="Arial"/>
                <a:cs typeface="Arial"/>
              </a:rPr>
              <a:t>customarily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specified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due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dates,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case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EDGE-Q,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(1)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dividends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payable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only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when,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as,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declared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by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(2)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dividends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accumulate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5">
                <a:latin typeface="Arial"/>
                <a:cs typeface="Arial"/>
              </a:rPr>
              <a:t>declared,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35">
                <a:latin typeface="Arial"/>
                <a:cs typeface="Arial"/>
              </a:rPr>
              <a:t>(3) </a:t>
            </a:r>
            <a:r>
              <a:rPr dirty="0" sz="1000" spc="15">
                <a:latin typeface="Arial"/>
                <a:cs typeface="Arial"/>
              </a:rPr>
              <a:t>because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Delaware </a:t>
            </a:r>
            <a:r>
              <a:rPr dirty="0" sz="1000" spc="30">
                <a:latin typeface="Arial"/>
                <a:cs typeface="Arial"/>
              </a:rPr>
              <a:t>corporation,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30">
                <a:latin typeface="Arial"/>
                <a:cs typeface="Arial"/>
              </a:rPr>
              <a:t> payments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redemption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payments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out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lawfully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funds.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462280" marR="20955">
              <a:lnSpc>
                <a:spcPct val="122000"/>
              </a:lnSpc>
            </a:pPr>
            <a:r>
              <a:rPr dirty="0" sz="1000" spc="10">
                <a:latin typeface="Arial"/>
                <a:cs typeface="Arial"/>
              </a:rPr>
              <a:t>Further,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5">
                <a:latin typeface="Arial"/>
                <a:cs typeface="Arial"/>
              </a:rPr>
              <a:t>place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operations 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incur </a:t>
            </a:r>
            <a:r>
              <a:rPr dirty="0" sz="1000" spc="40">
                <a:latin typeface="Arial"/>
                <a:cs typeface="Arial"/>
              </a:rPr>
              <a:t>additional </a:t>
            </a:r>
            <a:r>
              <a:rPr dirty="0" sz="1000" spc="20">
                <a:latin typeface="Arial"/>
                <a:cs typeface="Arial"/>
              </a:rPr>
              <a:t>indebtedness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engage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transactions,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only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voting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rights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under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Delaware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law.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462280" marR="106680">
              <a:lnSpc>
                <a:spcPct val="123000"/>
              </a:lnSpc>
              <a:spcBef>
                <a:spcPts val="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15">
                <a:latin typeface="Arial"/>
                <a:cs typeface="Arial"/>
              </a:rPr>
              <a:t> if </a:t>
            </a:r>
            <a:r>
              <a:rPr dirty="0" sz="1000" spc="45">
                <a:latin typeface="Arial"/>
                <a:cs typeface="Arial"/>
              </a:rPr>
              <a:t>payment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dividend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period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cause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fail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law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regulation,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period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0">
                <a:latin typeface="Arial"/>
                <a:cs typeface="Arial"/>
              </a:rPr>
              <a:t>accrue, </a:t>
            </a:r>
            <a:r>
              <a:rPr dirty="0" sz="1000" spc="40">
                <a:latin typeface="Arial"/>
                <a:cs typeface="Arial"/>
              </a:rPr>
              <a:t>accumulate or </a:t>
            </a:r>
            <a:r>
              <a:rPr dirty="0" sz="1000" spc="30">
                <a:latin typeface="Arial"/>
                <a:cs typeface="Arial"/>
              </a:rPr>
              <a:t>be payable for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period.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897077"/>
            <a:ext cx="8862695" cy="4329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62280" marR="181610">
              <a:lnSpc>
                <a:spcPct val="1230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Company’s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25">
                <a:latin typeface="Arial"/>
                <a:cs typeface="Arial"/>
              </a:rPr>
              <a:t>depends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subsidiaries.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10">
                <a:latin typeface="Arial"/>
                <a:cs typeface="Arial"/>
              </a:rPr>
              <a:t>subsidiaries’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30">
                <a:latin typeface="Arial"/>
                <a:cs typeface="Arial"/>
              </a:rPr>
              <a:t>payments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Company.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15">
                <a:latin typeface="Arial"/>
                <a:cs typeface="Arial"/>
              </a:rPr>
              <a:t>assurance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 sufficient </a:t>
            </a:r>
            <a:r>
              <a:rPr dirty="0" sz="1000" spc="30">
                <a:latin typeface="Arial"/>
                <a:cs typeface="Arial"/>
              </a:rPr>
              <a:t>funds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declaration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dividend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respect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dividend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period.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rabicPeriod" startAt="28"/>
              <a:tabLst>
                <a:tab pos="462280" algn="l"/>
                <a:tab pos="462915" algn="l"/>
              </a:tabLst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lower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priority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certain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rights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preferences </a:t>
            </a:r>
            <a:r>
              <a:rPr dirty="0" sz="950" spc="80">
                <a:latin typeface="Arial"/>
                <a:cs typeface="Arial"/>
              </a:rPr>
              <a:t>than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future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tokens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equity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Company.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28"/>
            </a:pPr>
            <a:endParaRPr sz="1300">
              <a:latin typeface="Arial"/>
              <a:cs typeface="Arial"/>
            </a:endParaRPr>
          </a:p>
          <a:p>
            <a:pPr marL="462280" marR="57785">
              <a:lnSpc>
                <a:spcPct val="1227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lower </a:t>
            </a:r>
            <a:r>
              <a:rPr dirty="0" sz="1000" spc="30">
                <a:latin typeface="Arial"/>
                <a:cs typeface="Arial"/>
              </a:rPr>
              <a:t>priority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certain rights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preferences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50">
                <a:latin typeface="Arial"/>
                <a:cs typeface="Arial"/>
              </a:rPr>
              <a:t>and/or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-10">
                <a:latin typeface="Arial"/>
                <a:cs typeface="Arial"/>
              </a:rPr>
              <a:t>issues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future,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0">
                <a:latin typeface="Arial"/>
                <a:cs typeface="Arial"/>
              </a:rPr>
              <a:t>terms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">
                <a:latin typeface="Arial"/>
                <a:cs typeface="Arial"/>
              </a:rPr>
              <a:t>expressly </a:t>
            </a:r>
            <a:r>
              <a:rPr dirty="0" sz="1000" spc="35">
                <a:latin typeface="Arial"/>
                <a:cs typeface="Arial"/>
              </a:rPr>
              <a:t>higher </a:t>
            </a:r>
            <a:r>
              <a:rPr dirty="0" sz="1000" spc="30">
                <a:latin typeface="Arial"/>
                <a:cs typeface="Arial"/>
              </a:rPr>
              <a:t>priority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The </a:t>
            </a:r>
            <a:r>
              <a:rPr dirty="0" sz="1000" spc="30">
                <a:latin typeface="Arial"/>
                <a:cs typeface="Arial"/>
              </a:rPr>
              <a:t>terms of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55">
                <a:latin typeface="Arial"/>
                <a:cs typeface="Arial"/>
              </a:rPr>
              <a:t>and/or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higher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priority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restrict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30">
                <a:latin typeface="Arial"/>
                <a:cs typeface="Arial"/>
              </a:rPr>
              <a:t>payments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-20">
                <a:latin typeface="Arial"/>
                <a:cs typeface="Arial"/>
              </a:rPr>
              <a:t>case, </a:t>
            </a:r>
            <a:r>
              <a:rPr dirty="0" sz="1000" spc="10">
                <a:latin typeface="Arial"/>
                <a:cs typeface="Arial"/>
              </a:rPr>
              <a:t>unless </a:t>
            </a:r>
            <a:r>
              <a:rPr dirty="0" sz="1000" spc="30">
                <a:latin typeface="Arial"/>
                <a:cs typeface="Arial"/>
              </a:rPr>
              <a:t>full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30">
                <a:latin typeface="Arial"/>
                <a:cs typeface="Arial"/>
              </a:rPr>
              <a:t>for all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outstanding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higher </a:t>
            </a:r>
            <a:r>
              <a:rPr dirty="0" sz="1000" spc="30">
                <a:latin typeface="Arial"/>
                <a:cs typeface="Arial"/>
              </a:rPr>
              <a:t>priority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declared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paid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>
                <a:latin typeface="Arial"/>
                <a:cs typeface="Arial"/>
              </a:rPr>
              <a:t>set </a:t>
            </a:r>
            <a:r>
              <a:rPr dirty="0" sz="1000" spc="15">
                <a:latin typeface="Arial"/>
                <a:cs typeface="Arial"/>
              </a:rPr>
              <a:t>aside </a:t>
            </a:r>
            <a:r>
              <a:rPr dirty="0" sz="1000" spc="30">
                <a:latin typeface="Arial"/>
                <a:cs typeface="Arial"/>
              </a:rPr>
              <a:t>for payment,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declared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paid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permitted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repurchased, </a:t>
            </a:r>
            <a:r>
              <a:rPr dirty="0" sz="1000" spc="30">
                <a:latin typeface="Arial"/>
                <a:cs typeface="Arial"/>
              </a:rPr>
              <a:t>redeemed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otherwise </a:t>
            </a:r>
            <a:r>
              <a:rPr dirty="0" sz="1000" spc="35">
                <a:latin typeface="Arial"/>
                <a:cs typeface="Arial"/>
              </a:rPr>
              <a:t>acquired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Company, directly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indirectly,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5">
                <a:latin typeface="Arial"/>
                <a:cs typeface="Arial"/>
              </a:rPr>
              <a:t>consideration.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5">
                <a:latin typeface="Arial"/>
                <a:cs typeface="Arial"/>
              </a:rPr>
              <a:t>being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paid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redeemed.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Arial"/>
              <a:cs typeface="Arial"/>
            </a:endParaRPr>
          </a:p>
          <a:p>
            <a:pPr marL="462280" marR="619760" indent="-450215">
              <a:lnSpc>
                <a:spcPct val="128400"/>
              </a:lnSpc>
              <a:buAutoNum type="arabicPeriod" startAt="29"/>
              <a:tabLst>
                <a:tab pos="462280" algn="l"/>
                <a:tab pos="462915" algn="l"/>
              </a:tabLst>
            </a:pPr>
            <a:r>
              <a:rPr dirty="0" sz="950" spc="40">
                <a:latin typeface="Arial"/>
                <a:cs typeface="Arial"/>
              </a:rPr>
              <a:t>Some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market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participants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oppose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development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distributed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ledger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blockchain-based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systems</a:t>
            </a:r>
            <a:r>
              <a:rPr dirty="0" sz="950" spc="30">
                <a:latin typeface="Arial"/>
                <a:cs typeface="Arial"/>
              </a:rPr>
              <a:t> like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those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central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 </a:t>
            </a:r>
            <a:r>
              <a:rPr dirty="0" sz="950" spc="-24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commercial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mission.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462280" marR="5080">
              <a:lnSpc>
                <a:spcPct val="122800"/>
              </a:lnSpc>
            </a:pPr>
            <a:r>
              <a:rPr dirty="0" sz="1000" spc="35">
                <a:latin typeface="Arial"/>
                <a:cs typeface="Arial"/>
              </a:rPr>
              <a:t>Many </a:t>
            </a:r>
            <a:r>
              <a:rPr dirty="0" sz="1000" spc="30">
                <a:latin typeface="Arial"/>
                <a:cs typeface="Arial"/>
              </a:rPr>
              <a:t>participants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20">
                <a:latin typeface="Arial"/>
                <a:cs typeface="Arial"/>
              </a:rPr>
              <a:t>used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5">
                <a:latin typeface="Arial"/>
                <a:cs typeface="Arial"/>
              </a:rPr>
              <a:t>trading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oppose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development of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30">
                <a:latin typeface="Arial"/>
                <a:cs typeface="Arial"/>
              </a:rPr>
              <a:t>markets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systems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processes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utilize </a:t>
            </a:r>
            <a:r>
              <a:rPr dirty="0" sz="1000" spc="30">
                <a:latin typeface="Arial"/>
                <a:cs typeface="Arial"/>
              </a:rPr>
              <a:t>distributed </a:t>
            </a:r>
            <a:r>
              <a:rPr dirty="0" sz="1000" spc="25">
                <a:latin typeface="Arial"/>
                <a:cs typeface="Arial"/>
              </a:rPr>
              <a:t>ledger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blockchain-based </a:t>
            </a:r>
            <a:r>
              <a:rPr dirty="0" sz="1000">
                <a:latin typeface="Arial"/>
                <a:cs typeface="Arial"/>
              </a:rPr>
              <a:t>systems.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35">
                <a:latin typeface="Arial"/>
                <a:cs typeface="Arial"/>
              </a:rPr>
              <a:t>participants </a:t>
            </a:r>
            <a:r>
              <a:rPr dirty="0" sz="1000" spc="45">
                <a:latin typeface="Arial"/>
                <a:cs typeface="Arial"/>
              </a:rPr>
              <a:t>who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oppose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system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include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30">
                <a:latin typeface="Arial"/>
                <a:cs typeface="Arial"/>
              </a:rPr>
              <a:t>participants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20">
                <a:latin typeface="Arial"/>
                <a:cs typeface="Arial"/>
              </a:rPr>
              <a:t>significantly </a:t>
            </a:r>
            <a:r>
              <a:rPr dirty="0" sz="1000" spc="35">
                <a:latin typeface="Arial"/>
                <a:cs typeface="Arial"/>
              </a:rPr>
              <a:t>greater </a:t>
            </a:r>
            <a:r>
              <a:rPr dirty="0" sz="1000">
                <a:latin typeface="Arial"/>
                <a:cs typeface="Arial"/>
              </a:rPr>
              <a:t>resources, </a:t>
            </a:r>
            <a:r>
              <a:rPr dirty="0" sz="1000" spc="35">
                <a:latin typeface="Arial"/>
                <a:cs typeface="Arial"/>
              </a:rPr>
              <a:t>including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political </a:t>
            </a:r>
            <a:r>
              <a:rPr dirty="0" sz="1000" spc="10">
                <a:latin typeface="Arial"/>
                <a:cs typeface="Arial"/>
              </a:rPr>
              <a:t>influence,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achieve its </a:t>
            </a:r>
            <a:r>
              <a:rPr dirty="0" sz="1000" spc="35">
                <a:latin typeface="Arial"/>
                <a:cs typeface="Arial"/>
              </a:rPr>
              <a:t>commercial </a:t>
            </a:r>
            <a:r>
              <a:rPr dirty="0" sz="1000" spc="25">
                <a:latin typeface="Arial"/>
                <a:cs typeface="Arial"/>
              </a:rPr>
              <a:t>goals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affected by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actions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market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participants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additional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30">
                <a:latin typeface="Arial"/>
                <a:cs typeface="Arial"/>
              </a:rPr>
              <a:t>requirements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40">
                <a:latin typeface="Arial"/>
                <a:cs typeface="Arial"/>
              </a:rPr>
              <a:t>make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50">
                <a:latin typeface="Arial"/>
                <a:cs typeface="Arial"/>
              </a:rPr>
              <a:t>more </a:t>
            </a:r>
            <a:r>
              <a:rPr dirty="0" sz="1000" spc="25">
                <a:latin typeface="Arial"/>
                <a:cs typeface="Arial"/>
              </a:rPr>
              <a:t>difficult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operate,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material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0">
                <a:latin typeface="Arial"/>
                <a:cs typeface="Arial"/>
              </a:rPr>
              <a:t> effect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Company’s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115821"/>
            <a:ext cx="8886825" cy="44856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>
                <a:solidFill>
                  <a:srgbClr val="F05139"/>
                </a:solidFill>
                <a:latin typeface="Arial"/>
                <a:cs typeface="Arial"/>
              </a:rPr>
              <a:t>Risks</a:t>
            </a:r>
            <a:r>
              <a:rPr dirty="0" sz="950" spc="3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F05139"/>
                </a:solidFill>
                <a:latin typeface="Arial"/>
                <a:cs typeface="Arial"/>
              </a:rPr>
              <a:t>Related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F05139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F05139"/>
                </a:solidFill>
                <a:latin typeface="Arial"/>
                <a:cs typeface="Arial"/>
              </a:rPr>
              <a:t>Blockchain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F05139"/>
                </a:solidFill>
                <a:latin typeface="Arial"/>
                <a:cs typeface="Arial"/>
              </a:rPr>
              <a:t>Technology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Arial"/>
              <a:cs typeface="Arial"/>
            </a:endParaRPr>
          </a:p>
          <a:p>
            <a:pPr marL="462280" marR="150495" indent="-450215">
              <a:lnSpc>
                <a:spcPct val="130500"/>
              </a:lnSpc>
              <a:tabLst>
                <a:tab pos="462280" algn="l"/>
              </a:tabLst>
            </a:pPr>
            <a:r>
              <a:rPr dirty="0" sz="950" spc="30">
                <a:latin typeface="Arial"/>
                <a:cs typeface="Arial"/>
              </a:rPr>
              <a:t>30.	</a:t>
            </a:r>
            <a:r>
              <a:rPr dirty="0" sz="950" spc="20">
                <a:latin typeface="Arial"/>
                <a:cs typeface="Arial"/>
              </a:rPr>
              <a:t>The </a:t>
            </a:r>
            <a:r>
              <a:rPr dirty="0" sz="950" spc="55">
                <a:latin typeface="Arial"/>
                <a:cs typeface="Arial"/>
              </a:rPr>
              <a:t>regulatory </a:t>
            </a:r>
            <a:r>
              <a:rPr dirty="0" sz="950" spc="60">
                <a:latin typeface="Arial"/>
                <a:cs typeface="Arial"/>
              </a:rPr>
              <a:t>regime </a:t>
            </a:r>
            <a:r>
              <a:rPr dirty="0" sz="950" spc="55">
                <a:latin typeface="Arial"/>
                <a:cs typeface="Arial"/>
              </a:rPr>
              <a:t>governing blockchain </a:t>
            </a:r>
            <a:r>
              <a:rPr dirty="0" sz="950" spc="40">
                <a:latin typeface="Arial"/>
                <a:cs typeface="Arial"/>
              </a:rPr>
              <a:t>technologies, </a:t>
            </a:r>
            <a:r>
              <a:rPr dirty="0" sz="950" spc="35">
                <a:latin typeface="Arial"/>
                <a:cs typeface="Arial"/>
              </a:rPr>
              <a:t>cryptocurrencies, </a:t>
            </a:r>
            <a:r>
              <a:rPr dirty="0" sz="950" spc="55">
                <a:latin typeface="Arial"/>
                <a:cs typeface="Arial"/>
              </a:rPr>
              <a:t>digital </a:t>
            </a:r>
            <a:r>
              <a:rPr dirty="0" sz="950" spc="5">
                <a:latin typeface="Arial"/>
                <a:cs typeface="Arial"/>
              </a:rPr>
              <a:t>assets,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40">
                <a:latin typeface="Arial"/>
                <a:cs typeface="Arial"/>
              </a:rPr>
              <a:t>offerings </a:t>
            </a:r>
            <a:r>
              <a:rPr dirty="0" sz="950" spc="50">
                <a:latin typeface="Arial"/>
                <a:cs typeface="Arial"/>
              </a:rPr>
              <a:t>of </a:t>
            </a:r>
            <a:r>
              <a:rPr dirty="0" sz="950" spc="55">
                <a:latin typeface="Arial"/>
                <a:cs typeface="Arial"/>
              </a:rPr>
              <a:t>digital </a:t>
            </a:r>
            <a:r>
              <a:rPr dirty="0" sz="950" spc="5">
                <a:latin typeface="Arial"/>
                <a:cs typeface="Arial"/>
              </a:rPr>
              <a:t>assets, </a:t>
            </a:r>
            <a:r>
              <a:rPr dirty="0" sz="950" spc="55">
                <a:latin typeface="Arial"/>
                <a:cs typeface="Arial"/>
              </a:rPr>
              <a:t>such </a:t>
            </a:r>
            <a:r>
              <a:rPr dirty="0" sz="950" spc="30">
                <a:latin typeface="Arial"/>
                <a:cs typeface="Arial"/>
              </a:rPr>
              <a:t>as </a:t>
            </a:r>
            <a:r>
              <a:rPr dirty="0" sz="950" spc="60">
                <a:latin typeface="Arial"/>
                <a:cs typeface="Arial"/>
              </a:rPr>
              <a:t>the </a:t>
            </a:r>
            <a:r>
              <a:rPr dirty="0" sz="950" spc="55">
                <a:latin typeface="Arial"/>
                <a:cs typeface="Arial"/>
              </a:rPr>
              <a:t>digital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assets,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uncertain,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new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regulations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policies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materially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adversely </a:t>
            </a:r>
            <a:r>
              <a:rPr dirty="0" sz="950" spc="40">
                <a:latin typeface="Arial"/>
                <a:cs typeface="Arial"/>
              </a:rPr>
              <a:t>affect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development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value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462280" marR="8890">
              <a:lnSpc>
                <a:spcPct val="122600"/>
              </a:lnSpc>
            </a:pPr>
            <a:r>
              <a:rPr dirty="0" sz="1000" spc="30">
                <a:latin typeface="Arial"/>
                <a:cs typeface="Arial"/>
              </a:rPr>
              <a:t>Regulation of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10">
                <a:latin typeface="Arial"/>
                <a:cs typeface="Arial"/>
              </a:rPr>
              <a:t>like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0">
                <a:latin typeface="Arial"/>
                <a:cs typeface="Arial"/>
              </a:rPr>
              <a:t>EDGE-X,</a:t>
            </a:r>
            <a:r>
              <a:rPr dirty="0" sz="1000" spc="17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offerings 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>
                <a:latin typeface="Arial"/>
                <a:cs typeface="Arial"/>
              </a:rPr>
              <a:t>this, </a:t>
            </a:r>
            <a:r>
              <a:rPr dirty="0" sz="1000" spc="15">
                <a:latin typeface="Arial"/>
                <a:cs typeface="Arial"/>
              </a:rPr>
              <a:t>cryptocurrencies,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15">
                <a:latin typeface="Arial"/>
                <a:cs typeface="Arial"/>
              </a:rPr>
              <a:t>technologies,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cryptocurrency </a:t>
            </a:r>
            <a:r>
              <a:rPr dirty="0" sz="1000" spc="10">
                <a:latin typeface="Arial"/>
                <a:cs typeface="Arial"/>
              </a:rPr>
              <a:t>exchanges,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currently undeveloped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likely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rapidly </a:t>
            </a:r>
            <a:r>
              <a:rPr dirty="0" sz="1000" spc="-5">
                <a:latin typeface="Arial"/>
                <a:cs typeface="Arial"/>
              </a:rPr>
              <a:t>evolve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government </a:t>
            </a:r>
            <a:r>
              <a:rPr dirty="0" sz="1000" spc="15">
                <a:latin typeface="Arial"/>
                <a:cs typeface="Arial"/>
              </a:rPr>
              <a:t>agencies </a:t>
            </a:r>
            <a:r>
              <a:rPr dirty="0" sz="1000" spc="30">
                <a:latin typeface="Arial"/>
                <a:cs typeface="Arial"/>
              </a:rPr>
              <a:t>take greater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them, </a:t>
            </a:r>
            <a:r>
              <a:rPr dirty="0" sz="1000">
                <a:latin typeface="Arial"/>
                <a:cs typeface="Arial"/>
              </a:rPr>
              <a:t>varies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significantly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30">
                <a:latin typeface="Arial"/>
                <a:cs typeface="Arial"/>
              </a:rPr>
              <a:t>international, </a:t>
            </a:r>
            <a:r>
              <a:rPr dirty="0" sz="1000" spc="10">
                <a:latin typeface="Arial"/>
                <a:cs typeface="Arial"/>
              </a:rPr>
              <a:t>federal,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local </a:t>
            </a:r>
            <a:r>
              <a:rPr dirty="0" sz="1000" spc="20">
                <a:latin typeface="Arial"/>
                <a:cs typeface="Arial"/>
              </a:rPr>
              <a:t>jurisdictions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significant </a:t>
            </a:r>
            <a:r>
              <a:rPr dirty="0" sz="1000" spc="30">
                <a:latin typeface="Arial"/>
                <a:cs typeface="Arial"/>
              </a:rPr>
              <a:t>uncertainty.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Various </a:t>
            </a:r>
            <a:r>
              <a:rPr dirty="0" sz="1000" spc="10">
                <a:latin typeface="Arial"/>
                <a:cs typeface="Arial"/>
              </a:rPr>
              <a:t>legislative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executive </a:t>
            </a:r>
            <a:r>
              <a:rPr dirty="0" sz="1000" spc="20">
                <a:latin typeface="Arial"/>
                <a:cs typeface="Arial"/>
              </a:rPr>
              <a:t>bodies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in other </a:t>
            </a:r>
            <a:r>
              <a:rPr dirty="0" sz="1000" spc="25">
                <a:latin typeface="Arial"/>
                <a:cs typeface="Arial"/>
              </a:rPr>
              <a:t>countries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50">
                <a:latin typeface="Arial"/>
                <a:cs typeface="Arial"/>
              </a:rPr>
              <a:t>adopt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 spc="20">
                <a:latin typeface="Arial"/>
                <a:cs typeface="Arial"/>
              </a:rPr>
              <a:t>regulations,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guidance,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take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0">
                <a:latin typeface="Arial"/>
                <a:cs typeface="Arial"/>
              </a:rPr>
              <a:t>actions,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-10">
                <a:latin typeface="Arial"/>
                <a:cs typeface="Arial"/>
              </a:rPr>
              <a:t>severely </a:t>
            </a:r>
            <a:r>
              <a:rPr dirty="0" sz="1000" spc="50">
                <a:latin typeface="Arial"/>
                <a:cs typeface="Arial"/>
              </a:rPr>
              <a:t>impact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permissibility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20">
                <a:latin typeface="Arial"/>
                <a:cs typeface="Arial"/>
              </a:rPr>
              <a:t>and,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-20">
                <a:latin typeface="Arial"/>
                <a:cs typeface="Arial"/>
              </a:rPr>
              <a:t>case,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40">
                <a:latin typeface="Arial"/>
                <a:cs typeface="Arial"/>
              </a:rPr>
              <a:t>behind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means of transaction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transferring </a:t>
            </a:r>
            <a:r>
              <a:rPr dirty="0" sz="1000" spc="40">
                <a:latin typeface="Arial"/>
                <a:cs typeface="Arial"/>
              </a:rPr>
              <a:t>them. </a:t>
            </a:r>
            <a:r>
              <a:rPr dirty="0" sz="1000" spc="15">
                <a:latin typeface="Arial"/>
                <a:cs typeface="Arial"/>
              </a:rPr>
              <a:t>Failure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>
                <a:latin typeface="Arial"/>
                <a:cs typeface="Arial"/>
              </a:rPr>
              <a:t>users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comply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 spc="15">
                <a:latin typeface="Arial"/>
                <a:cs typeface="Arial"/>
              </a:rPr>
              <a:t>rules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regulations, </a:t>
            </a:r>
            <a:r>
              <a:rPr dirty="0" sz="1000" spc="25">
                <a:latin typeface="Arial"/>
                <a:cs typeface="Arial"/>
              </a:rPr>
              <a:t>some of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5">
                <a:latin typeface="Arial"/>
                <a:cs typeface="Arial"/>
              </a:rPr>
              <a:t>exist </a:t>
            </a:r>
            <a:r>
              <a:rPr dirty="0" sz="1000" spc="10">
                <a:latin typeface="Arial"/>
                <a:cs typeface="Arial"/>
              </a:rPr>
              <a:t>yet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interpretations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change,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variety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consequences,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including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civil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penalties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fines.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462280" marR="79375">
              <a:lnSpc>
                <a:spcPct val="123000"/>
              </a:lnSpc>
            </a:pPr>
            <a:r>
              <a:rPr dirty="0" sz="1000" spc="20">
                <a:latin typeface="Arial"/>
                <a:cs typeface="Arial"/>
              </a:rPr>
              <a:t>Cryptocurrency </a:t>
            </a:r>
            <a:r>
              <a:rPr dirty="0" sz="1000" spc="10">
                <a:latin typeface="Arial"/>
                <a:cs typeface="Arial"/>
              </a:rPr>
              <a:t>networks, </a:t>
            </a:r>
            <a:r>
              <a:rPr dirty="0" sz="1000" spc="30">
                <a:latin typeface="Arial"/>
                <a:cs typeface="Arial"/>
              </a:rPr>
              <a:t>distributed </a:t>
            </a:r>
            <a:r>
              <a:rPr dirty="0" sz="1000" spc="25">
                <a:latin typeface="Arial"/>
                <a:cs typeface="Arial"/>
              </a:rPr>
              <a:t>ledger </a:t>
            </a:r>
            <a:r>
              <a:rPr dirty="0" sz="1000" spc="15">
                <a:latin typeface="Arial"/>
                <a:cs typeface="Arial"/>
              </a:rPr>
              <a:t>technologies,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coin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token </a:t>
            </a:r>
            <a:r>
              <a:rPr dirty="0" sz="1000" spc="20">
                <a:latin typeface="Arial"/>
                <a:cs typeface="Arial"/>
              </a:rPr>
              <a:t>offerings </a:t>
            </a:r>
            <a:r>
              <a:rPr dirty="0" sz="1000" spc="15">
                <a:latin typeface="Arial"/>
                <a:cs typeface="Arial"/>
              </a:rPr>
              <a:t>also face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5">
                <a:latin typeface="Arial"/>
                <a:cs typeface="Arial"/>
              </a:rPr>
              <a:t>uncertain regulatory </a:t>
            </a:r>
            <a:r>
              <a:rPr dirty="0" sz="1000" spc="25">
                <a:latin typeface="Arial"/>
                <a:cs typeface="Arial"/>
              </a:rPr>
              <a:t>landscape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many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20">
                <a:latin typeface="Arial"/>
                <a:cs typeface="Arial"/>
              </a:rPr>
              <a:t>jurisdictions 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European </a:t>
            </a:r>
            <a:r>
              <a:rPr dirty="0" sz="1000" spc="10">
                <a:latin typeface="Arial"/>
                <a:cs typeface="Arial"/>
              </a:rPr>
              <a:t>Union, </a:t>
            </a:r>
            <a:r>
              <a:rPr dirty="0" sz="1000" spc="25">
                <a:latin typeface="Arial"/>
                <a:cs typeface="Arial"/>
              </a:rPr>
              <a:t>China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">
                <a:latin typeface="Arial"/>
                <a:cs typeface="Arial"/>
              </a:rPr>
              <a:t>Russia.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Various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20">
                <a:latin typeface="Arial"/>
                <a:cs typeface="Arial"/>
              </a:rPr>
              <a:t>jurisdictions </a:t>
            </a:r>
            <a:r>
              <a:rPr dirty="0" sz="1000" spc="15">
                <a:latin typeface="Arial"/>
                <a:cs typeface="Arial"/>
              </a:rPr>
              <a:t>may, </a:t>
            </a:r>
            <a:r>
              <a:rPr dirty="0" sz="1000" spc="35">
                <a:latin typeface="Arial"/>
                <a:cs typeface="Arial"/>
              </a:rPr>
              <a:t>in the near </a:t>
            </a:r>
            <a:r>
              <a:rPr dirty="0" sz="1000" spc="20">
                <a:latin typeface="Arial"/>
                <a:cs typeface="Arial"/>
              </a:rPr>
              <a:t>future, </a:t>
            </a:r>
            <a:r>
              <a:rPr dirty="0" sz="1000" spc="50">
                <a:latin typeface="Arial"/>
                <a:cs typeface="Arial"/>
              </a:rPr>
              <a:t>adopt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directives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directives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conflict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directly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negatively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Company’s </a:t>
            </a:r>
            <a:r>
              <a:rPr dirty="0" sz="1000">
                <a:latin typeface="Arial"/>
                <a:cs typeface="Arial"/>
              </a:rPr>
              <a:t>business.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35">
                <a:latin typeface="Arial"/>
                <a:cs typeface="Arial"/>
              </a:rPr>
              <a:t>regulatory change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predict,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change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substantial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adoption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Company.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462280" marR="5080">
              <a:lnSpc>
                <a:spcPct val="122700"/>
              </a:lnSpc>
            </a:pPr>
            <a:r>
              <a:rPr dirty="0" sz="1000" spc="25">
                <a:latin typeface="Arial"/>
                <a:cs typeface="Arial"/>
              </a:rPr>
              <a:t>New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changing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interpretations of </a:t>
            </a:r>
            <a:r>
              <a:rPr dirty="0" sz="1000" spc="25">
                <a:latin typeface="Arial"/>
                <a:cs typeface="Arial"/>
              </a:rPr>
              <a:t>existing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regulations,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jurisdictions,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including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made,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liquidity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access </a:t>
            </a:r>
            <a:r>
              <a:rPr dirty="0" sz="1000" spc="25">
                <a:latin typeface="Arial"/>
                <a:cs typeface="Arial"/>
              </a:rPr>
              <a:t>marketplaces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exchanges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trade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structure, </a:t>
            </a:r>
            <a:r>
              <a:rPr dirty="0" sz="1000" spc="30">
                <a:latin typeface="Arial"/>
                <a:cs typeface="Arial"/>
              </a:rPr>
              <a:t>rights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transferability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218" y="894573"/>
            <a:ext cx="8705215" cy="133858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72745" marR="165100" indent="-360045">
              <a:lnSpc>
                <a:spcPct val="129500"/>
              </a:lnSpc>
              <a:spcBef>
                <a:spcPts val="80"/>
              </a:spcBef>
              <a:tabLst>
                <a:tab pos="372110" algn="l"/>
              </a:tabLst>
            </a:pPr>
            <a:r>
              <a:rPr dirty="0" sz="950" spc="30">
                <a:latin typeface="Arial"/>
                <a:cs typeface="Arial"/>
              </a:rPr>
              <a:t>31.	</a:t>
            </a: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further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development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acceptance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blockchain</a:t>
            </a:r>
            <a:r>
              <a:rPr dirty="0" sz="950" spc="35">
                <a:latin typeface="Arial"/>
                <a:cs typeface="Arial"/>
              </a:rPr>
              <a:t> networks,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which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part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new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rapidly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changing</a:t>
            </a:r>
            <a:r>
              <a:rPr dirty="0" sz="950" spc="35">
                <a:latin typeface="Arial"/>
                <a:cs typeface="Arial"/>
              </a:rPr>
              <a:t> industry,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variety </a:t>
            </a:r>
            <a:r>
              <a:rPr dirty="0" sz="950" spc="50">
                <a:latin typeface="Arial"/>
                <a:cs typeface="Arial"/>
              </a:rPr>
              <a:t>of </a:t>
            </a:r>
            <a:r>
              <a:rPr dirty="0" sz="950" spc="45">
                <a:latin typeface="Arial"/>
                <a:cs typeface="Arial"/>
              </a:rPr>
              <a:t>factors </a:t>
            </a:r>
            <a:r>
              <a:rPr dirty="0" sz="950" spc="75">
                <a:latin typeface="Arial"/>
                <a:cs typeface="Arial"/>
              </a:rPr>
              <a:t>that </a:t>
            </a:r>
            <a:r>
              <a:rPr dirty="0" sz="950" spc="55">
                <a:latin typeface="Arial"/>
                <a:cs typeface="Arial"/>
              </a:rPr>
              <a:t>are </a:t>
            </a:r>
            <a:r>
              <a:rPr dirty="0" sz="950" spc="45">
                <a:latin typeface="Arial"/>
                <a:cs typeface="Arial"/>
              </a:rPr>
              <a:t>difficult </a:t>
            </a:r>
            <a:r>
              <a:rPr dirty="0" sz="950" spc="70">
                <a:latin typeface="Arial"/>
                <a:cs typeface="Arial"/>
              </a:rPr>
              <a:t>to </a:t>
            </a:r>
            <a:r>
              <a:rPr dirty="0" sz="950" spc="45">
                <a:latin typeface="Arial"/>
                <a:cs typeface="Arial"/>
              </a:rPr>
              <a:t>evaluate. </a:t>
            </a:r>
            <a:r>
              <a:rPr dirty="0" sz="950" spc="20">
                <a:latin typeface="Arial"/>
                <a:cs typeface="Arial"/>
              </a:rPr>
              <a:t>The </a:t>
            </a:r>
            <a:r>
              <a:rPr dirty="0" sz="950" spc="50">
                <a:latin typeface="Arial"/>
                <a:cs typeface="Arial"/>
              </a:rPr>
              <a:t>slowing </a:t>
            </a:r>
            <a:r>
              <a:rPr dirty="0" sz="950" spc="65">
                <a:latin typeface="Arial"/>
                <a:cs typeface="Arial"/>
              </a:rPr>
              <a:t>or </a:t>
            </a:r>
            <a:r>
              <a:rPr dirty="0" sz="950" spc="60">
                <a:latin typeface="Arial"/>
                <a:cs typeface="Arial"/>
              </a:rPr>
              <a:t>stopping </a:t>
            </a:r>
            <a:r>
              <a:rPr dirty="0" sz="950" spc="50">
                <a:latin typeface="Arial"/>
                <a:cs typeface="Arial"/>
              </a:rPr>
              <a:t>of </a:t>
            </a:r>
            <a:r>
              <a:rPr dirty="0" sz="950" spc="60">
                <a:latin typeface="Arial"/>
                <a:cs typeface="Arial"/>
              </a:rPr>
              <a:t>the </a:t>
            </a:r>
            <a:r>
              <a:rPr dirty="0" sz="950" spc="55">
                <a:latin typeface="Arial"/>
                <a:cs typeface="Arial"/>
              </a:rPr>
              <a:t>development </a:t>
            </a:r>
            <a:r>
              <a:rPr dirty="0" sz="950" spc="65">
                <a:latin typeface="Arial"/>
                <a:cs typeface="Arial"/>
              </a:rPr>
              <a:t>or </a:t>
            </a:r>
            <a:r>
              <a:rPr dirty="0" sz="950" spc="50">
                <a:latin typeface="Arial"/>
                <a:cs typeface="Arial"/>
              </a:rPr>
              <a:t>acceptance of </a:t>
            </a:r>
            <a:r>
              <a:rPr dirty="0" sz="950" spc="55">
                <a:latin typeface="Arial"/>
                <a:cs typeface="Arial"/>
              </a:rPr>
              <a:t>blockchain </a:t>
            </a:r>
            <a:r>
              <a:rPr dirty="0" sz="950" spc="45">
                <a:latin typeface="Arial"/>
                <a:cs typeface="Arial"/>
              </a:rPr>
              <a:t>networks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9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blockchain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would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adverse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material</a:t>
            </a:r>
            <a:r>
              <a:rPr dirty="0" sz="950" spc="30">
                <a:latin typeface="Arial"/>
                <a:cs typeface="Arial"/>
              </a:rPr>
              <a:t> effect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successful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development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adoption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372745" marR="5080">
              <a:lnSpc>
                <a:spcPct val="123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growth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5">
                <a:latin typeface="Arial"/>
                <a:cs typeface="Arial"/>
              </a:rPr>
              <a:t>industry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5">
                <a:latin typeface="Arial"/>
                <a:cs typeface="Arial"/>
              </a:rPr>
              <a:t>general,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0">
                <a:latin typeface="Arial"/>
                <a:cs typeface="Arial"/>
              </a:rPr>
              <a:t>networks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-10">
                <a:latin typeface="Arial"/>
                <a:cs typeface="Arial"/>
              </a:rPr>
              <a:t>rely, </a:t>
            </a:r>
            <a:r>
              <a:rPr dirty="0" sz="1000" spc="-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high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degree of uncertainty.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factors </a:t>
            </a:r>
            <a:r>
              <a:rPr dirty="0" sz="1000" spc="25">
                <a:latin typeface="Arial"/>
                <a:cs typeface="Arial"/>
              </a:rPr>
              <a:t>affecting </a:t>
            </a:r>
            <a:r>
              <a:rPr dirty="0" sz="1000" spc="35">
                <a:latin typeface="Arial"/>
                <a:cs typeface="Arial"/>
              </a:rPr>
              <a:t>the further </a:t>
            </a:r>
            <a:r>
              <a:rPr dirty="0" sz="1000" spc="30">
                <a:latin typeface="Arial"/>
                <a:cs typeface="Arial"/>
              </a:rPr>
              <a:t>development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cryptocurrency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cryptosecurity </a:t>
            </a:r>
            <a:r>
              <a:rPr dirty="0" sz="1000" spc="15">
                <a:latin typeface="Arial"/>
                <a:cs typeface="Arial"/>
              </a:rPr>
              <a:t>industry,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networks, </a:t>
            </a:r>
            <a:r>
              <a:rPr dirty="0" sz="1000" spc="15">
                <a:latin typeface="Arial"/>
                <a:cs typeface="Arial"/>
              </a:rPr>
              <a:t>include,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22450" y="2390597"/>
            <a:ext cx="84455" cy="4038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8511" y="2390597"/>
            <a:ext cx="7218045" cy="403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5"/>
              </a:spcBef>
            </a:pPr>
            <a:r>
              <a:rPr dirty="0" sz="1000" spc="30">
                <a:latin typeface="Arial"/>
                <a:cs typeface="Arial"/>
              </a:rPr>
              <a:t>worldwide </a:t>
            </a:r>
            <a:r>
              <a:rPr dirty="0" sz="1000" spc="45">
                <a:latin typeface="Arial"/>
                <a:cs typeface="Arial"/>
              </a:rPr>
              <a:t>growth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5">
                <a:latin typeface="Arial"/>
                <a:cs typeface="Arial"/>
              </a:rPr>
              <a:t>adoption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cryptocurrencies, cryptosecurities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0">
                <a:latin typeface="Arial"/>
                <a:cs typeface="Arial"/>
              </a:rPr>
              <a:t>technologies;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government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quasi-government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regulation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cryptocurrencies, cryptosecurities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blockchain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2450" y="2800857"/>
            <a:ext cx="62630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5">
                <a:latin typeface="Arial"/>
                <a:cs typeface="Arial"/>
              </a:rPr>
              <a:t>use,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restrictions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regulation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operation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blockchain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networks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systems;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2450" y="2957525"/>
            <a:ext cx="84455" cy="58356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8511" y="2957525"/>
            <a:ext cx="7141209" cy="583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maintenance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open-source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software </a:t>
            </a:r>
            <a:r>
              <a:rPr dirty="0" sz="1000" spc="35">
                <a:latin typeface="Arial"/>
                <a:cs typeface="Arial"/>
              </a:rPr>
              <a:t>protocol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cryptocurrency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cryptosecurities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networks;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consumer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demographics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public</a:t>
            </a:r>
            <a:r>
              <a:rPr dirty="0" sz="1000" spc="10">
                <a:latin typeface="Arial"/>
                <a:cs typeface="Arial"/>
              </a:rPr>
              <a:t> tastes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preferences;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popularity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forms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methods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buying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selling </a:t>
            </a:r>
            <a:r>
              <a:rPr dirty="0" sz="1000" spc="30">
                <a:latin typeface="Arial"/>
                <a:cs typeface="Arial"/>
              </a:rPr>
              <a:t>goods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services,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450" y="3550666"/>
            <a:ext cx="49466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new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means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using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government-backed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currencies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existing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networks;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2450" y="3701236"/>
            <a:ext cx="84455" cy="4038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8511" y="3736594"/>
            <a:ext cx="68814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30">
                <a:latin typeface="Arial"/>
                <a:cs typeface="Arial"/>
              </a:rPr>
              <a:t>general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environment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relating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cryptocurrencies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cryptosecurities;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8511" y="3925570"/>
            <a:ext cx="72294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decline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popularity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acceptance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cryptocurrencies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blockchain-based tokens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8264" y="4111498"/>
            <a:ext cx="8422640" cy="11150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76884">
              <a:lnSpc>
                <a:spcPct val="100000"/>
              </a:lnSpc>
              <a:spcBef>
                <a:spcPts val="105"/>
              </a:spcBef>
            </a:pP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results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operations.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227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cryptocurrency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cryptosecurities </a:t>
            </a:r>
            <a:r>
              <a:rPr dirty="0" sz="1000" spc="20">
                <a:latin typeface="Arial"/>
                <a:cs typeface="Arial"/>
              </a:rPr>
              <a:t>industries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whole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20">
                <a:latin typeface="Arial"/>
                <a:cs typeface="Arial"/>
              </a:rPr>
              <a:t>characterized by </a:t>
            </a:r>
            <a:r>
              <a:rPr dirty="0" sz="1000" spc="45">
                <a:latin typeface="Arial"/>
                <a:cs typeface="Arial"/>
              </a:rPr>
              <a:t>rapid </a:t>
            </a: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innovations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constantly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evolving.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Although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experienced </a:t>
            </a:r>
            <a:r>
              <a:rPr dirty="0" sz="1000" spc="25">
                <a:latin typeface="Arial"/>
                <a:cs typeface="Arial"/>
              </a:rPr>
              <a:t>significant </a:t>
            </a:r>
            <a:r>
              <a:rPr dirty="0" sz="1000" spc="45">
                <a:latin typeface="Arial"/>
                <a:cs typeface="Arial"/>
              </a:rPr>
              <a:t>growth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recent </a:t>
            </a:r>
            <a:r>
              <a:rPr dirty="0" sz="1000" spc="-10">
                <a:latin typeface="Arial"/>
                <a:cs typeface="Arial"/>
              </a:rPr>
              <a:t>years,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slowing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stopping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development, </a:t>
            </a:r>
            <a:r>
              <a:rPr dirty="0" sz="1000" spc="30">
                <a:latin typeface="Arial"/>
                <a:cs typeface="Arial"/>
              </a:rPr>
              <a:t>general </a:t>
            </a:r>
            <a:r>
              <a:rPr dirty="0" sz="1000" spc="25">
                <a:latin typeface="Arial"/>
                <a:cs typeface="Arial"/>
              </a:rPr>
              <a:t>acceptance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adoption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usage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blockchain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networks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blockchain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deter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delay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acceptance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5">
                <a:latin typeface="Arial"/>
                <a:cs typeface="Arial"/>
              </a:rPr>
              <a:t> adoption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894573"/>
            <a:ext cx="8776335" cy="11499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62280" marR="487680" indent="-450215">
              <a:lnSpc>
                <a:spcPct val="128400"/>
              </a:lnSpc>
              <a:spcBef>
                <a:spcPts val="90"/>
              </a:spcBef>
              <a:tabLst>
                <a:tab pos="462280" algn="l"/>
              </a:tabLst>
            </a:pPr>
            <a:r>
              <a:rPr dirty="0" sz="950" spc="35">
                <a:latin typeface="Arial"/>
                <a:cs typeface="Arial"/>
              </a:rPr>
              <a:t>32.	</a:t>
            </a: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prices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extremely</a:t>
            </a:r>
            <a:r>
              <a:rPr dirty="0" sz="950" spc="35">
                <a:latin typeface="Arial"/>
                <a:cs typeface="Arial"/>
              </a:rPr>
              <a:t> volatile.</a:t>
            </a:r>
            <a:r>
              <a:rPr dirty="0" sz="950" spc="26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Fluctuations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price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could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materially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adversely</a:t>
            </a:r>
            <a:r>
              <a:rPr dirty="0" sz="950" spc="40">
                <a:latin typeface="Arial"/>
                <a:cs typeface="Arial"/>
              </a:rPr>
              <a:t> affect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business,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also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significant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price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volatility.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462280" marR="5080">
              <a:lnSpc>
                <a:spcPct val="123000"/>
              </a:lnSpc>
              <a:spcBef>
                <a:spcPts val="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prices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cryptocurrencies,</a:t>
            </a:r>
            <a:r>
              <a:rPr dirty="0" sz="1000" spc="20">
                <a:latin typeface="Arial"/>
                <a:cs typeface="Arial"/>
              </a:rPr>
              <a:t> such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Bitcoin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Ether,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historically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20">
                <a:latin typeface="Arial"/>
                <a:cs typeface="Arial"/>
              </a:rPr>
              <a:t> subject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dramatic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fluctuations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 highly </a:t>
            </a:r>
            <a:r>
              <a:rPr dirty="0" sz="1000" spc="10">
                <a:latin typeface="Arial"/>
                <a:cs typeface="Arial"/>
              </a:rPr>
              <a:t>volatile,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30">
                <a:latin typeface="Arial"/>
                <a:cs typeface="Arial"/>
              </a:rPr>
              <a:t>be highly </a:t>
            </a:r>
            <a:r>
              <a:rPr dirty="0" sz="1000" spc="15">
                <a:latin typeface="Arial"/>
                <a:cs typeface="Arial"/>
              </a:rPr>
              <a:t>volatile. </a:t>
            </a:r>
            <a:r>
              <a:rPr dirty="0" sz="1000" spc="-10">
                <a:latin typeface="Arial"/>
                <a:cs typeface="Arial"/>
              </a:rPr>
              <a:t>Several </a:t>
            </a:r>
            <a:r>
              <a:rPr dirty="0" sz="1000" spc="20">
                <a:latin typeface="Arial"/>
                <a:cs typeface="Arial"/>
              </a:rPr>
              <a:t>factors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influence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>
                <a:latin typeface="Arial"/>
                <a:cs typeface="Arial"/>
              </a:rPr>
              <a:t>price,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including,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but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822450" y="2207716"/>
            <a:ext cx="84455" cy="7721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8511" y="2207716"/>
            <a:ext cx="7382509" cy="7721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trade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secondary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market,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all;</a:t>
            </a:r>
            <a:endParaRPr sz="1000">
              <a:latin typeface="Arial"/>
              <a:cs typeface="Arial"/>
            </a:endParaRPr>
          </a:p>
          <a:p>
            <a:pPr marL="12700" marR="1220470">
              <a:lnSpc>
                <a:spcPts val="1490"/>
              </a:lnSpc>
              <a:spcBef>
                <a:spcPts val="75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alternative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system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platform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assets;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global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security </a:t>
            </a:r>
            <a:r>
              <a:rPr dirty="0" sz="1000" spc="30">
                <a:latin typeface="Arial"/>
                <a:cs typeface="Arial"/>
              </a:rPr>
              <a:t>token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supply;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000" spc="45">
                <a:latin typeface="Arial"/>
                <a:cs typeface="Arial"/>
              </a:rPr>
              <a:t>global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token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demand,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influenced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growth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retail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merchants’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commercial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2450" y="2957525"/>
            <a:ext cx="7774305" cy="583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businesses’ </a:t>
            </a:r>
            <a:r>
              <a:rPr dirty="0" sz="1000" spc="25">
                <a:latin typeface="Arial"/>
                <a:cs typeface="Arial"/>
              </a:rPr>
              <a:t>acceptance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10">
                <a:latin typeface="Arial"/>
                <a:cs typeface="Arial"/>
              </a:rPr>
              <a:t>like </a:t>
            </a:r>
            <a:r>
              <a:rPr dirty="0" sz="1000" spc="20">
                <a:latin typeface="Arial"/>
                <a:cs typeface="Arial"/>
              </a:rPr>
              <a:t>cryptocurrencies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5">
                <a:latin typeface="Arial"/>
                <a:cs typeface="Arial"/>
              </a:rPr>
              <a:t>payment </a:t>
            </a:r>
            <a:r>
              <a:rPr dirty="0" sz="1000" spc="30">
                <a:latin typeface="Arial"/>
                <a:cs typeface="Arial"/>
              </a:rPr>
              <a:t>for goods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0">
                <a:latin typeface="Arial"/>
                <a:cs typeface="Arial"/>
              </a:rPr>
              <a:t>services,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30">
                <a:latin typeface="Arial"/>
                <a:cs typeface="Arial"/>
              </a:rPr>
              <a:t>of online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exchanges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20">
                <a:latin typeface="Arial"/>
                <a:cs typeface="Arial"/>
              </a:rPr>
              <a:t>wallets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hold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perception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holding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">
                <a:latin typeface="Arial"/>
                <a:cs typeface="Arial"/>
              </a:rPr>
              <a:t>safe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">
                <a:latin typeface="Arial"/>
                <a:cs typeface="Arial"/>
              </a:rPr>
              <a:t>secure,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restrictions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use;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2450" y="3518357"/>
            <a:ext cx="84455" cy="133350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8511" y="3518357"/>
            <a:ext cx="7016750" cy="133350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15">
                <a:latin typeface="Arial"/>
                <a:cs typeface="Arial"/>
              </a:rPr>
              <a:t>purchasers’ </a:t>
            </a:r>
            <a:r>
              <a:rPr dirty="0" sz="1000" spc="25">
                <a:latin typeface="Arial"/>
                <a:cs typeface="Arial"/>
              </a:rPr>
              <a:t>expectations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respect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inflation;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software,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software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requirements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hardware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requirements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underlying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assets;</a:t>
            </a:r>
            <a:endParaRPr sz="1000">
              <a:latin typeface="Arial"/>
              <a:cs typeface="Arial"/>
            </a:endParaRPr>
          </a:p>
          <a:p>
            <a:pPr marL="12700" marR="1088390">
              <a:lnSpc>
                <a:spcPct val="122000"/>
              </a:lnSpc>
              <a:spcBef>
                <a:spcPts val="25"/>
              </a:spcBef>
            </a:pP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rights, </a:t>
            </a:r>
            <a:r>
              <a:rPr dirty="0" sz="1000" spc="25">
                <a:latin typeface="Arial"/>
                <a:cs typeface="Arial"/>
              </a:rPr>
              <a:t>obligations, </a:t>
            </a:r>
            <a:r>
              <a:rPr dirty="0" sz="1000">
                <a:latin typeface="Arial"/>
                <a:cs typeface="Arial"/>
              </a:rPr>
              <a:t>incentives,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rewards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various 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10">
                <a:latin typeface="Arial"/>
                <a:cs typeface="Arial"/>
              </a:rPr>
              <a:t>assets;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rates;</a:t>
            </a:r>
            <a:endParaRPr sz="1000">
              <a:latin typeface="Arial"/>
              <a:cs typeface="Arial"/>
            </a:endParaRPr>
          </a:p>
          <a:p>
            <a:pPr marL="12700" marR="722630">
              <a:lnSpc>
                <a:spcPct val="122000"/>
              </a:lnSpc>
              <a:spcBef>
                <a:spcPts val="25"/>
              </a:spcBef>
            </a:pPr>
            <a:r>
              <a:rPr dirty="0" sz="1000" spc="20">
                <a:latin typeface="Arial"/>
                <a:cs typeface="Arial"/>
              </a:rPr>
              <a:t>currency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>
                <a:latin typeface="Arial"/>
                <a:cs typeface="Arial"/>
              </a:rPr>
              <a:t>rates, </a:t>
            </a:r>
            <a:r>
              <a:rPr dirty="0" sz="1000" spc="35">
                <a:latin typeface="Arial"/>
                <a:cs typeface="Arial"/>
              </a:rPr>
              <a:t>including the </a:t>
            </a:r>
            <a:r>
              <a:rPr dirty="0" sz="1000" spc="20">
                <a:latin typeface="Arial"/>
                <a:cs typeface="Arial"/>
              </a:rPr>
              <a:t>rates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exchanged for </a:t>
            </a:r>
            <a:r>
              <a:rPr dirty="0" sz="1000" spc="35">
                <a:latin typeface="Arial"/>
                <a:cs typeface="Arial"/>
              </a:rPr>
              <a:t>fiat </a:t>
            </a:r>
            <a:r>
              <a:rPr dirty="0" sz="1000" spc="10">
                <a:latin typeface="Arial"/>
                <a:cs typeface="Arial"/>
              </a:rPr>
              <a:t>currencies;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government-backed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currency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withdrawal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deposit</a:t>
            </a:r>
            <a:r>
              <a:rPr dirty="0" sz="1000" spc="10">
                <a:latin typeface="Arial"/>
                <a:cs typeface="Arial"/>
              </a:rPr>
              <a:t> policies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exchanges;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 spc="35">
                <a:latin typeface="Arial"/>
                <a:cs typeface="Arial"/>
              </a:rPr>
              <a:t>interruptions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service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failures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major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30">
                <a:latin typeface="Arial"/>
                <a:cs typeface="Arial"/>
              </a:rPr>
              <a:t>token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450" y="4861305"/>
            <a:ext cx="16052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10">
                <a:latin typeface="Arial"/>
                <a:cs typeface="Arial"/>
              </a:rPr>
              <a:t>security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tokens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traded;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2450" y="5047234"/>
            <a:ext cx="844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38511" y="5047234"/>
            <a:ext cx="72669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large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purchasers,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private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registered </a:t>
            </a:r>
            <a:r>
              <a:rPr dirty="0" sz="1000" spc="10">
                <a:latin typeface="Arial"/>
                <a:cs typeface="Arial"/>
              </a:rPr>
              <a:t>funds,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directly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indirectly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2450" y="5236210"/>
            <a:ext cx="28803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5">
                <a:latin typeface="Arial"/>
                <a:cs typeface="Arial"/>
              </a:rPr>
              <a:t>invest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2450" y="5386781"/>
            <a:ext cx="84455" cy="7753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>
                <a:latin typeface="Symbol"/>
                <a:cs typeface="Symbol"/>
              </a:rPr>
              <a:t>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8511" y="5386781"/>
            <a:ext cx="7123430" cy="77533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 spc="40">
                <a:latin typeface="Arial"/>
                <a:cs typeface="Arial"/>
              </a:rPr>
              <a:t>monetary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policies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governments, </a:t>
            </a:r>
            <a:r>
              <a:rPr dirty="0" sz="1000" spc="40">
                <a:latin typeface="Arial"/>
                <a:cs typeface="Arial"/>
              </a:rPr>
              <a:t>trade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restrictions,</a:t>
            </a:r>
            <a:r>
              <a:rPr dirty="0" sz="1000" spc="20">
                <a:latin typeface="Arial"/>
                <a:cs typeface="Arial"/>
              </a:rPr>
              <a:t> currency </a:t>
            </a:r>
            <a:r>
              <a:rPr dirty="0" sz="1000" spc="25">
                <a:latin typeface="Arial"/>
                <a:cs typeface="Arial"/>
              </a:rPr>
              <a:t>devaluations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revaluations;</a:t>
            </a:r>
            <a:endParaRPr sz="1000">
              <a:latin typeface="Arial"/>
              <a:cs typeface="Arial"/>
            </a:endParaRPr>
          </a:p>
          <a:p>
            <a:pPr marL="12700" marR="638175">
              <a:lnSpc>
                <a:spcPct val="122000"/>
              </a:lnSpc>
              <a:spcBef>
                <a:spcPts val="25"/>
              </a:spcBef>
            </a:pP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10">
                <a:latin typeface="Arial"/>
                <a:cs typeface="Arial"/>
              </a:rPr>
              <a:t>measures,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>
                <a:latin typeface="Arial"/>
                <a:cs typeface="Arial"/>
              </a:rPr>
              <a:t>any,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15">
                <a:latin typeface="Arial"/>
                <a:cs typeface="Arial"/>
              </a:rPr>
              <a:t>tokens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assets;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global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regional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political,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situations;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25">
                <a:latin typeface="Arial"/>
                <a:cs typeface="Arial"/>
              </a:rPr>
              <a:t>expectations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participants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tokens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will </a:t>
            </a:r>
            <a:r>
              <a:rPr dirty="0" sz="1000" spc="25">
                <a:latin typeface="Arial"/>
                <a:cs typeface="Arial"/>
              </a:rPr>
              <a:t>soon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change.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435" y="897077"/>
            <a:ext cx="8063230" cy="1147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decrease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5">
                <a:latin typeface="Arial"/>
                <a:cs typeface="Arial"/>
              </a:rPr>
              <a:t>single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20">
                <a:latin typeface="Arial"/>
                <a:cs typeface="Arial"/>
              </a:rPr>
              <a:t>volatility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entire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30">
                <a:latin typeface="Arial"/>
                <a:cs typeface="Arial"/>
              </a:rPr>
              <a:t>token </a:t>
            </a:r>
            <a:r>
              <a:rPr dirty="0" sz="1000" spc="25">
                <a:latin typeface="Arial"/>
                <a:cs typeface="Arial"/>
              </a:rPr>
              <a:t>industry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including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25">
                <a:latin typeface="Arial"/>
                <a:cs typeface="Arial"/>
              </a:rPr>
              <a:t>example,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30">
                <a:latin typeface="Arial"/>
                <a:cs typeface="Arial"/>
              </a:rPr>
              <a:t>breach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10">
                <a:latin typeface="Arial"/>
                <a:cs typeface="Arial"/>
              </a:rPr>
              <a:t>affects </a:t>
            </a:r>
            <a:r>
              <a:rPr dirty="0" sz="1000" spc="30">
                <a:latin typeface="Arial"/>
                <a:cs typeface="Arial"/>
              </a:rPr>
              <a:t>purchaser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user </a:t>
            </a:r>
            <a:r>
              <a:rPr dirty="0" sz="1000" spc="20">
                <a:latin typeface="Arial"/>
                <a:cs typeface="Arial"/>
              </a:rPr>
              <a:t>confidence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Bitcoin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Ether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industry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whole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also cause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fluctuate. </a:t>
            </a:r>
            <a:r>
              <a:rPr dirty="0" sz="100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volatility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price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significant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over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short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period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terms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also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lead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price</a:t>
            </a:r>
            <a:r>
              <a:rPr dirty="0" sz="1000" spc="15">
                <a:latin typeface="Arial"/>
                <a:cs typeface="Arial"/>
              </a:rPr>
              <a:t> volatility.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2426461"/>
            <a:ext cx="24542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>
                <a:solidFill>
                  <a:srgbClr val="F05139"/>
                </a:solidFill>
                <a:latin typeface="Arial"/>
                <a:cs typeface="Arial"/>
              </a:rPr>
              <a:t>Risks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F05139"/>
                </a:solidFill>
                <a:latin typeface="Arial"/>
                <a:cs typeface="Arial"/>
              </a:rPr>
              <a:t>Related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F05139"/>
                </a:solidFill>
                <a:latin typeface="Arial"/>
                <a:cs typeface="Arial"/>
              </a:rPr>
              <a:t>to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F05139"/>
                </a:solidFill>
                <a:latin typeface="Arial"/>
                <a:cs typeface="Arial"/>
              </a:rPr>
              <a:t>Company’s</a:t>
            </a:r>
            <a:r>
              <a:rPr dirty="0" sz="950" spc="25">
                <a:solidFill>
                  <a:srgbClr val="F05139"/>
                </a:solidFill>
                <a:latin typeface="Arial"/>
                <a:cs typeface="Arial"/>
              </a:rPr>
              <a:t> Business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8050" y="280136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33.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7160" y="2764247"/>
            <a:ext cx="8324215" cy="4051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27499"/>
              </a:lnSpc>
              <a:spcBef>
                <a:spcPts val="114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has,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date,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relied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upon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funding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from</a:t>
            </a:r>
            <a:r>
              <a:rPr dirty="0" sz="950" spc="25">
                <a:latin typeface="Arial"/>
                <a:cs typeface="Arial"/>
              </a:rPr>
              <a:t> its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founder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such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funding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were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provided,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it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would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adverse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impact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on </a:t>
            </a:r>
            <a:r>
              <a:rPr dirty="0" sz="950" spc="-24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operations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financial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conditions</a:t>
            </a:r>
            <a:r>
              <a:rPr dirty="0" sz="1000" spc="45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3326333"/>
            <a:ext cx="8053070" cy="778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currently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wholly-owned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founder.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legally </a:t>
            </a:r>
            <a:r>
              <a:rPr dirty="0" sz="1000" spc="45">
                <a:latin typeface="Arial"/>
                <a:cs typeface="Arial"/>
              </a:rPr>
              <a:t>binding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commitment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person,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founder,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contribute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loan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it.</a:t>
            </a:r>
            <a:r>
              <a:rPr dirty="0" sz="1000" spc="2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founder</a:t>
            </a:r>
            <a:r>
              <a:rPr dirty="0" sz="1000" spc="15">
                <a:latin typeface="Arial"/>
                <a:cs typeface="Arial"/>
              </a:rPr>
              <a:t> were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unwilling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fund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future,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founder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become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bankruptcy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">
                <a:latin typeface="Arial"/>
                <a:cs typeface="Arial"/>
              </a:rPr>
              <a:t>insolvency </a:t>
            </a:r>
            <a:r>
              <a:rPr dirty="0" sz="1000" spc="20">
                <a:latin typeface="Arial"/>
                <a:cs typeface="Arial"/>
              </a:rPr>
              <a:t>proceeding,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impacted.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050" y="4300982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34.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7160" y="4300982"/>
            <a:ext cx="508698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latin typeface="Arial"/>
                <a:cs typeface="Arial"/>
              </a:rPr>
              <a:t>There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no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assurance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that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will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able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continue</a:t>
            </a:r>
            <a:r>
              <a:rPr dirty="0" sz="950" spc="30">
                <a:latin typeface="Arial"/>
                <a:cs typeface="Arial"/>
              </a:rPr>
              <a:t> as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going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concern.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8435" y="4636973"/>
            <a:ext cx="8304530" cy="1153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10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has </a:t>
            </a:r>
            <a:r>
              <a:rPr dirty="0" sz="1000" spc="30">
                <a:latin typeface="Arial"/>
                <a:cs typeface="Arial"/>
              </a:rPr>
              <a:t>generated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revenue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40">
                <a:latin typeface="Arial"/>
                <a:cs typeface="Arial"/>
              </a:rPr>
              <a:t>accumulated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since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inception.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such,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Company’s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continuation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going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concern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30">
                <a:latin typeface="Arial"/>
                <a:cs typeface="Arial"/>
              </a:rPr>
              <a:t>dependent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continued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40">
                <a:latin typeface="Arial"/>
                <a:cs typeface="Arial"/>
              </a:rPr>
              <a:t>support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founder,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provided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45">
                <a:latin typeface="Arial"/>
                <a:cs typeface="Arial"/>
              </a:rPr>
              <a:t>under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0">
                <a:latin typeface="Arial"/>
                <a:cs typeface="Arial"/>
              </a:rPr>
              <a:t>obligation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continue </a:t>
            </a:r>
            <a:r>
              <a:rPr dirty="0" sz="1000" spc="50">
                <a:latin typeface="Arial"/>
                <a:cs typeface="Arial"/>
              </a:rPr>
              <a:t>to do </a:t>
            </a:r>
            <a:r>
              <a:rPr dirty="0" sz="1000" spc="-5">
                <a:latin typeface="Arial"/>
                <a:cs typeface="Arial"/>
              </a:rPr>
              <a:t>so. </a:t>
            </a:r>
            <a:r>
              <a:rPr dirty="0" sz="1000" spc="40">
                <a:latin typeface="Arial"/>
                <a:cs typeface="Arial"/>
              </a:rPr>
              <a:t>Although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5">
                <a:latin typeface="Arial"/>
                <a:cs typeface="Arial"/>
              </a:rPr>
              <a:t>anticipates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proceeds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 will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15">
                <a:latin typeface="Arial"/>
                <a:cs typeface="Arial"/>
              </a:rPr>
              <a:t>sufficient </a:t>
            </a:r>
            <a:r>
              <a:rPr dirty="0" sz="1000" spc="30">
                <a:latin typeface="Arial"/>
                <a:cs typeface="Arial"/>
              </a:rPr>
              <a:t>liquidity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meet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45">
                <a:latin typeface="Arial"/>
                <a:cs typeface="Arial"/>
              </a:rPr>
              <a:t> commitments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next </a:t>
            </a:r>
            <a:r>
              <a:rPr dirty="0" sz="1000" spc="10">
                <a:latin typeface="Arial"/>
                <a:cs typeface="Arial"/>
              </a:rPr>
              <a:t>twelve </a:t>
            </a:r>
            <a:r>
              <a:rPr dirty="0" sz="1000" spc="25">
                <a:latin typeface="Arial"/>
                <a:cs typeface="Arial"/>
              </a:rPr>
              <a:t>months,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0">
                <a:latin typeface="Arial"/>
                <a:cs typeface="Arial"/>
              </a:rPr>
              <a:t>guarantee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>
                <a:latin typeface="Arial"/>
                <a:cs typeface="Arial"/>
              </a:rPr>
              <a:t>successful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achieving this </a:t>
            </a:r>
            <a:r>
              <a:rPr dirty="0" sz="1000" spc="10">
                <a:latin typeface="Arial"/>
                <a:cs typeface="Arial"/>
              </a:rPr>
              <a:t>objective. </a:t>
            </a:r>
            <a:r>
              <a:rPr dirty="0" sz="1000" spc="-10">
                <a:latin typeface="Arial"/>
                <a:cs typeface="Arial"/>
              </a:rPr>
              <a:t>Since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commencement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Offering </a:t>
            </a:r>
            <a:r>
              <a:rPr dirty="0" sz="1000" spc="50">
                <a:latin typeface="Arial"/>
                <a:cs typeface="Arial"/>
              </a:rPr>
              <a:t>through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date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45">
                <a:latin typeface="Arial"/>
                <a:cs typeface="Arial"/>
              </a:rPr>
              <a:t>Memorandum,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0">
                <a:latin typeface="Arial"/>
                <a:cs typeface="Arial"/>
              </a:rPr>
              <a:t>has utilized </a:t>
            </a:r>
            <a:r>
              <a:rPr dirty="0" sz="1000" spc="40">
                <a:latin typeface="Arial"/>
                <a:cs typeface="Arial"/>
              </a:rPr>
              <a:t>approximately </a:t>
            </a:r>
            <a:r>
              <a:rPr dirty="0" sz="1000" spc="-5">
                <a:latin typeface="Arial"/>
                <a:cs typeface="Arial"/>
              </a:rPr>
              <a:t>$0 </a:t>
            </a:r>
            <a:r>
              <a:rPr dirty="0" sz="1000" spc="25">
                <a:latin typeface="Arial"/>
                <a:cs typeface="Arial"/>
              </a:rPr>
              <a:t>million, </a:t>
            </a:r>
            <a:r>
              <a:rPr dirty="0" sz="1000" spc="35">
                <a:latin typeface="Arial"/>
                <a:cs typeface="Arial"/>
              </a:rPr>
              <a:t>excluding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amounts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connection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transaction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contemplated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herein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toward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investments.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7945" y="767841"/>
            <a:ext cx="9097645" cy="596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05"/>
              </a:spcBef>
            </a:pPr>
            <a:r>
              <a:rPr dirty="0" sz="1600" spc="-25" b="1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CURRENT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F05139"/>
                </a:solidFill>
                <a:latin typeface="Arial"/>
                <a:cs typeface="Arial"/>
              </a:rPr>
              <a:t>STATE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25" b="1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0" b="1">
                <a:solidFill>
                  <a:srgbClr val="F05139"/>
                </a:solidFill>
                <a:latin typeface="Arial"/>
                <a:cs typeface="Arial"/>
              </a:rPr>
              <a:t>STARTUP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ECOSYSTEM</a:t>
            </a:r>
            <a:endParaRPr sz="1600">
              <a:latin typeface="Arial"/>
              <a:cs typeface="Arial"/>
            </a:endParaRPr>
          </a:p>
          <a:p>
            <a:pPr marL="88900" marR="290830">
              <a:lnSpc>
                <a:spcPct val="122800"/>
              </a:lnSpc>
              <a:spcBef>
                <a:spcPts val="1825"/>
              </a:spcBef>
            </a:pPr>
            <a:r>
              <a:rPr dirty="0" sz="1200" spc="35">
                <a:latin typeface="Arial"/>
                <a:cs typeface="Arial"/>
              </a:rPr>
              <a:t>Starting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new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business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daunting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undertaking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rife </a:t>
            </a:r>
            <a:r>
              <a:rPr dirty="0" sz="1200" spc="50">
                <a:latin typeface="Arial"/>
                <a:cs typeface="Arial"/>
              </a:rPr>
              <a:t>with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peril.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Despite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odds-against, </a:t>
            </a:r>
            <a:r>
              <a:rPr dirty="0" sz="1200" spc="60">
                <a:latin typeface="Arial"/>
                <a:cs typeface="Arial"/>
              </a:rPr>
              <a:t>many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ambitious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entrepreneurs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accept </a:t>
            </a:r>
            <a:r>
              <a:rPr dirty="0" sz="1200" spc="20">
                <a:latin typeface="Arial"/>
                <a:cs typeface="Arial"/>
              </a:rPr>
              <a:t>this </a:t>
            </a:r>
            <a:r>
              <a:rPr dirty="0" sz="1200" spc="35">
                <a:latin typeface="Arial"/>
                <a:cs typeface="Arial"/>
              </a:rPr>
              <a:t>challenge </a:t>
            </a:r>
            <a:r>
              <a:rPr dirty="0" sz="1200" spc="65">
                <a:latin typeface="Arial"/>
                <a:cs typeface="Arial"/>
              </a:rPr>
              <a:t>at </a:t>
            </a:r>
            <a:r>
              <a:rPr dirty="0" sz="1200" spc="30">
                <a:latin typeface="Arial"/>
                <a:cs typeface="Arial"/>
              </a:rPr>
              <a:t>some </a:t>
            </a:r>
            <a:r>
              <a:rPr dirty="0" sz="1200" spc="50">
                <a:latin typeface="Arial"/>
                <a:cs typeface="Arial"/>
              </a:rPr>
              <a:t>time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-15">
                <a:latin typeface="Arial"/>
                <a:cs typeface="Arial"/>
              </a:rPr>
              <a:t>lives. </a:t>
            </a:r>
            <a:r>
              <a:rPr dirty="0" sz="1200" spc="30">
                <a:latin typeface="Arial"/>
                <a:cs typeface="Arial"/>
              </a:rPr>
              <a:t>While </a:t>
            </a:r>
            <a:r>
              <a:rPr dirty="0" sz="1200" spc="35">
                <a:latin typeface="Arial"/>
                <a:cs typeface="Arial"/>
              </a:rPr>
              <a:t>there are </a:t>
            </a:r>
            <a:r>
              <a:rPr dirty="0" sz="1200" spc="60">
                <a:latin typeface="Arial"/>
                <a:cs typeface="Arial"/>
              </a:rPr>
              <a:t>no </a:t>
            </a:r>
            <a:r>
              <a:rPr dirty="0" sz="1200" spc="10">
                <a:latin typeface="Arial"/>
                <a:cs typeface="Arial"/>
              </a:rPr>
              <a:t>precise sources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5">
                <a:latin typeface="Arial"/>
                <a:cs typeface="Arial"/>
              </a:rPr>
              <a:t>track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65">
                <a:latin typeface="Arial"/>
                <a:cs typeface="Arial"/>
              </a:rPr>
              <a:t>number </a:t>
            </a:r>
            <a:r>
              <a:rPr dirty="0" sz="1200" spc="35">
                <a:latin typeface="Arial"/>
                <a:cs typeface="Arial"/>
              </a:rPr>
              <a:t>of new </a:t>
            </a:r>
            <a:r>
              <a:rPr dirty="0" sz="1200" spc="20">
                <a:latin typeface="Arial"/>
                <a:cs typeface="Arial"/>
              </a:rPr>
              <a:t>startups,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research </a:t>
            </a:r>
            <a:r>
              <a:rPr dirty="0" sz="1200" spc="15">
                <a:latin typeface="Arial"/>
                <a:cs typeface="Arial"/>
              </a:rPr>
              <a:t>suggests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35">
                <a:latin typeface="Arial"/>
                <a:cs typeface="Arial"/>
              </a:rPr>
              <a:t>there are </a:t>
            </a:r>
            <a:r>
              <a:rPr dirty="0" sz="1200" spc="15">
                <a:latin typeface="Arial"/>
                <a:cs typeface="Arial"/>
              </a:rPr>
              <a:t>tens </a:t>
            </a:r>
            <a:r>
              <a:rPr dirty="0" sz="1200" spc="35">
                <a:latin typeface="Arial"/>
                <a:cs typeface="Arial"/>
              </a:rPr>
              <a:t>of millions of startups </a:t>
            </a:r>
            <a:r>
              <a:rPr dirty="0" sz="1200" spc="65">
                <a:latin typeface="Arial"/>
                <a:cs typeface="Arial"/>
              </a:rPr>
              <a:t>at </a:t>
            </a:r>
            <a:r>
              <a:rPr dirty="0" sz="1200" spc="30">
                <a:latin typeface="Arial"/>
                <a:cs typeface="Arial"/>
              </a:rPr>
              <a:t>some </a:t>
            </a:r>
            <a:r>
              <a:rPr dirty="0" sz="1200" spc="25">
                <a:latin typeface="Arial"/>
                <a:cs typeface="Arial"/>
              </a:rPr>
              <a:t>stage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5">
                <a:latin typeface="Arial"/>
                <a:cs typeface="Arial"/>
              </a:rPr>
              <a:t>business </a:t>
            </a:r>
            <a:r>
              <a:rPr dirty="0" sz="1200" spc="40">
                <a:latin typeface="Arial"/>
                <a:cs typeface="Arial"/>
              </a:rPr>
              <a:t>development </a:t>
            </a:r>
            <a:r>
              <a:rPr dirty="0" sz="1200" spc="65">
                <a:latin typeface="Arial"/>
                <a:cs typeface="Arial"/>
              </a:rPr>
              <a:t>at </a:t>
            </a:r>
            <a:r>
              <a:rPr dirty="0" sz="1200" spc="35">
                <a:latin typeface="Arial"/>
                <a:cs typeface="Arial"/>
              </a:rPr>
              <a:t>any </a:t>
            </a:r>
            <a:r>
              <a:rPr dirty="0" sz="1200" spc="20">
                <a:latin typeface="Arial"/>
                <a:cs typeface="Arial"/>
              </a:rPr>
              <a:t>given </a:t>
            </a:r>
            <a:r>
              <a:rPr dirty="0" sz="1200" spc="75">
                <a:latin typeface="Arial"/>
                <a:cs typeface="Arial"/>
              </a:rPr>
              <a:t>moment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time.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88900" marR="139065">
              <a:lnSpc>
                <a:spcPct val="122800"/>
              </a:lnSpc>
            </a:pPr>
            <a:r>
              <a:rPr dirty="0" sz="1200" spc="35">
                <a:latin typeface="Arial"/>
                <a:cs typeface="Arial"/>
              </a:rPr>
              <a:t>Most </a:t>
            </a:r>
            <a:r>
              <a:rPr dirty="0" sz="1200" spc="50">
                <a:latin typeface="Arial"/>
                <a:cs typeface="Arial"/>
              </a:rPr>
              <a:t>great </a:t>
            </a:r>
            <a:r>
              <a:rPr dirty="0" sz="1200" spc="15">
                <a:latin typeface="Arial"/>
                <a:cs typeface="Arial"/>
              </a:rPr>
              <a:t>ideas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>
                <a:latin typeface="Arial"/>
                <a:cs typeface="Arial"/>
              </a:rPr>
              <a:t>businesses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25">
                <a:latin typeface="Arial"/>
                <a:cs typeface="Arial"/>
              </a:rPr>
              <a:t>they </a:t>
            </a:r>
            <a:r>
              <a:rPr dirty="0" sz="1200" spc="-5">
                <a:latin typeface="Arial"/>
                <a:cs typeface="Arial"/>
              </a:rPr>
              <a:t>drive, </a:t>
            </a:r>
            <a:r>
              <a:rPr dirty="0" sz="1200" spc="5">
                <a:latin typeface="Arial"/>
                <a:cs typeface="Arial"/>
              </a:rPr>
              <a:t>however, </a:t>
            </a:r>
            <a:r>
              <a:rPr dirty="0" sz="1200" spc="10">
                <a:latin typeface="Arial"/>
                <a:cs typeface="Arial"/>
              </a:rPr>
              <a:t>never </a:t>
            </a:r>
            <a:r>
              <a:rPr dirty="0" sz="1200" spc="45">
                <a:latin typeface="Arial"/>
                <a:cs typeface="Arial"/>
              </a:rPr>
              <a:t>come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>
                <a:latin typeface="Arial"/>
                <a:cs typeface="Arial"/>
              </a:rPr>
              <a:t>successful </a:t>
            </a:r>
            <a:r>
              <a:rPr dirty="0" sz="1200" spc="40">
                <a:latin typeface="Arial"/>
                <a:cs typeface="Arial"/>
              </a:rPr>
              <a:t>fruition. </a:t>
            </a:r>
            <a:r>
              <a:rPr dirty="0" sz="1200" spc="20">
                <a:latin typeface="Arial"/>
                <a:cs typeface="Arial"/>
              </a:rPr>
              <a:t>An </a:t>
            </a:r>
            <a:r>
              <a:rPr dirty="0" sz="1200" spc="10">
                <a:latin typeface="Arial"/>
                <a:cs typeface="Arial"/>
              </a:rPr>
              <a:t>analysis </a:t>
            </a:r>
            <a:r>
              <a:rPr dirty="0" sz="1200" spc="35">
                <a:latin typeface="Arial"/>
                <a:cs typeface="Arial"/>
              </a:rPr>
              <a:t>of startups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(specifically </a:t>
            </a:r>
            <a:r>
              <a:rPr dirty="0" sz="1200" spc="55">
                <a:latin typeface="Arial"/>
                <a:cs typeface="Arial"/>
              </a:rPr>
              <a:t>high growth </a:t>
            </a:r>
            <a:r>
              <a:rPr dirty="0" sz="1200" spc="30">
                <a:latin typeface="Arial"/>
                <a:cs typeface="Arial"/>
              </a:rPr>
              <a:t>tech </a:t>
            </a:r>
            <a:r>
              <a:rPr dirty="0" sz="1200" spc="-5">
                <a:latin typeface="Arial"/>
                <a:cs typeface="Arial"/>
              </a:rPr>
              <a:t>ventures), </a:t>
            </a:r>
            <a:r>
              <a:rPr dirty="0" sz="1200" spc="10">
                <a:latin typeface="Arial"/>
                <a:cs typeface="Arial"/>
              </a:rPr>
              <a:t>shows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80">
                <a:latin typeface="Arial"/>
                <a:cs typeface="Arial"/>
              </a:rPr>
              <a:t>92%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65">
                <a:latin typeface="Arial"/>
                <a:cs typeface="Arial"/>
              </a:rPr>
              <a:t>them </a:t>
            </a:r>
            <a:r>
              <a:rPr dirty="0" sz="1200" spc="30">
                <a:latin typeface="Arial"/>
                <a:cs typeface="Arial"/>
              </a:rPr>
              <a:t>fail </a:t>
            </a:r>
            <a:r>
              <a:rPr dirty="0" sz="1200" spc="45">
                <a:latin typeface="Arial"/>
                <a:cs typeface="Arial"/>
              </a:rPr>
              <a:t>within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first </a:t>
            </a:r>
            <a:r>
              <a:rPr dirty="0" sz="1200" spc="35">
                <a:latin typeface="Arial"/>
                <a:cs typeface="Arial"/>
              </a:rPr>
              <a:t>three </a:t>
            </a:r>
            <a:r>
              <a:rPr dirty="0" sz="1200" spc="5">
                <a:latin typeface="Arial"/>
                <a:cs typeface="Arial"/>
              </a:rPr>
              <a:t>years </a:t>
            </a:r>
            <a:r>
              <a:rPr dirty="0" sz="1200" spc="10">
                <a:latin typeface="Arial"/>
                <a:cs typeface="Arial"/>
              </a:rPr>
              <a:t>(some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35">
                <a:latin typeface="Arial"/>
                <a:cs typeface="Arial"/>
              </a:rPr>
              <a:t>firms </a:t>
            </a:r>
            <a:r>
              <a:rPr dirty="0" sz="1200" spc="45">
                <a:latin typeface="Arial"/>
                <a:cs typeface="Arial"/>
              </a:rPr>
              <a:t>claim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15">
                <a:latin typeface="Arial"/>
                <a:cs typeface="Arial"/>
              </a:rPr>
              <a:t>have </a:t>
            </a:r>
            <a:r>
              <a:rPr dirty="0" sz="1200" spc="30">
                <a:latin typeface="Arial"/>
                <a:cs typeface="Arial"/>
              </a:rPr>
              <a:t>lower failure </a:t>
            </a:r>
            <a:r>
              <a:rPr dirty="0" sz="1200">
                <a:latin typeface="Arial"/>
                <a:cs typeface="Arial"/>
              </a:rPr>
              <a:t>rates).</a:t>
            </a:r>
            <a:r>
              <a:rPr dirty="0" sz="1200" spc="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 spc="5">
                <a:latin typeface="Arial"/>
                <a:cs typeface="Arial"/>
              </a:rPr>
              <a:t>believe </a:t>
            </a:r>
            <a:r>
              <a:rPr dirty="0" sz="1200" spc="60">
                <a:latin typeface="Arial"/>
                <a:cs typeface="Arial"/>
              </a:rPr>
              <a:t>that </a:t>
            </a:r>
            <a:r>
              <a:rPr dirty="0" sz="1200" spc="5">
                <a:latin typeface="Arial"/>
                <a:cs typeface="Arial"/>
              </a:rPr>
              <a:t>EDGE</a:t>
            </a:r>
            <a:r>
              <a:rPr dirty="0" sz="1200" spc="5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7">
                <a:latin typeface="Calibri"/>
                <a:cs typeface="Calibri"/>
              </a:rPr>
              <a:t>™</a:t>
            </a:r>
            <a:r>
              <a:rPr dirty="0" sz="1200" spc="5">
                <a:latin typeface="Arial"/>
                <a:cs typeface="Arial"/>
              </a:rPr>
              <a:t>'s </a:t>
            </a:r>
            <a:r>
              <a:rPr dirty="0" sz="1200" spc="-5">
                <a:latin typeface="Arial"/>
                <a:cs typeface="Arial"/>
              </a:rPr>
              <a:t>3-Ms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30">
                <a:latin typeface="Arial"/>
                <a:cs typeface="Arial"/>
              </a:rPr>
              <a:t>provide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measurable, </a:t>
            </a:r>
            <a:r>
              <a:rPr dirty="0" sz="1200" spc="10">
                <a:latin typeface="Arial"/>
                <a:cs typeface="Arial"/>
              </a:rPr>
              <a:t>positive </a:t>
            </a:r>
            <a:r>
              <a:rPr dirty="0" sz="1200" spc="15">
                <a:latin typeface="Arial"/>
                <a:cs typeface="Arial"/>
              </a:rPr>
              <a:t>increase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startup's </a:t>
            </a:r>
            <a:r>
              <a:rPr dirty="0" sz="1200" spc="45">
                <a:latin typeface="Arial"/>
                <a:cs typeface="Arial"/>
              </a:rPr>
              <a:t> potential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success.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dirty="0" sz="1600" spc="-35" b="1">
                <a:solidFill>
                  <a:srgbClr val="F05139"/>
                </a:solidFill>
                <a:latin typeface="Arial"/>
                <a:cs typeface="Arial"/>
              </a:rPr>
              <a:t>CHALLENGES</a:t>
            </a:r>
            <a:r>
              <a:rPr dirty="0" sz="1600" spc="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05139"/>
                </a:solidFill>
                <a:latin typeface="Arial"/>
                <a:cs typeface="Arial"/>
              </a:rPr>
              <a:t>FACING</a:t>
            </a:r>
            <a:r>
              <a:rPr dirty="0" sz="160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55" b="1">
                <a:solidFill>
                  <a:srgbClr val="F05139"/>
                </a:solidFill>
                <a:latin typeface="Arial"/>
                <a:cs typeface="Arial"/>
              </a:rPr>
              <a:t>STARTUPS</a:t>
            </a:r>
            <a:endParaRPr sz="1600">
              <a:latin typeface="Arial"/>
              <a:cs typeface="Arial"/>
            </a:endParaRPr>
          </a:p>
          <a:p>
            <a:pPr marL="88900" marR="43180">
              <a:lnSpc>
                <a:spcPct val="122900"/>
              </a:lnSpc>
              <a:spcBef>
                <a:spcPts val="1825"/>
              </a:spcBef>
            </a:pPr>
            <a:r>
              <a:rPr dirty="0" sz="1200">
                <a:latin typeface="Arial"/>
                <a:cs typeface="Arial"/>
              </a:rPr>
              <a:t>There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30">
                <a:latin typeface="Arial"/>
                <a:cs typeface="Arial"/>
              </a:rPr>
              <a:t>been </a:t>
            </a:r>
            <a:r>
              <a:rPr dirty="0" sz="1200" spc="25">
                <a:latin typeface="Arial"/>
                <a:cs typeface="Arial"/>
              </a:rPr>
              <a:t>various </a:t>
            </a:r>
            <a:r>
              <a:rPr dirty="0" sz="1200" spc="20">
                <a:latin typeface="Arial"/>
                <a:cs typeface="Arial"/>
              </a:rPr>
              <a:t>research </a:t>
            </a:r>
            <a:r>
              <a:rPr dirty="0" sz="1200" spc="15">
                <a:latin typeface="Arial"/>
                <a:cs typeface="Arial"/>
              </a:rPr>
              <a:t>studies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20">
                <a:latin typeface="Arial"/>
                <a:cs typeface="Arial"/>
              </a:rPr>
              <a:t>have </a:t>
            </a:r>
            <a:r>
              <a:rPr dirty="0" sz="1200" spc="30">
                <a:latin typeface="Arial"/>
                <a:cs typeface="Arial"/>
              </a:rPr>
              <a:t>uncovered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15">
                <a:latin typeface="Arial"/>
                <a:cs typeface="Arial"/>
              </a:rPr>
              <a:t>reasons </a:t>
            </a:r>
            <a:r>
              <a:rPr dirty="0" sz="1200" spc="40">
                <a:latin typeface="Arial"/>
                <a:cs typeface="Arial"/>
              </a:rPr>
              <a:t>for the </a:t>
            </a:r>
            <a:r>
              <a:rPr dirty="0" sz="1200" spc="35">
                <a:latin typeface="Arial"/>
                <a:cs typeface="Arial"/>
              </a:rPr>
              <a:t>failure of </a:t>
            </a:r>
            <a:r>
              <a:rPr dirty="0" sz="1200" spc="45">
                <a:latin typeface="Arial"/>
                <a:cs typeface="Arial"/>
              </a:rPr>
              <a:t>startup </a:t>
            </a:r>
            <a:r>
              <a:rPr dirty="0" sz="1200" spc="30">
                <a:latin typeface="Arial"/>
                <a:cs typeface="Arial"/>
              </a:rPr>
              <a:t>companies. </a:t>
            </a:r>
            <a:r>
              <a:rPr dirty="0" sz="1200" spc="-20">
                <a:latin typeface="Arial"/>
                <a:cs typeface="Arial"/>
              </a:rPr>
              <a:t>These </a:t>
            </a:r>
            <a:r>
              <a:rPr dirty="0" sz="1200" spc="15">
                <a:latin typeface="Arial"/>
                <a:cs typeface="Arial"/>
              </a:rPr>
              <a:t>studies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cite </a:t>
            </a:r>
            <a:r>
              <a:rPr dirty="0" sz="1200" spc="5">
                <a:latin typeface="Arial"/>
                <a:cs typeface="Arial"/>
              </a:rPr>
              <a:t>several </a:t>
            </a:r>
            <a:r>
              <a:rPr dirty="0" sz="1200">
                <a:latin typeface="Arial"/>
                <a:cs typeface="Arial"/>
              </a:rPr>
              <a:t>reasons, </a:t>
            </a:r>
            <a:r>
              <a:rPr dirty="0" sz="1200" spc="45">
                <a:latin typeface="Arial"/>
                <a:cs typeface="Arial"/>
              </a:rPr>
              <a:t>including </a:t>
            </a:r>
            <a:r>
              <a:rPr dirty="0" sz="1200" spc="25">
                <a:latin typeface="Arial"/>
                <a:cs typeface="Arial"/>
              </a:rPr>
              <a:t>lack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5">
                <a:latin typeface="Arial"/>
                <a:cs typeface="Arial"/>
              </a:rPr>
              <a:t>proper product-market </a:t>
            </a:r>
            <a:r>
              <a:rPr dirty="0" sz="1200">
                <a:latin typeface="Arial"/>
                <a:cs typeface="Arial"/>
              </a:rPr>
              <a:t>fit, </a:t>
            </a:r>
            <a:r>
              <a:rPr dirty="0" sz="1200" spc="25">
                <a:latin typeface="Arial"/>
                <a:cs typeface="Arial"/>
              </a:rPr>
              <a:t>lack </a:t>
            </a:r>
            <a:r>
              <a:rPr dirty="0" sz="1200" spc="35">
                <a:latin typeface="Arial"/>
                <a:cs typeface="Arial"/>
              </a:rPr>
              <a:t>of productive team,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inability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“master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message.” </a:t>
            </a:r>
            <a:r>
              <a:rPr dirty="0" sz="1200" spc="25">
                <a:latin typeface="Arial"/>
                <a:cs typeface="Arial"/>
              </a:rPr>
              <a:t>We </a:t>
            </a:r>
            <a:r>
              <a:rPr dirty="0" sz="1200" spc="5">
                <a:latin typeface="Arial"/>
                <a:cs typeface="Arial"/>
              </a:rPr>
              <a:t>believe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30">
                <a:latin typeface="Arial"/>
                <a:cs typeface="Arial"/>
              </a:rPr>
              <a:t>some entreprenuers </a:t>
            </a:r>
            <a:r>
              <a:rPr dirty="0" sz="1200" spc="25">
                <a:latin typeface="Arial"/>
                <a:cs typeface="Arial"/>
              </a:rPr>
              <a:t>lack </a:t>
            </a:r>
            <a:r>
              <a:rPr dirty="0" sz="1200" spc="40">
                <a:latin typeface="Arial"/>
                <a:cs typeface="Arial"/>
              </a:rPr>
              <a:t>general </a:t>
            </a:r>
            <a:r>
              <a:rPr dirty="0" sz="1200" spc="30">
                <a:latin typeface="Arial"/>
                <a:cs typeface="Arial"/>
              </a:rPr>
              <a:t>finance </a:t>
            </a:r>
            <a:r>
              <a:rPr dirty="0" sz="1200" spc="10">
                <a:latin typeface="Arial"/>
                <a:cs typeface="Arial"/>
              </a:rPr>
              <a:t>experience, </a:t>
            </a:r>
            <a:r>
              <a:rPr dirty="0" sz="1200" spc="30">
                <a:latin typeface="Arial"/>
                <a:cs typeface="Arial"/>
              </a:rPr>
              <a:t>some </a:t>
            </a:r>
            <a:r>
              <a:rPr dirty="0" sz="1200" spc="25">
                <a:latin typeface="Arial"/>
                <a:cs typeface="Arial"/>
              </a:rPr>
              <a:t>lack </a:t>
            </a:r>
            <a:r>
              <a:rPr dirty="0" sz="1200" spc="-15">
                <a:latin typeface="Arial"/>
                <a:cs typeface="Arial"/>
              </a:rPr>
              <a:t>HR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5">
                <a:latin typeface="Arial"/>
                <a:cs typeface="Arial"/>
              </a:rPr>
              <a:t>other </a:t>
            </a:r>
            <a:r>
              <a:rPr dirty="0" sz="1200" spc="5">
                <a:latin typeface="Arial"/>
                <a:cs typeface="Arial"/>
              </a:rPr>
              <a:t>business 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management </a:t>
            </a:r>
            <a:r>
              <a:rPr dirty="0" sz="1200" spc="5">
                <a:latin typeface="Arial"/>
                <a:cs typeface="Arial"/>
              </a:rPr>
              <a:t>expertise, </a:t>
            </a:r>
            <a:r>
              <a:rPr dirty="0" sz="1200" spc="30">
                <a:latin typeface="Arial"/>
                <a:cs typeface="Arial"/>
              </a:rPr>
              <a:t>others </a:t>
            </a:r>
            <a:r>
              <a:rPr dirty="0" sz="1200" spc="55">
                <a:latin typeface="Arial"/>
                <a:cs typeface="Arial"/>
              </a:rPr>
              <a:t>can't gain </a:t>
            </a:r>
            <a:r>
              <a:rPr dirty="0" sz="1200" spc="-10">
                <a:latin typeface="Arial"/>
                <a:cs typeface="Arial"/>
              </a:rPr>
              <a:t>access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>
                <a:latin typeface="Arial"/>
                <a:cs typeface="Arial"/>
              </a:rPr>
              <a:t>necessary </a:t>
            </a:r>
            <a:r>
              <a:rPr dirty="0" sz="1200" spc="45">
                <a:latin typeface="Arial"/>
                <a:cs typeface="Arial"/>
              </a:rPr>
              <a:t>support </a:t>
            </a:r>
            <a:r>
              <a:rPr dirty="0" sz="1200" spc="-15">
                <a:latin typeface="Arial"/>
                <a:cs typeface="Arial"/>
              </a:rPr>
              <a:t>services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customers. </a:t>
            </a:r>
            <a:r>
              <a:rPr dirty="0" sz="1200" spc="-20">
                <a:latin typeface="Arial"/>
                <a:cs typeface="Arial"/>
              </a:rPr>
              <a:t>These </a:t>
            </a:r>
            <a:r>
              <a:rPr dirty="0" sz="1200" spc="25">
                <a:latin typeface="Arial"/>
                <a:cs typeface="Arial"/>
              </a:rPr>
              <a:t>challenges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interconnected,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sometimes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precursors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other.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88900" marR="290195">
              <a:lnSpc>
                <a:spcPct val="123300"/>
              </a:lnSpc>
            </a:pP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example,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when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struggles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after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hiring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wrong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people,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likely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run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out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cash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before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products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gain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market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acceptance.</a:t>
            </a:r>
            <a:endParaRPr sz="1200">
              <a:latin typeface="Arial"/>
              <a:cs typeface="Arial"/>
            </a:endParaRPr>
          </a:p>
          <a:p>
            <a:pPr marL="88900" marR="61594">
              <a:lnSpc>
                <a:spcPct val="121700"/>
              </a:lnSpc>
              <a:spcBef>
                <a:spcPts val="25"/>
              </a:spcBef>
            </a:pPr>
            <a:r>
              <a:rPr dirty="0" sz="1200" spc="40">
                <a:latin typeface="Arial"/>
                <a:cs typeface="Arial"/>
              </a:rPr>
              <a:t>Another </a:t>
            </a:r>
            <a:r>
              <a:rPr dirty="0" sz="1200" spc="25">
                <a:latin typeface="Arial"/>
                <a:cs typeface="Arial"/>
              </a:rPr>
              <a:t>reason </a:t>
            </a:r>
            <a:r>
              <a:rPr dirty="0" sz="1200" spc="75">
                <a:latin typeface="Arial"/>
                <a:cs typeface="Arial"/>
              </a:rPr>
              <a:t>common </a:t>
            </a:r>
            <a:r>
              <a:rPr dirty="0" sz="1200" spc="35">
                <a:latin typeface="Arial"/>
                <a:cs typeface="Arial"/>
              </a:rPr>
              <a:t>failure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55">
                <a:latin typeface="Arial"/>
                <a:cs typeface="Arial"/>
              </a:rPr>
              <a:t>poor </a:t>
            </a:r>
            <a:r>
              <a:rPr dirty="0" sz="1200" spc="50">
                <a:latin typeface="Arial"/>
                <a:cs typeface="Arial"/>
              </a:rPr>
              <a:t>marketing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10">
                <a:latin typeface="Arial"/>
                <a:cs typeface="Arial"/>
              </a:rPr>
              <a:t>ineffective </a:t>
            </a:r>
            <a:r>
              <a:rPr dirty="0" sz="1200" spc="30">
                <a:latin typeface="Arial"/>
                <a:cs typeface="Arial"/>
              </a:rPr>
              <a:t>messaging. </a:t>
            </a:r>
            <a:r>
              <a:rPr dirty="0" sz="1200">
                <a:latin typeface="Arial"/>
                <a:cs typeface="Arial"/>
              </a:rPr>
              <a:t>For </a:t>
            </a:r>
            <a:r>
              <a:rPr dirty="0" sz="1200" spc="10">
                <a:latin typeface="Arial"/>
                <a:cs typeface="Arial"/>
              </a:rPr>
              <a:t>instance, </a:t>
            </a:r>
            <a:r>
              <a:rPr dirty="0" sz="1200" spc="20">
                <a:latin typeface="Arial"/>
                <a:cs typeface="Arial"/>
              </a:rPr>
              <a:t>despite </a:t>
            </a:r>
            <a:r>
              <a:rPr dirty="0" sz="1200" spc="35">
                <a:latin typeface="Arial"/>
                <a:cs typeface="Arial"/>
              </a:rPr>
              <a:t>having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50">
                <a:latin typeface="Arial"/>
                <a:cs typeface="Arial"/>
              </a:rPr>
              <a:t>great </a:t>
            </a:r>
            <a:r>
              <a:rPr dirty="0" sz="1200" spc="10">
                <a:latin typeface="Arial"/>
                <a:cs typeface="Arial"/>
              </a:rPr>
              <a:t>idea, </a:t>
            </a:r>
            <a:r>
              <a:rPr dirty="0" sz="1200" spc="50">
                <a:latin typeface="Arial"/>
                <a:cs typeface="Arial"/>
              </a:rPr>
              <a:t>great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product,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flawless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sales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platform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15">
                <a:latin typeface="Arial"/>
                <a:cs typeface="Arial"/>
              </a:rPr>
              <a:t> cause </a:t>
            </a:r>
            <a:r>
              <a:rPr dirty="0" sz="1200" spc="65">
                <a:latin typeface="Arial"/>
                <a:cs typeface="Arial"/>
              </a:rPr>
              <a:t>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fail.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dirty="0" sz="1200" spc="35">
                <a:latin typeface="Arial"/>
                <a:cs typeface="Arial"/>
              </a:rPr>
              <a:t>Most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failures </a:t>
            </a:r>
            <a:r>
              <a:rPr dirty="0" sz="1200" spc="40">
                <a:latin typeface="Arial"/>
                <a:cs typeface="Arial"/>
              </a:rPr>
              <a:t>can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summed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75">
                <a:latin typeface="Arial"/>
                <a:cs typeface="Arial"/>
              </a:rPr>
              <a:t>up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saying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startup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runs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out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cash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before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products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reach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customer</a:t>
            </a:r>
            <a:r>
              <a:rPr dirty="0" sz="1200" spc="25">
                <a:latin typeface="Arial"/>
                <a:cs typeface="Arial"/>
              </a:rPr>
              <a:t> acceptance.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35.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07160" y="894573"/>
            <a:ext cx="8277225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400"/>
              </a:lnSpc>
              <a:spcBef>
                <a:spcPts val="90"/>
              </a:spcBef>
            </a:pPr>
            <a:r>
              <a:rPr dirty="0" sz="950" spc="45">
                <a:latin typeface="Arial"/>
                <a:cs typeface="Arial"/>
              </a:rPr>
              <a:t>Certain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officers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directors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participate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other</a:t>
            </a:r>
            <a:r>
              <a:rPr dirty="0" sz="950" spc="30">
                <a:latin typeface="Arial"/>
                <a:cs typeface="Arial"/>
              </a:rPr>
              <a:t> business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ventures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and,</a:t>
            </a:r>
            <a:r>
              <a:rPr dirty="0" sz="950" spc="30">
                <a:latin typeface="Arial"/>
                <a:cs typeface="Arial"/>
              </a:rPr>
              <a:t> as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result,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limited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time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devote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our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business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compete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with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Company.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8435" y="1454861"/>
            <a:ext cx="7938770" cy="589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10"/>
              </a:spcBef>
            </a:pPr>
            <a:r>
              <a:rPr dirty="0" sz="1000" spc="20">
                <a:latin typeface="Arial"/>
                <a:cs typeface="Arial"/>
              </a:rPr>
              <a:t>Certain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10">
                <a:latin typeface="Arial"/>
                <a:cs typeface="Arial"/>
              </a:rPr>
              <a:t>officers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35">
                <a:latin typeface="Arial"/>
                <a:cs typeface="Arial"/>
              </a:rPr>
              <a:t>participate in other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0">
                <a:latin typeface="Arial"/>
                <a:cs typeface="Arial"/>
              </a:rPr>
              <a:t>ventures.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participation,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25">
                <a:latin typeface="Arial"/>
                <a:cs typeface="Arial"/>
              </a:rPr>
              <a:t>anticipates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devoting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portion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30">
                <a:latin typeface="Arial"/>
                <a:cs typeface="Arial"/>
              </a:rPr>
              <a:t>per </a:t>
            </a:r>
            <a:r>
              <a:rPr dirty="0" sz="1000" spc="60">
                <a:latin typeface="Arial"/>
                <a:cs typeface="Arial"/>
              </a:rPr>
              <a:t>month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0">
                <a:latin typeface="Arial"/>
                <a:cs typeface="Arial"/>
              </a:rPr>
              <a:t>ventures. Moreover,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outside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5">
                <a:latin typeface="Arial"/>
                <a:cs typeface="Arial"/>
              </a:rPr>
              <a:t>ventures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5">
                <a:latin typeface="Arial"/>
                <a:cs typeface="Arial"/>
              </a:rPr>
              <a:t>times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compete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directly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conflicts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future.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240533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36.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2205212"/>
            <a:ext cx="8212455" cy="5867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80"/>
              </a:spcBef>
            </a:pPr>
            <a:r>
              <a:rPr dirty="0" sz="950" spc="20">
                <a:latin typeface="Arial"/>
                <a:cs typeface="Arial"/>
              </a:rPr>
              <a:t>The </a:t>
            </a:r>
            <a:r>
              <a:rPr dirty="0" sz="950" spc="45">
                <a:latin typeface="Arial"/>
                <a:cs typeface="Arial"/>
              </a:rPr>
              <a:t>Company’s </a:t>
            </a:r>
            <a:r>
              <a:rPr dirty="0" sz="950" spc="30">
                <a:latin typeface="Arial"/>
                <a:cs typeface="Arial"/>
              </a:rPr>
              <a:t>business </a:t>
            </a:r>
            <a:r>
              <a:rPr dirty="0" sz="950" spc="5">
                <a:latin typeface="Arial"/>
                <a:cs typeface="Arial"/>
              </a:rPr>
              <a:t>is </a:t>
            </a:r>
            <a:r>
              <a:rPr dirty="0" sz="950" spc="45">
                <a:latin typeface="Arial"/>
                <a:cs typeface="Arial"/>
              </a:rPr>
              <a:t>subject </a:t>
            </a:r>
            <a:r>
              <a:rPr dirty="0" sz="950" spc="70">
                <a:latin typeface="Arial"/>
                <a:cs typeface="Arial"/>
              </a:rPr>
              <a:t>to </a:t>
            </a:r>
            <a:r>
              <a:rPr dirty="0" sz="950" spc="65">
                <a:latin typeface="Arial"/>
                <a:cs typeface="Arial"/>
              </a:rPr>
              <a:t>complex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35">
                <a:latin typeface="Arial"/>
                <a:cs typeface="Arial"/>
              </a:rPr>
              <a:t>evolving </a:t>
            </a:r>
            <a:r>
              <a:rPr dirty="0" sz="950" spc="-15">
                <a:latin typeface="Arial"/>
                <a:cs typeface="Arial"/>
              </a:rPr>
              <a:t>U.S.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55">
                <a:latin typeface="Arial"/>
                <a:cs typeface="Arial"/>
              </a:rPr>
              <a:t>foreign </a:t>
            </a:r>
            <a:r>
              <a:rPr dirty="0" sz="950" spc="40">
                <a:latin typeface="Arial"/>
                <a:cs typeface="Arial"/>
              </a:rPr>
              <a:t>laws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55">
                <a:latin typeface="Arial"/>
                <a:cs typeface="Arial"/>
              </a:rPr>
              <a:t>regulations </a:t>
            </a:r>
            <a:r>
              <a:rPr dirty="0" sz="950" spc="65">
                <a:latin typeface="Arial"/>
                <a:cs typeface="Arial"/>
              </a:rPr>
              <a:t>regarding </a:t>
            </a:r>
            <a:r>
              <a:rPr dirty="0" sz="950" spc="25">
                <a:latin typeface="Arial"/>
                <a:cs typeface="Arial"/>
              </a:rPr>
              <a:t>privacy, </a:t>
            </a:r>
            <a:r>
              <a:rPr dirty="0" sz="950" spc="45">
                <a:latin typeface="Arial"/>
                <a:cs typeface="Arial"/>
              </a:rPr>
              <a:t>technology, </a:t>
            </a:r>
            <a:r>
              <a:rPr dirty="0" sz="950" spc="80">
                <a:latin typeface="Arial"/>
                <a:cs typeface="Arial"/>
              </a:rPr>
              <a:t>data </a:t>
            </a:r>
            <a:r>
              <a:rPr dirty="0" sz="950" spc="8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protection,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other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matters.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Many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these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laws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regulations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are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change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uncertain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interpretation,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could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result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 </a:t>
            </a:r>
            <a:r>
              <a:rPr dirty="0" sz="950" spc="-24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claims,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changes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business practices,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increased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cost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operations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otherwise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95">
                <a:latin typeface="Arial"/>
                <a:cs typeface="Arial"/>
              </a:rPr>
              <a:t>harm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business.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435" y="2957525"/>
            <a:ext cx="8313420" cy="35794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41300">
              <a:lnSpc>
                <a:spcPct val="1228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variety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abroad that </a:t>
            </a:r>
            <a:r>
              <a:rPr dirty="0" sz="1000" spc="5">
                <a:latin typeface="Arial"/>
                <a:cs typeface="Arial"/>
              </a:rPr>
              <a:t>involve </a:t>
            </a:r>
            <a:r>
              <a:rPr dirty="0" sz="1000" spc="35">
                <a:latin typeface="Arial"/>
                <a:cs typeface="Arial"/>
              </a:rPr>
              <a:t>matters </a:t>
            </a:r>
            <a:r>
              <a:rPr dirty="0" sz="1000" spc="30">
                <a:latin typeface="Arial"/>
                <a:cs typeface="Arial"/>
              </a:rPr>
              <a:t>central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-5">
                <a:latin typeface="Arial"/>
                <a:cs typeface="Arial"/>
              </a:rPr>
              <a:t>business,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15">
                <a:latin typeface="Arial"/>
                <a:cs typeface="Arial"/>
              </a:rPr>
              <a:t>user </a:t>
            </a:r>
            <a:r>
              <a:rPr dirty="0" sz="1000">
                <a:latin typeface="Arial"/>
                <a:cs typeface="Arial"/>
              </a:rPr>
              <a:t>privacy,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0">
                <a:latin typeface="Arial"/>
                <a:cs typeface="Arial"/>
              </a:rPr>
              <a:t>technology, </a:t>
            </a:r>
            <a:r>
              <a:rPr dirty="0" sz="1000" spc="30">
                <a:latin typeface="Arial"/>
                <a:cs typeface="Arial"/>
              </a:rPr>
              <a:t>broker </a:t>
            </a:r>
            <a:r>
              <a:rPr dirty="0" sz="1000" spc="10">
                <a:latin typeface="Arial"/>
                <a:cs typeface="Arial"/>
              </a:rPr>
              <a:t>dealer, </a:t>
            </a:r>
            <a:r>
              <a:rPr dirty="0" sz="1000" spc="55">
                <a:latin typeface="Arial"/>
                <a:cs typeface="Arial"/>
              </a:rPr>
              <a:t>data </a:t>
            </a:r>
            <a:r>
              <a:rPr dirty="0" sz="1000" spc="35">
                <a:latin typeface="Arial"/>
                <a:cs typeface="Arial"/>
              </a:rPr>
              <a:t>protection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intellectual </a:t>
            </a:r>
            <a:r>
              <a:rPr dirty="0" sz="1000" spc="20">
                <a:latin typeface="Arial"/>
                <a:cs typeface="Arial"/>
              </a:rPr>
              <a:t>property,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15">
                <a:latin typeface="Arial"/>
                <a:cs typeface="Arial"/>
              </a:rPr>
              <a:t>others. </a:t>
            </a:r>
            <a:r>
              <a:rPr dirty="0" sz="1000" spc="20">
                <a:latin typeface="Arial"/>
                <a:cs typeface="Arial"/>
              </a:rPr>
              <a:t>Foreign </a:t>
            </a:r>
            <a:r>
              <a:rPr dirty="0" sz="1000" spc="55">
                <a:latin typeface="Arial"/>
                <a:cs typeface="Arial"/>
              </a:rPr>
              <a:t>data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protection, </a:t>
            </a:r>
            <a:r>
              <a:rPr dirty="0" sz="1000">
                <a:latin typeface="Arial"/>
                <a:cs typeface="Arial"/>
              </a:rPr>
              <a:t>privacy, </a:t>
            </a:r>
            <a:r>
              <a:rPr dirty="0" sz="1000" spc="30">
                <a:latin typeface="Arial"/>
                <a:cs typeface="Arial"/>
              </a:rPr>
              <a:t>broker </a:t>
            </a:r>
            <a:r>
              <a:rPr dirty="0" sz="1000" spc="25">
                <a:latin typeface="Arial"/>
                <a:cs typeface="Arial"/>
              </a:rPr>
              <a:t>dealer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are often </a:t>
            </a:r>
            <a:r>
              <a:rPr dirty="0" sz="1000" spc="50">
                <a:latin typeface="Arial"/>
                <a:cs typeface="Arial"/>
              </a:rPr>
              <a:t>more </a:t>
            </a:r>
            <a:r>
              <a:rPr dirty="0" sz="1000" spc="10">
                <a:latin typeface="Arial"/>
                <a:cs typeface="Arial"/>
              </a:rPr>
              <a:t>restrictive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 spc="-5">
                <a:latin typeface="Arial"/>
                <a:cs typeface="Arial"/>
              </a:rPr>
              <a:t>States. </a:t>
            </a:r>
            <a:r>
              <a:rPr dirty="0" sz="1000" spc="-15">
                <a:latin typeface="Arial"/>
                <a:cs typeface="Arial"/>
              </a:rPr>
              <a:t>These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are </a:t>
            </a:r>
            <a:r>
              <a:rPr dirty="0" sz="1000" spc="25">
                <a:latin typeface="Arial"/>
                <a:cs typeface="Arial"/>
              </a:rPr>
              <a:t>constantly </a:t>
            </a:r>
            <a:r>
              <a:rPr dirty="0" sz="1000" spc="15">
                <a:latin typeface="Arial"/>
                <a:cs typeface="Arial"/>
              </a:rPr>
              <a:t>evolving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significant change.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application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interpretation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are often </a:t>
            </a:r>
            <a:r>
              <a:rPr dirty="0" sz="1000" spc="25">
                <a:latin typeface="Arial"/>
                <a:cs typeface="Arial"/>
              </a:rPr>
              <a:t>uncertain, </a:t>
            </a:r>
            <a:r>
              <a:rPr dirty="0" sz="1000" spc="35">
                <a:latin typeface="Arial"/>
                <a:cs typeface="Arial"/>
              </a:rPr>
              <a:t>particularly in the </a:t>
            </a:r>
            <a:r>
              <a:rPr dirty="0" sz="1000" spc="30">
                <a:latin typeface="Arial"/>
                <a:cs typeface="Arial"/>
              </a:rPr>
              <a:t>new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rapidly </a:t>
            </a:r>
            <a:r>
              <a:rPr dirty="0" sz="1000" spc="10">
                <a:latin typeface="Arial"/>
                <a:cs typeface="Arial"/>
              </a:rPr>
              <a:t>evolving </a:t>
            </a:r>
            <a:r>
              <a:rPr dirty="0" sz="1000" spc="25">
                <a:latin typeface="Arial"/>
                <a:cs typeface="Arial"/>
              </a:rPr>
              <a:t>industry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operates.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227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45">
                <a:latin typeface="Arial"/>
                <a:cs typeface="Arial"/>
              </a:rPr>
              <a:t>adopted </a:t>
            </a:r>
            <a:r>
              <a:rPr dirty="0" sz="1000" spc="10">
                <a:latin typeface="Arial"/>
                <a:cs typeface="Arial"/>
              </a:rPr>
              <a:t>policies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procedures </a:t>
            </a:r>
            <a:r>
              <a:rPr dirty="0" sz="1000" spc="20">
                <a:latin typeface="Arial"/>
                <a:cs typeface="Arial"/>
              </a:rPr>
              <a:t>designed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comply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these laws.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growth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0">
                <a:latin typeface="Arial"/>
                <a:cs typeface="Arial"/>
              </a:rPr>
              <a:t>expansion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outside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0">
                <a:latin typeface="Arial"/>
                <a:cs typeface="Arial"/>
              </a:rPr>
              <a:t>increase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potential </a:t>
            </a:r>
            <a:r>
              <a:rPr dirty="0" sz="1000" spc="30">
                <a:latin typeface="Arial"/>
                <a:cs typeface="Arial"/>
              </a:rPr>
              <a:t>of violating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5">
                <a:latin typeface="Arial"/>
                <a:cs typeface="Arial"/>
              </a:rPr>
              <a:t>internal </a:t>
            </a:r>
            <a:r>
              <a:rPr dirty="0" sz="1000" spc="10">
                <a:latin typeface="Arial"/>
                <a:cs typeface="Arial"/>
              </a:rPr>
              <a:t>policies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procedures.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found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violation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these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laws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further</a:t>
            </a:r>
            <a:r>
              <a:rPr dirty="0" sz="1000" spc="15">
                <a:latin typeface="Arial"/>
                <a:cs typeface="Arial"/>
              </a:rPr>
              <a:t> increased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fact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them</a:t>
            </a:r>
            <a:r>
              <a:rPr dirty="0" sz="1000" spc="15">
                <a:latin typeface="Arial"/>
                <a:cs typeface="Arial"/>
              </a:rPr>
              <a:t> 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fully </a:t>
            </a:r>
            <a:r>
              <a:rPr dirty="0" sz="1000" spc="30">
                <a:latin typeface="Arial"/>
                <a:cs typeface="Arial"/>
              </a:rPr>
              <a:t>interpreted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regulatory </a:t>
            </a:r>
            <a:r>
              <a:rPr dirty="0" sz="1000" spc="30">
                <a:latin typeface="Arial"/>
                <a:cs typeface="Arial"/>
              </a:rPr>
              <a:t>authorities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courts,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open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variety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interpretations.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action </a:t>
            </a:r>
            <a:r>
              <a:rPr dirty="0" sz="1000" spc="55">
                <a:latin typeface="Arial"/>
                <a:cs typeface="Arial"/>
              </a:rPr>
              <a:t>brought </a:t>
            </a:r>
            <a:r>
              <a:rPr dirty="0" sz="1000" spc="35">
                <a:latin typeface="Arial"/>
                <a:cs typeface="Arial"/>
              </a:rPr>
              <a:t>against 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30">
                <a:latin typeface="Arial"/>
                <a:cs typeface="Arial"/>
              </a:rPr>
              <a:t>for violation 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regulations, </a:t>
            </a:r>
            <a:r>
              <a:rPr dirty="0" sz="1000">
                <a:latin typeface="Arial"/>
                <a:cs typeface="Arial"/>
              </a:rPr>
              <a:t>even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>
                <a:latin typeface="Arial"/>
                <a:cs typeface="Arial"/>
              </a:rPr>
              <a:t>successfully </a:t>
            </a:r>
            <a:r>
              <a:rPr dirty="0" sz="1000" spc="15">
                <a:latin typeface="Arial"/>
                <a:cs typeface="Arial"/>
              </a:rPr>
              <a:t>defends </a:t>
            </a:r>
            <a:r>
              <a:rPr dirty="0" sz="1000" spc="35">
                <a:latin typeface="Arial"/>
                <a:cs typeface="Arial"/>
              </a:rPr>
              <a:t>against </a:t>
            </a:r>
            <a:r>
              <a:rPr dirty="0" sz="1000" spc="-5">
                <a:latin typeface="Arial"/>
                <a:cs typeface="Arial"/>
              </a:rPr>
              <a:t>it,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0">
                <a:latin typeface="Arial"/>
                <a:cs typeface="Arial"/>
              </a:rPr>
              <a:t>cause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incur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significant</a:t>
            </a:r>
            <a:r>
              <a:rPr dirty="0" sz="1000" spc="30">
                <a:latin typeface="Arial"/>
                <a:cs typeface="Arial"/>
              </a:rPr>
              <a:t> legal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expenses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divert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management’s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attention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operation</a:t>
            </a:r>
            <a:r>
              <a:rPr dirty="0" sz="1000" spc="30">
                <a:latin typeface="Arial"/>
                <a:cs typeface="Arial"/>
              </a:rPr>
              <a:t> of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business.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30">
                <a:latin typeface="Arial"/>
                <a:cs typeface="Arial"/>
              </a:rPr>
              <a:t> operations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45">
                <a:latin typeface="Arial"/>
                <a:cs typeface="Arial"/>
              </a:rPr>
              <a:t>found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violation of any 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regulations,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applicable </a:t>
            </a:r>
            <a:r>
              <a:rPr dirty="0" sz="1000" spc="30">
                <a:latin typeface="Arial"/>
                <a:cs typeface="Arial"/>
              </a:rPr>
              <a:t>penalty </a:t>
            </a:r>
            <a:r>
              <a:rPr dirty="0" sz="1000" spc="15">
                <a:latin typeface="Arial"/>
                <a:cs typeface="Arial"/>
              </a:rPr>
              <a:t>associated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violation,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>
                <a:latin typeface="Arial"/>
                <a:cs typeface="Arial"/>
              </a:rPr>
              <a:t>civil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criminal </a:t>
            </a:r>
            <a:r>
              <a:rPr dirty="0" sz="1000" spc="10">
                <a:latin typeface="Arial"/>
                <a:cs typeface="Arial"/>
              </a:rPr>
              <a:t>penalties, </a:t>
            </a:r>
            <a:r>
              <a:rPr dirty="0" sz="1000" spc="40">
                <a:latin typeface="Arial"/>
                <a:cs typeface="Arial"/>
              </a:rPr>
              <a:t>damages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0">
                <a:latin typeface="Arial"/>
                <a:cs typeface="Arial"/>
              </a:rPr>
              <a:t>fines, </a:t>
            </a:r>
            <a:r>
              <a:rPr dirty="0" sz="1000" spc="35">
                <a:latin typeface="Arial"/>
                <a:cs typeface="Arial"/>
              </a:rPr>
              <a:t>the Company could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refund </a:t>
            </a:r>
            <a:r>
              <a:rPr dirty="0" sz="1000" spc="30">
                <a:latin typeface="Arial"/>
                <a:cs typeface="Arial"/>
              </a:rPr>
              <a:t>payments </a:t>
            </a:r>
            <a:r>
              <a:rPr dirty="0" sz="1000" spc="5">
                <a:latin typeface="Arial"/>
                <a:cs typeface="Arial"/>
              </a:rPr>
              <a:t>received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5">
                <a:latin typeface="Arial"/>
                <a:cs typeface="Arial"/>
              </a:rPr>
              <a:t>it,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it could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curtail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>
                <a:latin typeface="Arial"/>
                <a:cs typeface="Arial"/>
              </a:rPr>
              <a:t>cease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operations.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foregoing </a:t>
            </a:r>
            <a:r>
              <a:rPr dirty="0" sz="1000" spc="15">
                <a:latin typeface="Arial"/>
                <a:cs typeface="Arial"/>
              </a:rPr>
              <a:t>consequences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5">
                <a:latin typeface="Arial"/>
                <a:cs typeface="Arial"/>
              </a:rPr>
              <a:t>seriously </a:t>
            </a:r>
            <a:r>
              <a:rPr dirty="0" sz="1000" spc="65">
                <a:latin typeface="Arial"/>
                <a:cs typeface="Arial"/>
              </a:rPr>
              <a:t>harm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0">
                <a:latin typeface="Arial"/>
                <a:cs typeface="Arial"/>
              </a:rPr>
              <a:t> results.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These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existing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proposed</a:t>
            </a:r>
            <a:r>
              <a:rPr dirty="0" sz="1000" spc="15">
                <a:latin typeface="Arial"/>
                <a:cs typeface="Arial"/>
              </a:rPr>
              <a:t> laws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costly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delay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impede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development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new </a:t>
            </a:r>
            <a:r>
              <a:rPr dirty="0" sz="1000" spc="20">
                <a:latin typeface="Arial"/>
                <a:cs typeface="Arial"/>
              </a:rPr>
              <a:t>products, 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negative </a:t>
            </a:r>
            <a:r>
              <a:rPr dirty="0" sz="1000" spc="15">
                <a:latin typeface="Arial"/>
                <a:cs typeface="Arial"/>
              </a:rPr>
              <a:t>publicity, </a:t>
            </a:r>
            <a:r>
              <a:rPr dirty="0" sz="1000" spc="10">
                <a:latin typeface="Arial"/>
                <a:cs typeface="Arial"/>
              </a:rPr>
              <a:t>increase its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-15">
                <a:latin typeface="Arial"/>
                <a:cs typeface="Arial"/>
              </a:rPr>
              <a:t>costs, </a:t>
            </a:r>
            <a:r>
              <a:rPr dirty="0" sz="1000" spc="30">
                <a:latin typeface="Arial"/>
                <a:cs typeface="Arial"/>
              </a:rPr>
              <a:t>require </a:t>
            </a:r>
            <a:r>
              <a:rPr dirty="0" sz="1000" spc="25">
                <a:latin typeface="Arial"/>
                <a:cs typeface="Arial"/>
              </a:rPr>
              <a:t>significant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attention,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claims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remedies,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fines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demands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modifies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ceases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existing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practices.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111582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37.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07160" y="1115821"/>
            <a:ext cx="702119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">
                <a:latin typeface="Arial"/>
                <a:cs typeface="Arial"/>
              </a:rPr>
              <a:t>is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risk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possibly </a:t>
            </a:r>
            <a:r>
              <a:rPr dirty="0" sz="950" spc="70">
                <a:latin typeface="Arial"/>
                <a:cs typeface="Arial"/>
              </a:rPr>
              <a:t>becoming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investment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under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Investment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Act.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8435" y="1454861"/>
            <a:ext cx="8340725" cy="3585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19050">
              <a:lnSpc>
                <a:spcPct val="123000"/>
              </a:lnSpc>
              <a:spcBef>
                <a:spcPts val="110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25">
                <a:latin typeface="Arial"/>
                <a:cs typeface="Arial"/>
              </a:rPr>
              <a:t>regulates </a:t>
            </a:r>
            <a:r>
              <a:rPr dirty="0" sz="1000" spc="30">
                <a:latin typeface="Arial"/>
                <a:cs typeface="Arial"/>
              </a:rPr>
              <a:t>certain companies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">
                <a:latin typeface="Arial"/>
                <a:cs typeface="Arial"/>
              </a:rPr>
              <a:t>invest </a:t>
            </a:r>
            <a:r>
              <a:rPr dirty="0" sz="1000" spc="-5">
                <a:latin typeface="Arial"/>
                <a:cs typeface="Arial"/>
              </a:rPr>
              <a:t>in, </a:t>
            </a:r>
            <a:r>
              <a:rPr dirty="0" sz="1000" spc="40">
                <a:latin typeface="Arial"/>
                <a:cs typeface="Arial"/>
              </a:rPr>
              <a:t>hold or trade </a:t>
            </a:r>
            <a:r>
              <a:rPr dirty="0" sz="1000" spc="5">
                <a:latin typeface="Arial"/>
                <a:cs typeface="Arial"/>
              </a:rPr>
              <a:t>securities.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portion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Company’s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consisting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minority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0">
                <a:latin typeface="Arial"/>
                <a:cs typeface="Arial"/>
              </a:rPr>
              <a:t>positions,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30">
                <a:latin typeface="Arial"/>
                <a:cs typeface="Arial"/>
              </a:rPr>
              <a:t>runs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inadvertently </a:t>
            </a:r>
            <a:r>
              <a:rPr dirty="0" sz="1000" spc="40">
                <a:latin typeface="Arial"/>
                <a:cs typeface="Arial"/>
              </a:rPr>
              <a:t>becoming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company,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0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require </a:t>
            </a:r>
            <a:r>
              <a:rPr dirty="0" sz="1000" spc="35">
                <a:latin typeface="Arial"/>
                <a:cs typeface="Arial"/>
              </a:rPr>
              <a:t> 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register </a:t>
            </a:r>
            <a:r>
              <a:rPr dirty="0" sz="1000" spc="45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5">
                <a:latin typeface="Arial"/>
                <a:cs typeface="Arial"/>
              </a:rPr>
              <a:t>Act. </a:t>
            </a:r>
            <a:r>
              <a:rPr dirty="0" sz="1000" spc="10">
                <a:latin typeface="Arial"/>
                <a:cs typeface="Arial"/>
              </a:rPr>
              <a:t>Registered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0">
                <a:latin typeface="Arial"/>
                <a:cs typeface="Arial"/>
              </a:rPr>
              <a:t>companies are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5">
                <a:latin typeface="Arial"/>
                <a:cs typeface="Arial"/>
              </a:rPr>
              <a:t>extensive, </a:t>
            </a:r>
            <a:r>
              <a:rPr dirty="0" sz="1000" spc="10">
                <a:latin typeface="Arial"/>
                <a:cs typeface="Arial"/>
              </a:rPr>
              <a:t>restrictive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potentially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35">
                <a:latin typeface="Arial"/>
                <a:cs typeface="Arial"/>
              </a:rPr>
              <a:t>relating </a:t>
            </a:r>
            <a:r>
              <a:rPr dirty="0" sz="1000" spc="5">
                <a:latin typeface="Arial"/>
                <a:cs typeface="Arial"/>
              </a:rPr>
              <a:t>to,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things,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25">
                <a:latin typeface="Arial"/>
                <a:cs typeface="Arial"/>
              </a:rPr>
              <a:t>methods, </a:t>
            </a:r>
            <a:r>
              <a:rPr dirty="0" sz="1000" spc="5">
                <a:latin typeface="Arial"/>
                <a:cs typeface="Arial"/>
              </a:rPr>
              <a:t>leverage, </a:t>
            </a:r>
            <a:r>
              <a:rPr dirty="0" sz="1000" spc="40">
                <a:latin typeface="Arial"/>
                <a:cs typeface="Arial"/>
              </a:rPr>
              <a:t>management,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20">
                <a:latin typeface="Arial"/>
                <a:cs typeface="Arial"/>
              </a:rPr>
              <a:t>structure,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affiliates. </a:t>
            </a:r>
            <a:r>
              <a:rPr dirty="0" sz="1000" spc="10">
                <a:latin typeface="Arial"/>
                <a:cs typeface="Arial"/>
              </a:rPr>
              <a:t>Registered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0">
                <a:latin typeface="Arial"/>
                <a:cs typeface="Arial"/>
              </a:rPr>
              <a:t>companies 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40">
                <a:latin typeface="Arial"/>
                <a:cs typeface="Arial"/>
              </a:rPr>
              <a:t>permitted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50">
                <a:latin typeface="Arial"/>
                <a:cs typeface="Arial"/>
              </a:rPr>
              <a:t>manner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25">
                <a:latin typeface="Arial"/>
                <a:cs typeface="Arial"/>
              </a:rPr>
              <a:t>operates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-5">
                <a:latin typeface="Arial"/>
                <a:cs typeface="Arial"/>
              </a:rPr>
              <a:t>business, </a:t>
            </a:r>
            <a:r>
              <a:rPr dirty="0" sz="1000" spc="45">
                <a:latin typeface="Arial"/>
                <a:cs typeface="Arial"/>
              </a:rPr>
              <a:t>nor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permitted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many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relationships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has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its </a:t>
            </a:r>
            <a:r>
              <a:rPr dirty="0" sz="1000" spc="30">
                <a:latin typeface="Arial"/>
                <a:cs typeface="Arial"/>
              </a:rPr>
              <a:t>affiliated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22800"/>
              </a:lnSpc>
            </a:pP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avoid </a:t>
            </a:r>
            <a:r>
              <a:rPr dirty="0" sz="1000" spc="40">
                <a:latin typeface="Arial"/>
                <a:cs typeface="Arial"/>
              </a:rPr>
              <a:t>becoming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registering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40">
                <a:latin typeface="Arial"/>
                <a:cs typeface="Arial"/>
              </a:rPr>
              <a:t>company 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-15">
                <a:latin typeface="Arial"/>
                <a:cs typeface="Arial"/>
              </a:rPr>
              <a:t>Act,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monitor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15">
                <a:latin typeface="Arial"/>
                <a:cs typeface="Arial"/>
              </a:rPr>
              <a:t>investments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structure </a:t>
            </a:r>
            <a:r>
              <a:rPr dirty="0" sz="1000" spc="25">
                <a:latin typeface="Arial"/>
                <a:cs typeface="Arial"/>
              </a:rPr>
              <a:t>transactions accordingly.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structure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15">
                <a:latin typeface="Arial"/>
                <a:cs typeface="Arial"/>
              </a:rPr>
              <a:t>less </a:t>
            </a:r>
            <a:r>
              <a:rPr dirty="0" sz="1000" spc="30">
                <a:latin typeface="Arial"/>
                <a:cs typeface="Arial"/>
              </a:rPr>
              <a:t>advantageous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manner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15">
                <a:latin typeface="Arial"/>
                <a:cs typeface="Arial"/>
              </a:rPr>
              <a:t>was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-20">
                <a:latin typeface="Arial"/>
                <a:cs typeface="Arial"/>
              </a:rPr>
              <a:t>risks,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avoid </a:t>
            </a:r>
            <a:r>
              <a:rPr dirty="0" sz="1000" spc="20">
                <a:latin typeface="Arial"/>
                <a:cs typeface="Arial"/>
              </a:rPr>
              <a:t>otherwise </a:t>
            </a:r>
            <a:r>
              <a:rPr dirty="0" sz="1000" spc="25">
                <a:latin typeface="Arial"/>
                <a:cs typeface="Arial"/>
              </a:rPr>
              <a:t>economically </a:t>
            </a:r>
            <a:r>
              <a:rPr dirty="0" sz="1000" spc="20">
                <a:latin typeface="Arial"/>
                <a:cs typeface="Arial"/>
              </a:rPr>
              <a:t>desirable </a:t>
            </a:r>
            <a:r>
              <a:rPr dirty="0" sz="1000" spc="25">
                <a:latin typeface="Arial"/>
                <a:cs typeface="Arial"/>
              </a:rPr>
              <a:t> transactions </a:t>
            </a:r>
            <a:r>
              <a:rPr dirty="0" sz="1000" spc="40">
                <a:latin typeface="Arial"/>
                <a:cs typeface="Arial"/>
              </a:rPr>
              <a:t>due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>
                <a:latin typeface="Arial"/>
                <a:cs typeface="Arial"/>
              </a:rPr>
              <a:t>risk.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>
                <a:latin typeface="Arial"/>
                <a:cs typeface="Arial"/>
              </a:rPr>
              <a:t>events </a:t>
            </a:r>
            <a:r>
              <a:rPr dirty="0" sz="1000" spc="30">
                <a:latin typeface="Arial"/>
                <a:cs typeface="Arial"/>
              </a:rPr>
              <a:t>beyond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control,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25">
                <a:latin typeface="Arial"/>
                <a:cs typeface="Arial"/>
              </a:rPr>
              <a:t>significant </a:t>
            </a:r>
            <a:r>
              <a:rPr dirty="0" sz="1000" spc="35">
                <a:latin typeface="Arial"/>
                <a:cs typeface="Arial"/>
              </a:rPr>
              <a:t>appreciation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depreciation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certain 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publicly </a:t>
            </a:r>
            <a:r>
              <a:rPr dirty="0" sz="1000" spc="40">
                <a:latin typeface="Arial"/>
                <a:cs typeface="Arial"/>
              </a:rPr>
              <a:t>traded </a:t>
            </a:r>
            <a:r>
              <a:rPr dirty="0" sz="1000" spc="30">
                <a:latin typeface="Arial"/>
                <a:cs typeface="Arial"/>
              </a:rPr>
              <a:t>holdings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25">
                <a:latin typeface="Arial"/>
                <a:cs typeface="Arial"/>
              </a:rPr>
              <a:t>developments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ownership </a:t>
            </a:r>
            <a:r>
              <a:rPr dirty="0" sz="1000" spc="30">
                <a:latin typeface="Arial"/>
                <a:cs typeface="Arial"/>
              </a:rPr>
              <a:t>of certain 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subsidiaries, 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the Company </a:t>
            </a:r>
            <a:r>
              <a:rPr dirty="0" sz="1000" spc="25">
                <a:latin typeface="Arial"/>
                <a:cs typeface="Arial"/>
              </a:rPr>
              <a:t>inadvertently </a:t>
            </a:r>
            <a:r>
              <a:rPr dirty="0" sz="1000" spc="40">
                <a:latin typeface="Arial"/>
                <a:cs typeface="Arial"/>
              </a:rPr>
              <a:t>becoming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20">
                <a:latin typeface="Arial"/>
                <a:cs typeface="Arial"/>
              </a:rPr>
              <a:t>established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Company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company,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15">
                <a:latin typeface="Arial"/>
                <a:cs typeface="Arial"/>
              </a:rPr>
              <a:t>risk,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5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consequences,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it could </a:t>
            </a:r>
            <a:r>
              <a:rPr dirty="0" sz="1000" spc="30">
                <a:latin typeface="Arial"/>
                <a:cs typeface="Arial"/>
              </a:rPr>
              <a:t>become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monetary </a:t>
            </a:r>
            <a:r>
              <a:rPr dirty="0" sz="1000" spc="20">
                <a:latin typeface="Arial"/>
                <a:cs typeface="Arial"/>
              </a:rPr>
              <a:t>penalties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injunctive </a:t>
            </a:r>
            <a:r>
              <a:rPr dirty="0" sz="1000">
                <a:latin typeface="Arial"/>
                <a:cs typeface="Arial"/>
              </a:rPr>
              <a:t>relief,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both,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5">
                <a:latin typeface="Arial"/>
                <a:cs typeface="Arial"/>
              </a:rPr>
              <a:t>action </a:t>
            </a:r>
            <a:r>
              <a:rPr dirty="0" sz="1000" spc="50">
                <a:latin typeface="Arial"/>
                <a:cs typeface="Arial"/>
              </a:rPr>
              <a:t>brought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80">
                <a:latin typeface="Arial"/>
                <a:cs typeface="Arial"/>
              </a:rPr>
              <a:t>SEC,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enforce </a:t>
            </a:r>
            <a:r>
              <a:rPr dirty="0" sz="1000" spc="25">
                <a:latin typeface="Arial"/>
                <a:cs typeface="Arial"/>
              </a:rPr>
              <a:t>contracts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third </a:t>
            </a:r>
            <a:r>
              <a:rPr dirty="0" sz="1000" spc="25">
                <a:latin typeface="Arial"/>
                <a:cs typeface="Arial"/>
              </a:rPr>
              <a:t>parties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third </a:t>
            </a:r>
            <a:r>
              <a:rPr dirty="0" sz="1000" spc="25">
                <a:latin typeface="Arial"/>
                <a:cs typeface="Arial"/>
              </a:rPr>
              <a:t>parties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-10">
                <a:latin typeface="Arial"/>
                <a:cs typeface="Arial"/>
              </a:rPr>
              <a:t>seek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obtain </a:t>
            </a:r>
            <a:r>
              <a:rPr dirty="0" sz="1000">
                <a:latin typeface="Arial"/>
                <a:cs typeface="Arial"/>
              </a:rPr>
              <a:t>rescission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Company undertaken </a:t>
            </a:r>
            <a:r>
              <a:rPr dirty="0" sz="1000" spc="50">
                <a:latin typeface="Arial"/>
                <a:cs typeface="Arial"/>
              </a:rPr>
              <a:t>during </a:t>
            </a:r>
            <a:r>
              <a:rPr dirty="0" sz="1000" spc="35">
                <a:latin typeface="Arial"/>
                <a:cs typeface="Arial"/>
              </a:rPr>
              <a:t>the period it </a:t>
            </a:r>
            <a:r>
              <a:rPr dirty="0" sz="1000" spc="10">
                <a:latin typeface="Arial"/>
                <a:cs typeface="Arial"/>
              </a:rPr>
              <a:t>was </a:t>
            </a:r>
            <a:r>
              <a:rPr dirty="0" sz="1000" spc="20">
                <a:latin typeface="Arial"/>
                <a:cs typeface="Arial"/>
              </a:rPr>
              <a:t>established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was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unregistered investment </a:t>
            </a:r>
            <a:r>
              <a:rPr dirty="0" sz="1000" spc="35">
                <a:latin typeface="Arial"/>
                <a:cs typeface="Arial"/>
              </a:rPr>
              <a:t>company.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15">
                <a:latin typeface="Arial"/>
                <a:cs typeface="Arial"/>
              </a:rPr>
              <a:t>were established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company,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material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going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concern.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5236717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latin typeface="Arial"/>
                <a:cs typeface="Arial"/>
              </a:rPr>
              <a:t>38</a:t>
            </a:r>
            <a:r>
              <a:rPr dirty="0" sz="950" spc="5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5201396"/>
            <a:ext cx="8093075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400"/>
              </a:lnSpc>
              <a:spcBef>
                <a:spcPts val="90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popularity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40">
                <a:latin typeface="Arial"/>
                <a:cs typeface="Arial"/>
              </a:rPr>
              <a:t> cryptocurrencies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5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cryptosecurities </a:t>
            </a:r>
            <a:r>
              <a:rPr dirty="0" sz="950" spc="40">
                <a:latin typeface="Arial"/>
                <a:cs typeface="Arial"/>
              </a:rPr>
              <a:t>offerings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decrease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40">
                <a:latin typeface="Arial"/>
                <a:cs typeface="Arial"/>
              </a:rPr>
              <a:t> future, </a:t>
            </a:r>
            <a:r>
              <a:rPr dirty="0" sz="950" spc="55">
                <a:latin typeface="Arial"/>
                <a:cs typeface="Arial"/>
              </a:rPr>
              <a:t>which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could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material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impact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cryptocurrency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cryptosecurities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industry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operations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financial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conditions.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435" y="5764733"/>
            <a:ext cx="8220075" cy="77216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founded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develop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commercialize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technology</a:t>
            </a:r>
            <a:r>
              <a:rPr dirty="0" sz="1000" spc="20">
                <a:latin typeface="Arial"/>
                <a:cs typeface="Arial"/>
              </a:rPr>
              <a:t> based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securities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5">
                <a:latin typeface="Arial"/>
                <a:cs typeface="Arial"/>
              </a:rPr>
              <a:t>(or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cryptosecurities)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blockchain</a:t>
            </a:r>
            <a:r>
              <a:rPr dirty="0" sz="1000" spc="25">
                <a:latin typeface="Arial"/>
                <a:cs typeface="Arial"/>
              </a:rPr>
              <a:t> technology.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recent </a:t>
            </a:r>
            <a:r>
              <a:rPr dirty="0" sz="1000" spc="-10">
                <a:latin typeface="Arial"/>
                <a:cs typeface="Arial"/>
              </a:rPr>
              <a:t>years,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cryptocurrencies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cryptosecurities 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become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more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widely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accepted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22000"/>
              </a:lnSpc>
              <a:spcBef>
                <a:spcPts val="25"/>
              </a:spcBef>
            </a:pP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5">
                <a:latin typeface="Arial"/>
                <a:cs typeface="Arial"/>
              </a:rPr>
              <a:t>investors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20">
                <a:latin typeface="Arial"/>
                <a:cs typeface="Arial"/>
              </a:rPr>
              <a:t>institutions,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25">
                <a:latin typeface="Arial"/>
                <a:cs typeface="Arial"/>
              </a:rPr>
              <a:t>faced </a:t>
            </a:r>
            <a:r>
              <a:rPr dirty="0" sz="1000" spc="20">
                <a:latin typeface="Arial"/>
                <a:cs typeface="Arial"/>
              </a:rPr>
              <a:t>increasingly </a:t>
            </a:r>
            <a:r>
              <a:rPr dirty="0" sz="1000" spc="40">
                <a:latin typeface="Arial"/>
                <a:cs typeface="Arial"/>
              </a:rPr>
              <a:t>complex </a:t>
            </a:r>
            <a:r>
              <a:rPr dirty="0" sz="1000" spc="25">
                <a:latin typeface="Arial"/>
                <a:cs typeface="Arial"/>
              </a:rPr>
              <a:t>legal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20">
                <a:latin typeface="Arial"/>
                <a:cs typeface="Arial"/>
              </a:rPr>
              <a:t>challenges and,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date,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5">
                <a:latin typeface="Arial"/>
                <a:cs typeface="Arial"/>
              </a:rPr>
              <a:t> benefited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widespread </a:t>
            </a:r>
            <a:r>
              <a:rPr dirty="0" sz="1000" spc="45">
                <a:latin typeface="Arial"/>
                <a:cs typeface="Arial"/>
              </a:rPr>
              <a:t>adoption</a:t>
            </a:r>
            <a:r>
              <a:rPr dirty="0" sz="1000" spc="20">
                <a:latin typeface="Arial"/>
                <a:cs typeface="Arial"/>
              </a:rPr>
              <a:t> by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governments,</a:t>
            </a:r>
            <a:r>
              <a:rPr dirty="0" sz="1000" spc="30">
                <a:latin typeface="Arial"/>
                <a:cs typeface="Arial"/>
              </a:rPr>
              <a:t> central</a:t>
            </a:r>
            <a:r>
              <a:rPr dirty="0" sz="1000" spc="25">
                <a:latin typeface="Arial"/>
                <a:cs typeface="Arial"/>
              </a:rPr>
              <a:t> banks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established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institutions. </a:t>
            </a: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significant </a:t>
            </a:r>
            <a:r>
              <a:rPr dirty="0" sz="1000" spc="10">
                <a:latin typeface="Arial"/>
                <a:cs typeface="Arial"/>
              </a:rPr>
              <a:t>decrease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435" y="897077"/>
            <a:ext cx="8310245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popularity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cryptocurrency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cryptosecurity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offerings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material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impact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490725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latin typeface="Arial"/>
                <a:cs typeface="Arial"/>
              </a:rPr>
              <a:t>39</a:t>
            </a:r>
            <a:r>
              <a:rPr dirty="0" sz="950" spc="5"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160" y="1452356"/>
            <a:ext cx="835787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90"/>
              </a:spcBef>
            </a:pPr>
            <a:r>
              <a:rPr dirty="0" sz="950" spc="35">
                <a:latin typeface="Arial"/>
                <a:cs typeface="Arial"/>
              </a:rPr>
              <a:t>Dividends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made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pursuant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terms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detract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from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capital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could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otherwise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deploy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improve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its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business.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8435" y="2021789"/>
            <a:ext cx="7983855" cy="958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dirty="0" sz="1000" spc="20">
                <a:latin typeface="Arial"/>
                <a:cs typeface="Arial"/>
              </a:rPr>
              <a:t>Following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issuance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5">
                <a:latin typeface="Arial"/>
                <a:cs typeface="Arial"/>
              </a:rPr>
              <a:t>declared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5">
                <a:latin typeface="Arial"/>
                <a:cs typeface="Arial"/>
              </a:rPr>
              <a:t>out </a:t>
            </a:r>
            <a:r>
              <a:rPr dirty="0" sz="1000" spc="30">
                <a:latin typeface="Arial"/>
                <a:cs typeface="Arial"/>
              </a:rPr>
              <a:t>of funds </a:t>
            </a:r>
            <a:r>
              <a:rPr dirty="0" sz="1000" spc="25">
                <a:latin typeface="Arial"/>
                <a:cs typeface="Arial"/>
              </a:rPr>
              <a:t>lawfully available </a:t>
            </a:r>
            <a:r>
              <a:rPr dirty="0" sz="1000" spc="15">
                <a:latin typeface="Arial"/>
                <a:cs typeface="Arial"/>
              </a:rPr>
              <a:t>therefor,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45">
                <a:latin typeface="Arial"/>
                <a:cs typeface="Arial"/>
              </a:rPr>
              <a:t>EDGE-Q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>
                <a:latin typeface="Arial"/>
                <a:cs typeface="Arial"/>
              </a:rPr>
              <a:t>receive </a:t>
            </a:r>
            <a:r>
              <a:rPr dirty="0" sz="1000" spc="15">
                <a:latin typeface="Arial"/>
                <a:cs typeface="Arial"/>
              </a:rPr>
              <a:t>dividends.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15">
                <a:latin typeface="Arial"/>
                <a:cs typeface="Arial"/>
              </a:rPr>
              <a:t>used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15">
                <a:latin typeface="Arial"/>
                <a:cs typeface="Arial"/>
              </a:rPr>
              <a:t>dividends </a:t>
            </a:r>
            <a:r>
              <a:rPr dirty="0" sz="1000" spc="25">
                <a:latin typeface="Arial"/>
                <a:cs typeface="Arial"/>
              </a:rPr>
              <a:t>detracts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capital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deploy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developing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>
                <a:latin typeface="Arial"/>
                <a:cs typeface="Arial"/>
              </a:rPr>
              <a:t>business. </a:t>
            </a:r>
            <a:r>
              <a:rPr dirty="0" sz="1000" spc="25">
                <a:latin typeface="Arial"/>
                <a:cs typeface="Arial"/>
              </a:rPr>
              <a:t>Diverting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funds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60">
                <a:latin typeface="Arial"/>
                <a:cs typeface="Arial"/>
              </a:rPr>
              <a:t>put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significant </a:t>
            </a:r>
            <a:r>
              <a:rPr dirty="0" sz="1000" spc="30">
                <a:latin typeface="Arial"/>
                <a:cs typeface="Arial"/>
              </a:rPr>
              <a:t>disadvantage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comparison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0">
                <a:latin typeface="Arial"/>
                <a:cs typeface="Arial"/>
              </a:rPr>
              <a:t>competitors </a:t>
            </a:r>
            <a:r>
              <a:rPr dirty="0" sz="1000" spc="45">
                <a:latin typeface="Arial"/>
                <a:cs typeface="Arial"/>
              </a:rPr>
              <a:t>who </a:t>
            </a:r>
            <a:r>
              <a:rPr dirty="0" sz="1000" spc="50">
                <a:latin typeface="Arial"/>
                <a:cs typeface="Arial"/>
              </a:rPr>
              <a:t>do not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30">
                <a:latin typeface="Arial"/>
                <a:cs typeface="Arial"/>
              </a:rPr>
              <a:t>similar </a:t>
            </a:r>
            <a:r>
              <a:rPr dirty="0" sz="1000" spc="25">
                <a:latin typeface="Arial"/>
                <a:cs typeface="Arial"/>
              </a:rPr>
              <a:t>dividend payments.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0">
                <a:latin typeface="Arial"/>
                <a:cs typeface="Arial"/>
              </a:rPr>
              <a:t>disadvantage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176269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40.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7160" y="3140948"/>
            <a:ext cx="8282305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400"/>
              </a:lnSpc>
              <a:spcBef>
                <a:spcPts val="90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5">
                <a:latin typeface="Arial"/>
                <a:cs typeface="Arial"/>
              </a:rPr>
              <a:t> owes </a:t>
            </a:r>
            <a:r>
              <a:rPr dirty="0" sz="950" spc="45">
                <a:latin typeface="Arial"/>
                <a:cs typeface="Arial"/>
              </a:rPr>
              <a:t>significant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amounts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founder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has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limited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cash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flow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fund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both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ongoing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operating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costs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debt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service.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need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additional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financing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fund</a:t>
            </a:r>
            <a:r>
              <a:rPr dirty="0" sz="950" spc="25">
                <a:latin typeface="Arial"/>
                <a:cs typeface="Arial"/>
              </a:rPr>
              <a:t> its </a:t>
            </a:r>
            <a:r>
              <a:rPr dirty="0" sz="950" spc="65">
                <a:latin typeface="Arial"/>
                <a:cs typeface="Arial"/>
              </a:rPr>
              <a:t>continuing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operations.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8435" y="3736594"/>
            <a:ext cx="52698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each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years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ended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December</a:t>
            </a:r>
            <a:r>
              <a:rPr dirty="0" sz="1000" spc="-8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31,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2019,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2020,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recorded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loss.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411200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41.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7160" y="4073637"/>
            <a:ext cx="805307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90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value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ascribed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by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holders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depend,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part,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55">
                <a:latin typeface="Arial"/>
                <a:cs typeface="Arial"/>
              </a:rPr>
              <a:t> 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number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scope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Discretionary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Benefits </a:t>
            </a:r>
            <a:r>
              <a:rPr dirty="0" sz="950" spc="75">
                <a:latin typeface="Arial"/>
                <a:cs typeface="Arial"/>
              </a:rPr>
              <a:t>that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provide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5">
                <a:latin typeface="Arial"/>
                <a:cs typeface="Arial"/>
              </a:rPr>
              <a:t> asset </a:t>
            </a:r>
            <a:r>
              <a:rPr dirty="0" sz="950" spc="45">
                <a:latin typeface="Arial"/>
                <a:cs typeface="Arial"/>
              </a:rPr>
              <a:t>holders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in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future.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8435" y="4636973"/>
            <a:ext cx="8334375" cy="1153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10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endeavor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create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20">
                <a:latin typeface="Arial"/>
                <a:cs typeface="Arial"/>
              </a:rPr>
              <a:t>Discretionary </a:t>
            </a:r>
            <a:r>
              <a:rPr dirty="0" sz="1000" spc="5">
                <a:latin typeface="Arial"/>
                <a:cs typeface="Arial"/>
              </a:rPr>
              <a:t>Benefits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holders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future.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terms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do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entitle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Discretionary </a:t>
            </a:r>
            <a:r>
              <a:rPr dirty="0" sz="1000">
                <a:latin typeface="Arial"/>
                <a:cs typeface="Arial"/>
              </a:rPr>
              <a:t>Benefits,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potential</a:t>
            </a:r>
            <a:r>
              <a:rPr dirty="0" sz="1000" spc="20">
                <a:latin typeface="Arial"/>
                <a:cs typeface="Arial"/>
              </a:rPr>
              <a:t> purchasers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should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ascribe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 Discretionary </a:t>
            </a:r>
            <a:r>
              <a:rPr dirty="0" sz="1000" spc="5">
                <a:latin typeface="Arial"/>
                <a:cs typeface="Arial"/>
              </a:rPr>
              <a:t>Benefits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making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0">
                <a:latin typeface="Arial"/>
                <a:cs typeface="Arial"/>
              </a:rPr>
              <a:t>decision.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future,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20">
                <a:latin typeface="Arial"/>
                <a:cs typeface="Arial"/>
              </a:rPr>
              <a:t>Discretionary </a:t>
            </a:r>
            <a:r>
              <a:rPr dirty="0" sz="1000" spc="10">
                <a:latin typeface="Arial"/>
                <a:cs typeface="Arial"/>
              </a:rPr>
              <a:t>Benefits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provided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token </a:t>
            </a:r>
            <a:r>
              <a:rPr dirty="0" sz="1000" spc="20">
                <a:latin typeface="Arial"/>
                <a:cs typeface="Arial"/>
              </a:rPr>
              <a:t>holders will </a:t>
            </a:r>
            <a:r>
              <a:rPr dirty="0" sz="1000" spc="15">
                <a:latin typeface="Arial"/>
                <a:cs typeface="Arial"/>
              </a:rPr>
              <a:t>ascribe </a:t>
            </a:r>
            <a:r>
              <a:rPr dirty="0" sz="1000" spc="25">
                <a:latin typeface="Arial"/>
                <a:cs typeface="Arial"/>
              </a:rPr>
              <a:t>some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20">
                <a:latin typeface="Arial"/>
                <a:cs typeface="Arial"/>
              </a:rPr>
              <a:t>Discretionary </a:t>
            </a:r>
            <a:r>
              <a:rPr dirty="0" sz="1000" spc="5">
                <a:latin typeface="Arial"/>
                <a:cs typeface="Arial"/>
              </a:rPr>
              <a:t>Benefits.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However,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Discretionary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Benefits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terminated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cease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20">
                <a:latin typeface="Arial"/>
                <a:cs typeface="Arial"/>
              </a:rPr>
              <a:t>and,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5">
                <a:latin typeface="Arial"/>
                <a:cs typeface="Arial"/>
              </a:rPr>
              <a:t>holders are </a:t>
            </a:r>
            <a:r>
              <a:rPr dirty="0" sz="1000" spc="45">
                <a:latin typeface="Arial"/>
                <a:cs typeface="Arial"/>
              </a:rPr>
              <a:t>attributing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such Discretionary </a:t>
            </a:r>
            <a:r>
              <a:rPr dirty="0" sz="1000" spc="-5">
                <a:latin typeface="Arial"/>
                <a:cs typeface="Arial"/>
              </a:rPr>
              <a:t>Benefits,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termination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cessation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decrease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decrease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76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latin typeface="Arial"/>
                <a:cs typeface="Arial"/>
              </a:rPr>
              <a:t>42.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07160" y="929894"/>
            <a:ext cx="798766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0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violation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privacy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data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protection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laws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could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have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material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30">
                <a:latin typeface="Arial"/>
                <a:cs typeface="Arial"/>
              </a:rPr>
              <a:t>adverse effect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value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assets.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8435" y="1271980"/>
            <a:ext cx="8225155" cy="9613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advisors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privacy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data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protection</a:t>
            </a:r>
            <a:r>
              <a:rPr dirty="0" sz="1000" spc="15">
                <a:latin typeface="Arial"/>
                <a:cs typeface="Arial"/>
              </a:rPr>
              <a:t> laws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violations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laws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35">
                <a:latin typeface="Arial"/>
                <a:cs typeface="Arial"/>
              </a:rPr>
              <a:t>relating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safeguarding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private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any of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fines, </a:t>
            </a:r>
            <a:r>
              <a:rPr dirty="0" sz="1000" spc="20">
                <a:latin typeface="Arial"/>
                <a:cs typeface="Arial"/>
              </a:rPr>
              <a:t>penalties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10">
                <a:latin typeface="Arial"/>
                <a:cs typeface="Arial"/>
              </a:rPr>
              <a:t>actions,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civil </a:t>
            </a:r>
            <a:r>
              <a:rPr dirty="0" sz="1000" spc="20">
                <a:latin typeface="Arial"/>
                <a:cs typeface="Arial"/>
              </a:rPr>
              <a:t>actions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20">
                <a:latin typeface="Arial"/>
                <a:cs typeface="Arial"/>
              </a:rPr>
              <a:t>affected parties.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violations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4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operate the 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30">
                <a:latin typeface="Arial"/>
                <a:cs typeface="Arial"/>
              </a:rPr>
              <a:t>Trading </a:t>
            </a:r>
            <a:r>
              <a:rPr dirty="0" sz="1000" spc="-15">
                <a:latin typeface="Arial"/>
                <a:cs typeface="Arial"/>
              </a:rPr>
              <a:t>System,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Company’s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42646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43.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2388092"/>
            <a:ext cx="821055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90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-20">
                <a:latin typeface="Arial"/>
                <a:cs typeface="Arial"/>
              </a:rPr>
              <a:t>is,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blockchain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technology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utilized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by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will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be,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subject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cyberattacks,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security</a:t>
            </a:r>
            <a:r>
              <a:rPr dirty="0" sz="950" spc="6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risks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risks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35">
                <a:latin typeface="Arial"/>
                <a:cs typeface="Arial"/>
              </a:rPr>
              <a:t>security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breaches.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nature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digital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assets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lead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increased</a:t>
            </a:r>
            <a:r>
              <a:rPr dirty="0" sz="950" spc="25">
                <a:latin typeface="Arial"/>
                <a:cs typeface="Arial"/>
              </a:rPr>
              <a:t> risk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fraud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cyberattack.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435" y="2957525"/>
            <a:ext cx="8053070" cy="958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0">
                <a:latin typeface="Arial"/>
                <a:cs typeface="Arial"/>
              </a:rPr>
              <a:t>blockchain technology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utilized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cyberattacks, security </a:t>
            </a:r>
            <a:r>
              <a:rPr dirty="0" sz="1000" spc="-5">
                <a:latin typeface="Arial"/>
                <a:cs typeface="Arial"/>
              </a:rPr>
              <a:t>risks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">
                <a:latin typeface="Arial"/>
                <a:cs typeface="Arial"/>
              </a:rPr>
              <a:t>risks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15">
                <a:latin typeface="Arial"/>
                <a:cs typeface="Arial"/>
              </a:rPr>
              <a:t>breaches. An </a:t>
            </a:r>
            <a:r>
              <a:rPr dirty="0" sz="1000" spc="35">
                <a:latin typeface="Arial"/>
                <a:cs typeface="Arial"/>
              </a:rPr>
              <a:t>attack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any of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breach of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30">
                <a:latin typeface="Arial"/>
                <a:cs typeface="Arial"/>
              </a:rPr>
              <a:t>of any of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private data, </a:t>
            </a:r>
            <a:r>
              <a:rPr dirty="0" sz="1000" spc="35">
                <a:latin typeface="Arial"/>
                <a:cs typeface="Arial"/>
              </a:rPr>
              <a:t>unauthorized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trades,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interruption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extended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period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time.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attack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breach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20">
                <a:latin typeface="Arial"/>
                <a:cs typeface="Arial"/>
              </a:rPr>
              <a:t> affect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effectively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operate,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attack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also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damage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Company’s </a:t>
            </a:r>
            <a:r>
              <a:rPr dirty="0" sz="1000" spc="35">
                <a:latin typeface="Arial"/>
                <a:cs typeface="Arial"/>
              </a:rPr>
              <a:t>reputation.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411200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44.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7160" y="4073637"/>
            <a:ext cx="8333105" cy="589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105"/>
              </a:spcBef>
            </a:pPr>
            <a:r>
              <a:rPr dirty="0" sz="950" spc="20">
                <a:latin typeface="Arial"/>
                <a:cs typeface="Arial"/>
              </a:rPr>
              <a:t>The </a:t>
            </a:r>
            <a:r>
              <a:rPr dirty="0" sz="950" spc="-10">
                <a:latin typeface="Arial"/>
                <a:cs typeface="Arial"/>
              </a:rPr>
              <a:t>EDGE </a:t>
            </a:r>
            <a:r>
              <a:rPr dirty="0" sz="950" spc="30">
                <a:latin typeface="Arial"/>
                <a:cs typeface="Arial"/>
              </a:rPr>
              <a:t>Ecosystem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55">
                <a:latin typeface="Arial"/>
                <a:cs typeface="Arial"/>
              </a:rPr>
              <a:t>any digital </a:t>
            </a:r>
            <a:r>
              <a:rPr dirty="0" sz="950" spc="20">
                <a:latin typeface="Arial"/>
                <a:cs typeface="Arial"/>
              </a:rPr>
              <a:t>assets </a:t>
            </a:r>
            <a:r>
              <a:rPr dirty="0" sz="950" spc="45">
                <a:latin typeface="Arial"/>
                <a:cs typeface="Arial"/>
              </a:rPr>
              <a:t>developed </a:t>
            </a:r>
            <a:r>
              <a:rPr dirty="0" sz="950" spc="55">
                <a:latin typeface="Arial"/>
                <a:cs typeface="Arial"/>
              </a:rPr>
              <a:t>in </a:t>
            </a:r>
            <a:r>
              <a:rPr dirty="0" sz="950" spc="60">
                <a:latin typeface="Arial"/>
                <a:cs typeface="Arial"/>
              </a:rPr>
              <a:t>the future </a:t>
            </a:r>
            <a:r>
              <a:rPr dirty="0" sz="950" spc="50">
                <a:latin typeface="Arial"/>
                <a:cs typeface="Arial"/>
              </a:rPr>
              <a:t>has </a:t>
            </a:r>
            <a:r>
              <a:rPr dirty="0" sz="950" spc="55">
                <a:latin typeface="Arial"/>
                <a:cs typeface="Arial"/>
              </a:rPr>
              <a:t>been </a:t>
            </a:r>
            <a:r>
              <a:rPr dirty="0" sz="950" spc="85">
                <a:latin typeface="Arial"/>
                <a:cs typeface="Arial"/>
              </a:rPr>
              <a:t>and </a:t>
            </a:r>
            <a:r>
              <a:rPr dirty="0" sz="950" spc="40">
                <a:latin typeface="Arial"/>
                <a:cs typeface="Arial"/>
              </a:rPr>
              <a:t>will </a:t>
            </a:r>
            <a:r>
              <a:rPr dirty="0" sz="950" spc="15">
                <a:latin typeface="Arial"/>
                <a:cs typeface="Arial"/>
              </a:rPr>
              <a:t>be, </a:t>
            </a:r>
            <a:r>
              <a:rPr dirty="0" sz="950" spc="30">
                <a:latin typeface="Arial"/>
                <a:cs typeface="Arial"/>
              </a:rPr>
              <a:t>as </a:t>
            </a:r>
            <a:r>
              <a:rPr dirty="0" sz="950" spc="45">
                <a:latin typeface="Arial"/>
                <a:cs typeface="Arial"/>
              </a:rPr>
              <a:t>applicable, developed by </a:t>
            </a:r>
            <a:r>
              <a:rPr dirty="0" sz="950" spc="20">
                <a:latin typeface="Arial"/>
                <a:cs typeface="Arial"/>
              </a:rPr>
              <a:t>key </a:t>
            </a:r>
            <a:r>
              <a:rPr dirty="0" sz="950" spc="55">
                <a:latin typeface="Arial"/>
                <a:cs typeface="Arial"/>
              </a:rPr>
              <a:t>technology </a:t>
            </a:r>
            <a:r>
              <a:rPr dirty="0" sz="950" spc="6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employees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its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affiliates,</a:t>
            </a:r>
            <a:r>
              <a:rPr dirty="0" sz="950" spc="4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their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operation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further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development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depend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continued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availability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those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0">
                <a:latin typeface="Arial"/>
                <a:cs typeface="Arial"/>
              </a:rPr>
              <a:t>key </a:t>
            </a:r>
            <a:r>
              <a:rPr dirty="0" sz="950" spc="-25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employees.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3035" y="4828997"/>
            <a:ext cx="8312784" cy="11474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228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The 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ecosystem,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developed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future,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intellectual </a:t>
            </a:r>
            <a:r>
              <a:rPr dirty="0" sz="1000" spc="35">
                <a:latin typeface="Arial"/>
                <a:cs typeface="Arial"/>
              </a:rPr>
              <a:t>property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involved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their creation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operation,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-10">
                <a:latin typeface="Arial"/>
                <a:cs typeface="Arial"/>
              </a:rPr>
              <a:t>be,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applicable, developed </a:t>
            </a:r>
            <a:r>
              <a:rPr dirty="0" sz="1000" spc="35">
                <a:latin typeface="Arial"/>
                <a:cs typeface="Arial"/>
              </a:rPr>
              <a:t>primarily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small </a:t>
            </a:r>
            <a:r>
              <a:rPr dirty="0" sz="1000" spc="55">
                <a:latin typeface="Arial"/>
                <a:cs typeface="Arial"/>
              </a:rPr>
              <a:t>number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key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employees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15">
                <a:latin typeface="Arial"/>
                <a:cs typeface="Arial"/>
              </a:rPr>
              <a:t>affiliates.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-5">
                <a:latin typeface="Arial"/>
                <a:cs typeface="Arial"/>
              </a:rPr>
              <a:t>key </a:t>
            </a:r>
            <a:r>
              <a:rPr dirty="0" sz="1000" spc="15">
                <a:latin typeface="Arial"/>
                <a:cs typeface="Arial"/>
              </a:rPr>
              <a:t>employees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10">
                <a:latin typeface="Arial"/>
                <a:cs typeface="Arial"/>
              </a:rPr>
              <a:t>adverse 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develop,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maintain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45">
                <a:latin typeface="Arial"/>
                <a:cs typeface="Arial"/>
              </a:rPr>
              <a:t>EDGE </a:t>
            </a:r>
            <a:r>
              <a:rPr dirty="0" sz="1000" spc="10">
                <a:latin typeface="Arial"/>
                <a:cs typeface="Arial"/>
              </a:rPr>
              <a:t>ecosystem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lose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5">
                <a:latin typeface="Arial"/>
                <a:cs typeface="Arial"/>
              </a:rPr>
              <a:t>key </a:t>
            </a:r>
            <a:r>
              <a:rPr dirty="0" sz="1000" spc="5">
                <a:latin typeface="Arial"/>
                <a:cs typeface="Arial"/>
              </a:rPr>
              <a:t>employees, </a:t>
            </a:r>
            <a:r>
              <a:rPr dirty="0" sz="1000" spc="35">
                <a:latin typeface="Arial"/>
                <a:cs typeface="Arial"/>
              </a:rPr>
              <a:t>it could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difficult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replace </a:t>
            </a:r>
            <a:r>
              <a:rPr dirty="0" sz="1000" spc="25">
                <a:latin typeface="Arial"/>
                <a:cs typeface="Arial"/>
              </a:rPr>
              <a:t>them,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0">
                <a:latin typeface="Arial"/>
                <a:cs typeface="Arial"/>
              </a:rPr>
              <a:t>of any of </a:t>
            </a:r>
            <a:r>
              <a:rPr dirty="0" sz="1000" spc="55">
                <a:latin typeface="Arial"/>
                <a:cs typeface="Arial"/>
              </a:rPr>
              <a:t>them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0">
                <a:latin typeface="Arial"/>
                <a:cs typeface="Arial"/>
              </a:rPr>
              <a:t> 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Company’s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financial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45.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07160" y="894573"/>
            <a:ext cx="8300720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400"/>
              </a:lnSpc>
              <a:spcBef>
                <a:spcPts val="90"/>
              </a:spcBef>
            </a:pPr>
            <a:r>
              <a:rPr dirty="0" sz="950" spc="20">
                <a:latin typeface="Arial"/>
                <a:cs typeface="Arial"/>
              </a:rPr>
              <a:t>The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Company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face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substantial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competition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from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number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known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and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unknown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competitors</a:t>
            </a:r>
            <a:r>
              <a:rPr dirty="0" sz="950" spc="30">
                <a:latin typeface="Arial"/>
                <a:cs typeface="Arial"/>
              </a:rPr>
              <a:t> as </a:t>
            </a:r>
            <a:r>
              <a:rPr dirty="0" sz="950" spc="40">
                <a:latin typeface="Arial"/>
                <a:cs typeface="Arial"/>
              </a:rPr>
              <a:t>well</a:t>
            </a:r>
            <a:r>
              <a:rPr dirty="0" sz="950" spc="30">
                <a:latin typeface="Arial"/>
                <a:cs typeface="Arial"/>
              </a:rPr>
              <a:t> as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25">
                <a:latin typeface="Arial"/>
                <a:cs typeface="Arial"/>
              </a:rPr>
              <a:t>risk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that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one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more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of </a:t>
            </a:r>
            <a:r>
              <a:rPr dirty="0" sz="950" spc="-245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them</a:t>
            </a:r>
            <a:r>
              <a:rPr dirty="0" sz="950" spc="2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may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obtain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patents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or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60">
                <a:latin typeface="Arial"/>
                <a:cs typeface="Arial"/>
              </a:rPr>
              <a:t>other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protections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covering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technology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critical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the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Company’s</a:t>
            </a:r>
            <a:r>
              <a:rPr dirty="0" sz="950" spc="2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operation.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454861"/>
            <a:ext cx="8373109" cy="17145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 marR="30480">
              <a:lnSpc>
                <a:spcPct val="123000"/>
              </a:lnSpc>
              <a:spcBef>
                <a:spcPts val="110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>
                <a:latin typeface="Arial"/>
                <a:cs typeface="Arial"/>
              </a:rPr>
              <a:t>believes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number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organizations are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working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develop </a:t>
            </a:r>
            <a:r>
              <a:rPr dirty="0" sz="1000" spc="25">
                <a:latin typeface="Arial"/>
                <a:cs typeface="Arial"/>
              </a:rPr>
              <a:t>venture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15">
                <a:latin typeface="Arial"/>
                <a:cs typeface="Arial"/>
              </a:rPr>
              <a:t>investing </a:t>
            </a:r>
            <a:r>
              <a:rPr dirty="0" sz="1000" spc="20">
                <a:latin typeface="Arial"/>
                <a:cs typeface="Arial"/>
              </a:rPr>
              <a:t>structures </a:t>
            </a:r>
            <a:r>
              <a:rPr dirty="0" sz="1000" spc="45">
                <a:latin typeface="Arial"/>
                <a:cs typeface="Arial"/>
              </a:rPr>
              <a:t>with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distributed ledger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0">
                <a:latin typeface="Arial"/>
                <a:cs typeface="Arial"/>
              </a:rPr>
              <a:t>technologies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novel </a:t>
            </a:r>
            <a:r>
              <a:rPr dirty="0" sz="1000" spc="20">
                <a:latin typeface="Arial"/>
                <a:cs typeface="Arial"/>
              </a:rPr>
              <a:t>technologies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competitive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own </a:t>
            </a:r>
            <a:r>
              <a:rPr dirty="0" sz="1000" spc="25">
                <a:latin typeface="Arial"/>
                <a:cs typeface="Arial"/>
              </a:rPr>
              <a:t>technology. </a:t>
            </a:r>
            <a:r>
              <a:rPr dirty="0" sz="1000" spc="15">
                <a:latin typeface="Arial"/>
                <a:cs typeface="Arial"/>
              </a:rPr>
              <a:t>Some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all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organizations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substantially </a:t>
            </a:r>
            <a:r>
              <a:rPr dirty="0" sz="1000" spc="30">
                <a:latin typeface="Arial"/>
                <a:cs typeface="Arial"/>
              </a:rPr>
              <a:t>greater technological </a:t>
            </a:r>
            <a:r>
              <a:rPr dirty="0" sz="1000" spc="5">
                <a:latin typeface="Arial"/>
                <a:cs typeface="Arial"/>
              </a:rPr>
              <a:t>expertise, </a:t>
            </a:r>
            <a:r>
              <a:rPr dirty="0" sz="1000" spc="15">
                <a:latin typeface="Arial"/>
                <a:cs typeface="Arial"/>
              </a:rPr>
              <a:t>experience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0">
                <a:latin typeface="Arial"/>
                <a:cs typeface="Arial"/>
              </a:rPr>
              <a:t>distributed </a:t>
            </a:r>
            <a:r>
              <a:rPr dirty="0" sz="1000" spc="25">
                <a:latin typeface="Arial"/>
                <a:cs typeface="Arial"/>
              </a:rPr>
              <a:t>ledger technologies </a:t>
            </a:r>
            <a:r>
              <a:rPr dirty="0" sz="1000" spc="50">
                <a:latin typeface="Arial"/>
                <a:cs typeface="Arial"/>
              </a:rPr>
              <a:t>and/or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founder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has,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them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attempting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technologies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competitive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35">
                <a:latin typeface="Arial"/>
                <a:cs typeface="Arial"/>
              </a:rPr>
              <a:t>the Company </a:t>
            </a:r>
            <a:r>
              <a:rPr dirty="0" sz="1000" spc="5">
                <a:latin typeface="Arial"/>
                <a:cs typeface="Arial"/>
              </a:rPr>
              <a:t>utilizes.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-10">
                <a:latin typeface="Arial"/>
                <a:cs typeface="Arial"/>
              </a:rPr>
              <a:t>access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detailed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55">
                <a:latin typeface="Arial"/>
                <a:cs typeface="Arial"/>
              </a:rPr>
              <a:t>about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technologies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organizations </a:t>
            </a:r>
            <a:r>
              <a:rPr dirty="0" sz="1000" spc="50">
                <a:latin typeface="Arial"/>
                <a:cs typeface="Arial"/>
              </a:rPr>
              <a:t>and/or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5">
                <a:latin typeface="Arial"/>
                <a:cs typeface="Arial"/>
              </a:rPr>
              <a:t>respective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attempting to </a:t>
            </a:r>
            <a:r>
              <a:rPr dirty="0" sz="1000" spc="35">
                <a:latin typeface="Arial"/>
                <a:cs typeface="Arial"/>
              </a:rPr>
              <a:t>patent.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0">
                <a:latin typeface="Arial"/>
                <a:cs typeface="Arial"/>
              </a:rPr>
              <a:t>one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more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>
                <a:latin typeface="Arial"/>
                <a:cs typeface="Arial"/>
              </a:rPr>
              <a:t>persons,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organizations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obtains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valid </a:t>
            </a:r>
            <a:r>
              <a:rPr dirty="0" sz="1000" spc="45">
                <a:latin typeface="Arial"/>
                <a:cs typeface="Arial"/>
              </a:rPr>
              <a:t>patent </a:t>
            </a:r>
            <a:r>
              <a:rPr dirty="0" sz="1000" spc="20">
                <a:latin typeface="Arial"/>
                <a:cs typeface="Arial"/>
              </a:rPr>
              <a:t>covering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25">
                <a:latin typeface="Arial"/>
                <a:cs typeface="Arial"/>
              </a:rPr>
              <a:t>critical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02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-5">
                <a:latin typeface="Arial"/>
                <a:cs typeface="Arial"/>
              </a:rPr>
              <a:t>needs,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business as </a:t>
            </a:r>
            <a:r>
              <a:rPr dirty="0" sz="1000" spc="35">
                <a:latin typeface="Arial"/>
                <a:cs typeface="Arial"/>
              </a:rPr>
              <a:t>intended </a:t>
            </a:r>
            <a:r>
              <a:rPr dirty="0" sz="1000" spc="55">
                <a:latin typeface="Arial"/>
                <a:cs typeface="Arial"/>
              </a:rPr>
              <a:t>might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unwilling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license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technology,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it could become </a:t>
            </a:r>
            <a:r>
              <a:rPr dirty="0" sz="1000" spc="20">
                <a:latin typeface="Arial"/>
                <a:cs typeface="Arial"/>
              </a:rPr>
              <a:t>impossible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operate,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5">
                <a:latin typeface="Arial"/>
                <a:cs typeface="Arial"/>
              </a:rPr>
              <a:t> adverse</a:t>
            </a:r>
            <a:r>
              <a:rPr dirty="0" sz="1000" spc="10">
                <a:latin typeface="Arial"/>
                <a:cs typeface="Arial"/>
              </a:rPr>
              <a:t> 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latin typeface="Arial"/>
                <a:cs typeface="Arial"/>
              </a:rPr>
              <a:t>46.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760" y="3362197"/>
            <a:ext cx="652018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latin typeface="Arial"/>
                <a:cs typeface="Arial"/>
              </a:rPr>
              <a:t>EDGE196</a:t>
            </a:r>
            <a:r>
              <a:rPr dirty="0" baseline="34188" sz="975" spc="37">
                <a:latin typeface="Calibri"/>
                <a:cs typeface="Calibri"/>
              </a:rPr>
              <a:t>TM</a:t>
            </a:r>
            <a:r>
              <a:rPr dirty="0" baseline="34188" sz="975" spc="225">
                <a:latin typeface="Calibri"/>
                <a:cs typeface="Calibri"/>
              </a:rPr>
              <a:t> </a:t>
            </a:r>
            <a:r>
              <a:rPr dirty="0" sz="950" spc="50">
                <a:latin typeface="Arial"/>
                <a:cs typeface="Arial"/>
              </a:rPr>
              <a:t>intends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0">
                <a:latin typeface="Arial"/>
                <a:cs typeface="Arial"/>
              </a:rPr>
              <a:t>offer</a:t>
            </a:r>
            <a:r>
              <a:rPr dirty="0" sz="950" spc="35">
                <a:latin typeface="Arial"/>
                <a:cs typeface="Arial"/>
              </a:rPr>
              <a:t> advisory </a:t>
            </a:r>
            <a:r>
              <a:rPr dirty="0" sz="950" spc="10">
                <a:latin typeface="Arial"/>
                <a:cs typeface="Arial"/>
              </a:rPr>
              <a:t>services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portfolio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45">
                <a:latin typeface="Arial"/>
                <a:cs typeface="Arial"/>
              </a:rPr>
              <a:t>companies,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85">
                <a:latin typeface="Arial"/>
                <a:cs typeface="Arial"/>
              </a:rPr>
              <a:t>but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50">
                <a:latin typeface="Arial"/>
                <a:cs typeface="Arial"/>
              </a:rPr>
              <a:t>has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5">
                <a:latin typeface="Arial"/>
                <a:cs typeface="Arial"/>
              </a:rPr>
              <a:t>not</a:t>
            </a:r>
            <a:r>
              <a:rPr dirty="0" sz="950" spc="30">
                <a:latin typeface="Arial"/>
                <a:cs typeface="Arial"/>
              </a:rPr>
              <a:t> yet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55">
                <a:latin typeface="Arial"/>
                <a:cs typeface="Arial"/>
              </a:rPr>
              <a:t>been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65">
                <a:latin typeface="Arial"/>
                <a:cs typeface="Arial"/>
              </a:rPr>
              <a:t>engaged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70">
                <a:latin typeface="Arial"/>
                <a:cs typeface="Arial"/>
              </a:rPr>
              <a:t>to</a:t>
            </a:r>
            <a:r>
              <a:rPr dirty="0" sz="950" spc="30">
                <a:latin typeface="Arial"/>
                <a:cs typeface="Arial"/>
              </a:rPr>
              <a:t> </a:t>
            </a:r>
            <a:r>
              <a:rPr dirty="0" sz="950" spc="80">
                <a:latin typeface="Arial"/>
                <a:cs typeface="Arial"/>
              </a:rPr>
              <a:t>do</a:t>
            </a:r>
            <a:r>
              <a:rPr dirty="0" sz="950" spc="35">
                <a:latin typeface="Arial"/>
                <a:cs typeface="Arial"/>
              </a:rPr>
              <a:t> </a:t>
            </a:r>
            <a:r>
              <a:rPr dirty="0" sz="950" spc="15">
                <a:latin typeface="Arial"/>
                <a:cs typeface="Arial"/>
              </a:rPr>
              <a:t>so.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0335" y="3701236"/>
            <a:ext cx="8388985" cy="2461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0800" marR="126364">
              <a:lnSpc>
                <a:spcPct val="123000"/>
              </a:lnSpc>
              <a:spcBef>
                <a:spcPts val="110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>
                <a:latin typeface="Arial"/>
                <a:cs typeface="Arial"/>
              </a:rPr>
              <a:t>ecosystem,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offer </a:t>
            </a:r>
            <a:r>
              <a:rPr dirty="0" sz="1000" spc="10">
                <a:latin typeface="Arial"/>
                <a:cs typeface="Arial"/>
              </a:rPr>
              <a:t>advisory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5">
                <a:latin typeface="Arial"/>
                <a:cs typeface="Arial"/>
              </a:rPr>
              <a:t>issue </a:t>
            </a:r>
            <a:r>
              <a:rPr dirty="0" sz="1000" spc="-45">
                <a:latin typeface="Arial"/>
                <a:cs typeface="Arial"/>
              </a:rPr>
              <a:t>EDGE-X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partners.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date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40">
                <a:latin typeface="Arial"/>
                <a:cs typeface="Arial"/>
              </a:rPr>
              <a:t>engaged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10">
                <a:latin typeface="Arial"/>
                <a:cs typeface="Arial"/>
              </a:rPr>
              <a:t>advisory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company,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engaged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future.</a:t>
            </a:r>
            <a:r>
              <a:rPr dirty="0" sz="1000" spc="3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intends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repository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platform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EDGE-X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Vendors </a:t>
            </a:r>
            <a:r>
              <a:rPr dirty="0" sz="1000" spc="30">
                <a:latin typeface="Arial"/>
                <a:cs typeface="Arial"/>
              </a:rPr>
              <a:t>providing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EDGE-X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EDGE-X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within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ecosystem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vendors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who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EDGE-X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redeem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EDGE-X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discount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50800" marR="66675">
              <a:lnSpc>
                <a:spcPct val="122000"/>
              </a:lnSpc>
            </a:pPr>
            <a:r>
              <a:rPr dirty="0" sz="1000" spc="5">
                <a:latin typeface="Arial"/>
                <a:cs typeface="Arial"/>
              </a:rPr>
              <a:t>Purchasers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represent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he, </a:t>
            </a:r>
            <a:r>
              <a:rPr dirty="0" sz="1000">
                <a:latin typeface="Arial"/>
                <a:cs typeface="Arial"/>
              </a:rPr>
              <a:t>she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20">
                <a:latin typeface="Arial"/>
                <a:cs typeface="Arial"/>
              </a:rPr>
              <a:t>meets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requirements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he, </a:t>
            </a:r>
            <a:r>
              <a:rPr dirty="0" sz="1000">
                <a:latin typeface="Arial"/>
                <a:cs typeface="Arial"/>
              </a:rPr>
              <a:t>she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-20">
                <a:latin typeface="Arial"/>
                <a:cs typeface="Arial"/>
              </a:rPr>
              <a:t>is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familiar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understand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terms,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merits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these </a:t>
            </a:r>
            <a:r>
              <a:rPr dirty="0" sz="1000" spc="25">
                <a:latin typeface="Arial"/>
                <a:cs typeface="Arial"/>
              </a:rPr>
              <a:t>instruments.</a:t>
            </a:r>
            <a:endParaRPr sz="1000">
              <a:latin typeface="Arial"/>
              <a:cs typeface="Arial"/>
            </a:endParaRPr>
          </a:p>
          <a:p>
            <a:pPr marL="50800" marR="43180">
              <a:lnSpc>
                <a:spcPct val="122500"/>
              </a:lnSpc>
              <a:spcBef>
                <a:spcPts val="20"/>
              </a:spcBef>
            </a:pP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0">
                <a:latin typeface="Arial"/>
                <a:cs typeface="Arial"/>
              </a:rPr>
              <a:t>offering </a:t>
            </a:r>
            <a:r>
              <a:rPr dirty="0" sz="1000">
                <a:latin typeface="Arial"/>
                <a:cs typeface="Arial"/>
              </a:rPr>
              <a:t>involves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high </a:t>
            </a:r>
            <a:r>
              <a:rPr dirty="0" sz="1000" spc="25">
                <a:latin typeface="Arial"/>
                <a:cs typeface="Arial"/>
              </a:rPr>
              <a:t>degree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>
                <a:latin typeface="Arial"/>
                <a:cs typeface="Arial"/>
              </a:rPr>
              <a:t>risk.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acquired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20">
                <a:latin typeface="Arial"/>
                <a:cs typeface="Arial"/>
              </a:rPr>
              <a:t>purposes </a:t>
            </a:r>
            <a:r>
              <a:rPr dirty="0" sz="1000" spc="15">
                <a:latin typeface="Arial"/>
                <a:cs typeface="Arial"/>
              </a:rPr>
              <a:t>only. </a:t>
            </a: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public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15">
                <a:latin typeface="Arial"/>
                <a:cs typeface="Arial"/>
              </a:rPr>
              <a:t>develop. </a:t>
            </a:r>
            <a:r>
              <a:rPr dirty="0" sz="1000" spc="-15">
                <a:latin typeface="Arial"/>
                <a:cs typeface="Arial"/>
              </a:rPr>
              <a:t>These </a:t>
            </a:r>
            <a:r>
              <a:rPr dirty="0" sz="1000" spc="30">
                <a:latin typeface="Arial"/>
                <a:cs typeface="Arial"/>
              </a:rPr>
              <a:t>instruments are </a:t>
            </a:r>
            <a:r>
              <a:rPr dirty="0" sz="1000" spc="25">
                <a:latin typeface="Arial"/>
                <a:cs typeface="Arial"/>
              </a:rPr>
              <a:t>suitable only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5">
                <a:latin typeface="Arial"/>
                <a:cs typeface="Arial"/>
              </a:rPr>
              <a:t>persons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adequate </a:t>
            </a:r>
            <a:r>
              <a:rPr dirty="0" sz="1000" spc="35">
                <a:latin typeface="Arial"/>
                <a:cs typeface="Arial"/>
              </a:rPr>
              <a:t>means </a:t>
            </a:r>
            <a:r>
              <a:rPr dirty="0" sz="1000" spc="45">
                <a:latin typeface="Arial"/>
                <a:cs typeface="Arial"/>
              </a:rPr>
              <a:t>who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5">
                <a:latin typeface="Arial"/>
                <a:cs typeface="Arial"/>
              </a:rPr>
              <a:t>need </a:t>
            </a:r>
            <a:r>
              <a:rPr dirty="0" sz="1000" spc="30">
                <a:latin typeface="Arial"/>
                <a:cs typeface="Arial"/>
              </a:rPr>
              <a:t>for liquidity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purchases. </a:t>
            </a:r>
            <a:r>
              <a:rPr dirty="0" sz="1000" spc="25">
                <a:latin typeface="Arial"/>
                <a:cs typeface="Arial"/>
              </a:rPr>
              <a:t>While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25">
                <a:latin typeface="Arial"/>
                <a:cs typeface="Arial"/>
              </a:rPr>
              <a:t>expect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establish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redemption </a:t>
            </a:r>
            <a:r>
              <a:rPr dirty="0" sz="1000" spc="60">
                <a:latin typeface="Arial"/>
                <a:cs typeface="Arial"/>
              </a:rPr>
              <a:t>program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-50">
                <a:latin typeface="Arial"/>
                <a:cs typeface="Arial"/>
              </a:rPr>
              <a:t>EDGE-Q, </a:t>
            </a:r>
            <a:r>
              <a:rPr dirty="0" sz="1000" spc="40">
                <a:latin typeface="Arial"/>
                <a:cs typeface="Arial"/>
              </a:rPr>
              <a:t>until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resold </a:t>
            </a:r>
            <a:r>
              <a:rPr dirty="0" sz="1000" spc="-5">
                <a:latin typeface="Arial"/>
                <a:cs typeface="Arial"/>
              </a:rPr>
              <a:t>unless,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5">
                <a:latin typeface="Arial"/>
                <a:cs typeface="Arial"/>
              </a:rPr>
              <a:t>things,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45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Securities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1933,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5">
                <a:latin typeface="Arial"/>
                <a:cs typeface="Arial"/>
              </a:rPr>
              <a:t>amended </a:t>
            </a:r>
            <a:r>
              <a:rPr dirty="0" sz="1000" spc="10">
                <a:latin typeface="Arial"/>
                <a:cs typeface="Arial"/>
              </a:rPr>
              <a:t>(the </a:t>
            </a:r>
            <a:r>
              <a:rPr dirty="0" sz="1000" spc="15">
                <a:latin typeface="Arial"/>
                <a:cs typeface="Arial"/>
              </a:rPr>
              <a:t>“Securities </a:t>
            </a:r>
            <a:r>
              <a:rPr dirty="0" sz="1000" spc="10">
                <a:latin typeface="Arial"/>
                <a:cs typeface="Arial"/>
              </a:rPr>
              <a:t>Act”),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40">
                <a:latin typeface="Arial"/>
                <a:cs typeface="Arial"/>
              </a:rPr>
              <a:t>exemption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15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registration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available.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47.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07160" y="929894"/>
            <a:ext cx="638873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issuance,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no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trading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market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assets,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trading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market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never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develop.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4512" y="1271980"/>
            <a:ext cx="8399780" cy="1333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6355" marR="123189">
              <a:lnSpc>
                <a:spcPct val="122700"/>
              </a:lnSpc>
              <a:spcBef>
                <a:spcPts val="90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-5">
                <a:latin typeface="Arial"/>
                <a:cs typeface="Arial"/>
              </a:rPr>
              <a:t>issued,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redeem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freely </a:t>
            </a:r>
            <a:r>
              <a:rPr dirty="0" sz="1000" spc="25">
                <a:latin typeface="Arial"/>
                <a:cs typeface="Arial"/>
              </a:rPr>
              <a:t>transferable. </a:t>
            </a:r>
            <a:r>
              <a:rPr dirty="0" sz="1000" spc="-40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35">
                <a:latin typeface="Arial"/>
                <a:cs typeface="Arial"/>
              </a:rPr>
              <a:t>illiquid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involve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high </a:t>
            </a:r>
            <a:r>
              <a:rPr dirty="0" sz="1000" spc="25">
                <a:latin typeface="Arial"/>
                <a:cs typeface="Arial"/>
              </a:rPr>
              <a:t>degree of </a:t>
            </a:r>
            <a:r>
              <a:rPr dirty="0" sz="1000">
                <a:latin typeface="Arial"/>
                <a:cs typeface="Arial"/>
              </a:rPr>
              <a:t>risk. </a:t>
            </a:r>
            <a:r>
              <a:rPr dirty="0" sz="1000" spc="10">
                <a:latin typeface="Arial"/>
                <a:cs typeface="Arial"/>
              </a:rPr>
              <a:t>Irrespective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15">
                <a:latin typeface="Arial"/>
                <a:cs typeface="Arial"/>
              </a:rPr>
              <a:t>success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failure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’s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strategy,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40">
                <a:latin typeface="Arial"/>
                <a:cs typeface="Arial"/>
              </a:rPr>
              <a:t> digital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5">
                <a:latin typeface="Arial"/>
                <a:cs typeface="Arial"/>
              </a:rPr>
              <a:t> redeem </a:t>
            </a:r>
            <a:r>
              <a:rPr dirty="0" sz="1000" spc="55">
                <a:latin typeface="Arial"/>
                <a:cs typeface="Arial"/>
              </a:rPr>
              <a:t>them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 order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recognize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profits</a:t>
            </a:r>
            <a:r>
              <a:rPr dirty="0" sz="1000" spc="40">
                <a:latin typeface="Arial"/>
                <a:cs typeface="Arial"/>
              </a:rPr>
              <a:t> or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mitigate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before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eliminated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signi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cantly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accelerated.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dirty="0" sz="1000" spc="20">
                <a:latin typeface="Arial"/>
                <a:cs typeface="Arial"/>
              </a:rPr>
              <a:t>Holders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indefinite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term.</a:t>
            </a:r>
            <a:endParaRPr sz="1000">
              <a:latin typeface="Arial"/>
              <a:cs typeface="Arial"/>
            </a:endParaRPr>
          </a:p>
          <a:p>
            <a:pPr marL="46355" marR="30480">
              <a:lnSpc>
                <a:spcPct val="122000"/>
              </a:lnSpc>
            </a:pPr>
            <a:r>
              <a:rPr dirty="0" sz="1000">
                <a:latin typeface="Arial"/>
                <a:cs typeface="Arial"/>
              </a:rPr>
              <a:t>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represent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agree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purchasing 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for their </a:t>
            </a:r>
            <a:r>
              <a:rPr dirty="0" sz="1000" spc="45">
                <a:latin typeface="Arial"/>
                <a:cs typeface="Arial"/>
              </a:rPr>
              <a:t>own </a:t>
            </a:r>
            <a:r>
              <a:rPr dirty="0" sz="1000" spc="35">
                <a:latin typeface="Arial"/>
                <a:cs typeface="Arial"/>
              </a:rPr>
              <a:t>account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view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resale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thereof.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801365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48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2801365"/>
            <a:ext cx="609219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There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is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no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assurance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that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purchasers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assets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receive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return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their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price.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3143453"/>
            <a:ext cx="8399145" cy="7721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22700"/>
              </a:lnSpc>
              <a:spcBef>
                <a:spcPts val="90"/>
              </a:spcBef>
            </a:pPr>
            <a:r>
              <a:rPr dirty="0" sz="1000">
                <a:latin typeface="Arial"/>
                <a:cs typeface="Arial"/>
              </a:rPr>
              <a:t>There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>
                <a:latin typeface="Arial"/>
                <a:cs typeface="Arial"/>
              </a:rPr>
              <a:t>receive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distributions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equal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price,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20">
                <a:latin typeface="Arial"/>
                <a:cs typeface="Arial"/>
              </a:rPr>
              <a:t>all.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timing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pro</a:t>
            </a:r>
            <a:r>
              <a:rPr dirty="0" sz="1000" spc="40">
                <a:latin typeface="Calibri"/>
                <a:cs typeface="Calibri"/>
              </a:rPr>
              <a:t>fi</a:t>
            </a:r>
            <a:r>
              <a:rPr dirty="0" sz="1000" spc="40">
                <a:latin typeface="Arial"/>
                <a:cs typeface="Arial"/>
              </a:rPr>
              <a:t>t </a:t>
            </a:r>
            <a:r>
              <a:rPr dirty="0" sz="1000" spc="15">
                <a:latin typeface="Arial"/>
                <a:cs typeface="Arial"/>
              </a:rPr>
              <a:t>realization, if </a:t>
            </a:r>
            <a:r>
              <a:rPr dirty="0" sz="1000">
                <a:latin typeface="Arial"/>
                <a:cs typeface="Arial"/>
              </a:rPr>
              <a:t>any,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uncertain. </a:t>
            </a:r>
            <a:r>
              <a:rPr dirty="0" sz="1000" spc="40">
                <a:latin typeface="Arial"/>
                <a:cs typeface="Arial"/>
              </a:rPr>
              <a:t>Although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believes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substantial returns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achieved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purchasing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5">
                <a:latin typeface="Arial"/>
                <a:cs typeface="Arial"/>
              </a:rPr>
              <a:t>objective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achieved,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holder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prepared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losses,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purchase,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holding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4112005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49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760" y="4112005"/>
            <a:ext cx="379539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82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wholly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responsible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investment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decisions.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3035" y="4454093"/>
            <a:ext cx="8288655" cy="11474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22800"/>
              </a:lnSpc>
              <a:spcBef>
                <a:spcPts val="8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>
                <a:latin typeface="Arial"/>
                <a:cs typeface="Arial"/>
              </a:rPr>
              <a:t>solely </a:t>
            </a:r>
            <a:r>
              <a:rPr dirty="0" sz="1000" spc="15">
                <a:latin typeface="Arial"/>
                <a:cs typeface="Arial"/>
              </a:rPr>
              <a:t>responsible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management, </a:t>
            </a:r>
            <a:r>
              <a:rPr dirty="0" sz="1000" spc="35">
                <a:latin typeface="Arial"/>
                <a:cs typeface="Arial"/>
              </a:rPr>
              <a:t>control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purchase strategy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Purchasers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evaluate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0">
                <a:latin typeface="Arial"/>
                <a:cs typeface="Arial"/>
              </a:rPr>
              <a:t>themselves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merits of </a:t>
            </a:r>
            <a:r>
              <a:rPr dirty="0" sz="1000" spc="40">
                <a:latin typeface="Arial"/>
                <a:cs typeface="Arial"/>
              </a:rPr>
              <a:t>particular </a:t>
            </a:r>
            <a:r>
              <a:rPr dirty="0" sz="1000" spc="15">
                <a:latin typeface="Arial"/>
                <a:cs typeface="Arial"/>
              </a:rPr>
              <a:t>purchases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prior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purchaser’s decision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acquire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45">
                <a:latin typeface="Arial"/>
                <a:cs typeface="Arial"/>
              </a:rPr>
              <a:t>nor </a:t>
            </a:r>
            <a:r>
              <a:rPr dirty="0" sz="1000" spc="20">
                <a:latin typeface="Arial"/>
                <a:cs typeface="Arial"/>
              </a:rPr>
              <a:t>will purchasers </a:t>
            </a:r>
            <a:r>
              <a:rPr dirty="0" sz="1000" spc="30">
                <a:latin typeface="Arial"/>
                <a:cs typeface="Arial"/>
              </a:rPr>
              <a:t>be entitled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control the </a:t>
            </a:r>
            <a:r>
              <a:rPr dirty="0" sz="1000" spc="10">
                <a:latin typeface="Arial"/>
                <a:cs typeface="Arial"/>
              </a:rPr>
              <a:t>decisions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0">
                <a:latin typeface="Arial"/>
                <a:cs typeface="Arial"/>
              </a:rPr>
              <a:t>refinancing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dispositions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purchases. </a:t>
            </a:r>
            <a:r>
              <a:rPr dirty="0" sz="1000" spc="5">
                <a:latin typeface="Arial"/>
                <a:cs typeface="Arial"/>
              </a:rPr>
              <a:t>Purchasers</a:t>
            </a:r>
            <a:r>
              <a:rPr dirty="0" sz="1000" spc="20">
                <a:latin typeface="Arial"/>
                <a:cs typeface="Arial"/>
              </a:rPr>
              <a:t> will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relying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respect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purchases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using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proceeds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EDGE-Q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sales. </a:t>
            </a:r>
            <a:r>
              <a:rPr dirty="0" sz="1000" spc="5">
                <a:latin typeface="Arial"/>
                <a:cs typeface="Arial"/>
              </a:rPr>
              <a:t>Because </a:t>
            </a:r>
            <a:r>
              <a:rPr dirty="0" sz="1000" spc="20">
                <a:latin typeface="Arial"/>
                <a:cs typeface="Arial"/>
              </a:rPr>
              <a:t>such purchases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occur </a:t>
            </a:r>
            <a:r>
              <a:rPr dirty="0" sz="1000" spc="10">
                <a:latin typeface="Arial"/>
                <a:cs typeface="Arial"/>
              </a:rPr>
              <a:t>over </a:t>
            </a:r>
            <a:r>
              <a:rPr dirty="0" sz="1000" spc="20">
                <a:latin typeface="Arial"/>
                <a:cs typeface="Arial"/>
              </a:rPr>
              <a:t>time,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faces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risks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10">
                <a:latin typeface="Arial"/>
                <a:cs typeface="Arial"/>
              </a:rPr>
              <a:t>over </a:t>
            </a:r>
            <a:r>
              <a:rPr dirty="0" sz="1000" spc="35">
                <a:latin typeface="Arial"/>
                <a:cs typeface="Arial"/>
              </a:rPr>
              <a:t>the period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held.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50" y="5797549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50.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7160" y="5797549"/>
            <a:ext cx="520890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Subsequent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decisions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require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consent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holders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assets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3035" y="6139637"/>
            <a:ext cx="8359140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20">
                <a:latin typeface="Arial"/>
                <a:cs typeface="Arial"/>
              </a:rPr>
              <a:t>Following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initial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companies,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allow the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vote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 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increases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existing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3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EDGE196TM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035" y="897077"/>
            <a:ext cx="8047990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 </a:t>
            </a:r>
            <a:r>
              <a:rPr dirty="0" sz="1000" spc="30">
                <a:latin typeface="Arial"/>
                <a:cs typeface="Arial"/>
              </a:rPr>
              <a:t>proposed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20">
                <a:latin typeface="Arial"/>
                <a:cs typeface="Arial"/>
              </a:rPr>
              <a:t>EDGE196</a:t>
            </a:r>
            <a:r>
              <a:rPr dirty="0" baseline="31746" sz="1050" spc="-30">
                <a:latin typeface="Calibri"/>
                <a:cs typeface="Calibri"/>
              </a:rPr>
              <a:t>TM</a:t>
            </a:r>
            <a:r>
              <a:rPr dirty="0" sz="1000" spc="-20">
                <a:latin typeface="Arial"/>
                <a:cs typeface="Arial"/>
              </a:rPr>
              <a:t>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should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majority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shareholders </a:t>
            </a:r>
            <a:r>
              <a:rPr dirty="0" sz="1000" spc="30">
                <a:latin typeface="Arial"/>
                <a:cs typeface="Arial"/>
              </a:rPr>
              <a:t>voting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fail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approve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follow-on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investment,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material,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0">
                <a:latin typeface="Arial"/>
                <a:cs typeface="Arial"/>
              </a:rPr>
              <a:t> 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49072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51.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1452356"/>
            <a:ext cx="840867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30500"/>
              </a:lnSpc>
              <a:spcBef>
                <a:spcPts val="90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cers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directors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32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participate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other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business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ventures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and,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as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result,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have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limited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time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devote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business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compete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0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535" y="2021789"/>
            <a:ext cx="8508365" cy="4515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1600" marR="93980">
              <a:lnSpc>
                <a:spcPct val="122500"/>
              </a:lnSpc>
              <a:spcBef>
                <a:spcPts val="9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employees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will </a:t>
            </a:r>
            <a:r>
              <a:rPr dirty="0" sz="1000" spc="15">
                <a:latin typeface="Arial"/>
                <a:cs typeface="Arial"/>
              </a:rPr>
              <a:t>face </a:t>
            </a:r>
            <a:r>
              <a:rPr dirty="0" sz="1000" spc="20">
                <a:latin typeface="Arial"/>
                <a:cs typeface="Arial"/>
              </a:rPr>
              <a:t>con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icts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relating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5">
                <a:latin typeface="Arial"/>
                <a:cs typeface="Arial"/>
              </a:rPr>
              <a:t>management and </a:t>
            </a:r>
            <a:r>
              <a:rPr dirty="0" sz="1000" spc="35">
                <a:latin typeface="Arial"/>
                <a:cs typeface="Arial"/>
              </a:rPr>
              <a:t>allocation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resources,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suffer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20">
                <a:latin typeface="Arial"/>
                <a:cs typeface="Arial"/>
              </a:rPr>
              <a:t>con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icts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interest. </a:t>
            </a:r>
            <a:r>
              <a:rPr dirty="0" sz="1000" spc="10">
                <a:latin typeface="Arial"/>
                <a:cs typeface="Arial"/>
              </a:rPr>
              <a:t>Af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liates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EDGE196</a:t>
            </a:r>
            <a:r>
              <a:rPr dirty="0" baseline="31746" sz="1050" spc="-7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10">
                <a:latin typeface="Arial"/>
                <a:cs typeface="Arial"/>
              </a:rPr>
              <a:t>active </a:t>
            </a:r>
            <a:r>
              <a:rPr dirty="0" sz="1000" spc="35">
                <a:latin typeface="Arial"/>
                <a:cs typeface="Arial"/>
              </a:rPr>
              <a:t>in other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businesses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objectives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ours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they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30">
                <a:latin typeface="Arial"/>
                <a:cs typeface="Arial"/>
              </a:rPr>
              <a:t>legal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duciary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obligations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those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they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owe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20">
                <a:latin typeface="Arial"/>
                <a:cs typeface="Arial"/>
              </a:rPr>
              <a:t>holders. </a:t>
            </a:r>
            <a:r>
              <a:rPr dirty="0" sz="1000" spc="5">
                <a:latin typeface="Arial"/>
                <a:cs typeface="Arial"/>
              </a:rPr>
              <a:t>Because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engage in other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>
                <a:latin typeface="Arial"/>
                <a:cs typeface="Arial"/>
              </a:rPr>
              <a:t>activities,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con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icts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resources </a:t>
            </a:r>
            <a:r>
              <a:rPr dirty="0" sz="1000" spc="25">
                <a:latin typeface="Arial"/>
                <a:cs typeface="Arial"/>
              </a:rPr>
              <a:t>between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these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activities.</a:t>
            </a:r>
            <a:endParaRPr sz="1000">
              <a:latin typeface="Arial"/>
              <a:cs typeface="Arial"/>
            </a:endParaRPr>
          </a:p>
          <a:p>
            <a:pPr marL="101600" marR="135255">
              <a:lnSpc>
                <a:spcPct val="122500"/>
              </a:lnSpc>
              <a:spcBef>
                <a:spcPts val="20"/>
              </a:spcBef>
            </a:pPr>
            <a:r>
              <a:rPr dirty="0" sz="1000" spc="40">
                <a:latin typeface="Arial"/>
                <a:cs typeface="Arial"/>
              </a:rPr>
              <a:t>During </a:t>
            </a:r>
            <a:r>
              <a:rPr dirty="0" sz="1000" spc="25">
                <a:latin typeface="Arial"/>
                <a:cs typeface="Arial"/>
              </a:rPr>
              <a:t>times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intense activity </a:t>
            </a:r>
            <a:r>
              <a:rPr dirty="0" sz="1000" spc="35">
                <a:latin typeface="Arial"/>
                <a:cs typeface="Arial"/>
              </a:rPr>
              <a:t>in other </a:t>
            </a:r>
            <a:r>
              <a:rPr dirty="0" sz="1000" spc="45">
                <a:latin typeface="Arial"/>
                <a:cs typeface="Arial"/>
              </a:rPr>
              <a:t>programs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ventures,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devote </a:t>
            </a:r>
            <a:r>
              <a:rPr dirty="0" sz="1000" spc="-20">
                <a:latin typeface="Arial"/>
                <a:cs typeface="Arial"/>
              </a:rPr>
              <a:t>less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50">
                <a:latin typeface="Arial"/>
                <a:cs typeface="Arial"/>
              </a:rPr>
              <a:t>to our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>
                <a:latin typeface="Arial"/>
                <a:cs typeface="Arial"/>
              </a:rPr>
              <a:t>necessary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appropriate.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30">
                <a:latin typeface="Arial"/>
                <a:cs typeface="Arial"/>
              </a:rPr>
              <a:t>for any </a:t>
            </a:r>
            <a:r>
              <a:rPr dirty="0" sz="1000" spc="10">
                <a:latin typeface="Arial"/>
                <a:cs typeface="Arial"/>
              </a:rPr>
              <a:t>reason,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20">
                <a:latin typeface="Arial"/>
                <a:cs typeface="Arial"/>
              </a:rPr>
              <a:t>suf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cient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manage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40">
                <a:latin typeface="Arial"/>
                <a:cs typeface="Arial"/>
              </a:rPr>
              <a:t>due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other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af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liates,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suffer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15">
                <a:latin typeface="Arial"/>
                <a:cs typeface="Arial"/>
              </a:rPr>
              <a:t>we have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personnel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perform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-10">
                <a:latin typeface="Arial"/>
                <a:cs typeface="Arial"/>
              </a:rPr>
              <a:t>services. </a:t>
            </a:r>
            <a:r>
              <a:rPr dirty="0" sz="1000" spc="-15">
                <a:latin typeface="Arial"/>
                <a:cs typeface="Arial"/>
              </a:rPr>
              <a:t>Likewise,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15">
                <a:latin typeface="Arial"/>
                <a:cs typeface="Arial"/>
              </a:rPr>
              <a:t>suffer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55">
                <a:latin typeface="Arial"/>
                <a:cs typeface="Arial"/>
              </a:rPr>
              <a:t>and/or </a:t>
            </a:r>
            <a:r>
              <a:rPr dirty="0" sz="1000" spc="40">
                <a:latin typeface="Arial"/>
                <a:cs typeface="Arial"/>
              </a:rPr>
              <a:t>operational </a:t>
            </a:r>
            <a:r>
              <a:rPr dirty="0" sz="1000" spc="35">
                <a:latin typeface="Arial"/>
                <a:cs typeface="Arial"/>
              </a:rPr>
              <a:t>problems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af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liates, </a:t>
            </a:r>
            <a:r>
              <a:rPr dirty="0" sz="1000" spc="30">
                <a:latin typeface="Arial"/>
                <a:cs typeface="Arial"/>
              </a:rPr>
              <a:t>whether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related </a:t>
            </a:r>
            <a:r>
              <a:rPr dirty="0" sz="1000" spc="50">
                <a:latin typeface="Arial"/>
                <a:cs typeface="Arial"/>
              </a:rPr>
              <a:t>to our </a:t>
            </a:r>
            <a:r>
              <a:rPr dirty="0" sz="1000" spc="-5">
                <a:latin typeface="Arial"/>
                <a:cs typeface="Arial"/>
              </a:rPr>
              <a:t>business, </a:t>
            </a:r>
            <a:r>
              <a:rPr dirty="0" sz="1000" spc="50">
                <a:latin typeface="Arial"/>
                <a:cs typeface="Arial"/>
              </a:rPr>
              <a:t>and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manage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business,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one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01600" marR="337820">
              <a:lnSpc>
                <a:spcPct val="122000"/>
              </a:lnSpc>
              <a:spcBef>
                <a:spcPts val="25"/>
              </a:spcBef>
            </a:pPr>
            <a:r>
              <a:rPr dirty="0" sz="1000" spc="55">
                <a:latin typeface="Arial"/>
                <a:cs typeface="Arial"/>
              </a:rPr>
              <a:t>manage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dispose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purchases. Con</a:t>
            </a:r>
            <a:r>
              <a:rPr dirty="0" sz="1000" spc="15">
                <a:latin typeface="Calibri"/>
                <a:cs typeface="Calibri"/>
              </a:rPr>
              <a:t>fl</a:t>
            </a:r>
            <a:r>
              <a:rPr dirty="0" sz="1000" spc="15">
                <a:latin typeface="Arial"/>
                <a:cs typeface="Arial"/>
              </a:rPr>
              <a:t>icts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most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arise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involvement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932815" indent="-457834">
              <a:lnSpc>
                <a:spcPct val="100000"/>
              </a:lnSpc>
              <a:buFont typeface="Symbol"/>
              <a:buChar char=""/>
              <a:tabLst>
                <a:tab pos="932180" algn="l"/>
                <a:tab pos="932815" algn="l"/>
              </a:tabLst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new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us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affiliates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endParaRPr baseline="31746" sz="1050">
              <a:latin typeface="Calibri"/>
              <a:cs typeface="Calibri"/>
            </a:endParaRPr>
          </a:p>
          <a:p>
            <a:pPr marL="474980" marR="864869">
              <a:lnSpc>
                <a:spcPts val="1490"/>
              </a:lnSpc>
              <a:spcBef>
                <a:spcPts val="70"/>
              </a:spcBef>
              <a:buFont typeface="Symbol"/>
              <a:buChar char=""/>
              <a:tabLst>
                <a:tab pos="932180" algn="l"/>
                <a:tab pos="932815" algn="l"/>
              </a:tabLst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allocation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personnel’s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15">
                <a:latin typeface="Arial"/>
                <a:cs typeface="Arial"/>
              </a:rPr>
              <a:t>us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7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clients</a:t>
            </a:r>
            <a:endParaRPr sz="1000">
              <a:latin typeface="Arial"/>
              <a:cs typeface="Arial"/>
            </a:endParaRPr>
          </a:p>
          <a:p>
            <a:pPr marL="932815" indent="-457834">
              <a:lnSpc>
                <a:spcPct val="100000"/>
              </a:lnSpc>
              <a:spcBef>
                <a:spcPts val="165"/>
              </a:spcBef>
              <a:buFont typeface="Symbol"/>
              <a:buChar char=""/>
              <a:tabLst>
                <a:tab pos="932180" algn="l"/>
                <a:tab pos="932815" algn="l"/>
              </a:tabLst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timing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terms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endParaRPr sz="1000">
              <a:latin typeface="Arial"/>
              <a:cs typeface="Arial"/>
            </a:endParaRPr>
          </a:p>
          <a:p>
            <a:pPr marL="932815" indent="-457834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932180" algn="l"/>
                <a:tab pos="932815" algn="l"/>
              </a:tabLst>
            </a:pPr>
            <a:r>
              <a:rPr dirty="0" sz="1000" spc="30">
                <a:latin typeface="Arial"/>
                <a:cs typeface="Arial"/>
              </a:rPr>
              <a:t>Entitlement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management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endParaRPr baseline="31746"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/>
              <a:cs typeface="Calibri"/>
            </a:endParaRPr>
          </a:p>
          <a:p>
            <a:pPr marL="101600" marR="1899285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devote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deems </a:t>
            </a:r>
            <a:r>
              <a:rPr dirty="0" sz="1000">
                <a:latin typeface="Arial"/>
                <a:cs typeface="Arial"/>
              </a:rPr>
              <a:t>necessary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conduct 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affairs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appropriate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manner.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01600" marR="281940">
              <a:lnSpc>
                <a:spcPct val="122000"/>
              </a:lnSpc>
              <a:spcBef>
                <a:spcPts val="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0">
                <a:latin typeface="Arial"/>
                <a:cs typeface="Arial"/>
              </a:rPr>
              <a:t>substantial </a:t>
            </a:r>
            <a:r>
              <a:rPr dirty="0" sz="1000" spc="15">
                <a:latin typeface="Arial"/>
                <a:cs typeface="Arial"/>
              </a:rPr>
              <a:t>responsibilities </a:t>
            </a:r>
            <a:r>
              <a:rPr dirty="0" sz="1000" spc="25">
                <a:latin typeface="Arial"/>
                <a:cs typeface="Arial"/>
              </a:rPr>
              <a:t>outside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expected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spend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 </a:t>
            </a:r>
            <a:r>
              <a:rPr dirty="0" sz="1000" spc="45">
                <a:latin typeface="Arial"/>
                <a:cs typeface="Arial"/>
              </a:rPr>
              <a:t>portion </a:t>
            </a:r>
            <a:r>
              <a:rPr dirty="0" sz="1000" spc="30">
                <a:latin typeface="Arial"/>
                <a:cs typeface="Arial"/>
              </a:rPr>
              <a:t>of their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5">
                <a:latin typeface="Arial"/>
                <a:cs typeface="Arial"/>
              </a:rPr>
              <a:t> outside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EDGE196TM.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Accordingly,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icts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arise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management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resources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035" y="897077"/>
            <a:ext cx="8346440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25">
                <a:latin typeface="Arial"/>
                <a:cs typeface="Arial"/>
              </a:rPr>
              <a:t>between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490725"/>
            <a:ext cx="2076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52.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1490725"/>
            <a:ext cx="149987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Reliance</a:t>
            </a:r>
            <a:r>
              <a:rPr dirty="0" sz="9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</a:t>
            </a:r>
            <a:r>
              <a:rPr dirty="0" sz="9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endParaRPr baseline="34188" sz="9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1829765"/>
            <a:ext cx="8338184" cy="115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132715">
              <a:lnSpc>
                <a:spcPct val="124000"/>
              </a:lnSpc>
              <a:spcBef>
                <a:spcPts val="95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successfully </a:t>
            </a:r>
            <a:r>
              <a:rPr dirty="0" sz="1000" spc="55">
                <a:latin typeface="Arial"/>
                <a:cs typeface="Arial"/>
              </a:rPr>
              <a:t>manage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affairs </a:t>
            </a:r>
            <a:r>
              <a:rPr dirty="0" sz="1000" spc="25">
                <a:latin typeface="Arial"/>
                <a:cs typeface="Arial"/>
              </a:rPr>
              <a:t>depends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10">
                <a:latin typeface="Arial"/>
                <a:cs typeface="Arial"/>
              </a:rPr>
              <a:t>experience, </a:t>
            </a:r>
            <a:r>
              <a:rPr dirty="0" sz="1000" spc="20">
                <a:latin typeface="Arial"/>
                <a:cs typeface="Arial"/>
              </a:rPr>
              <a:t>relationships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expertise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personnel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remain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employ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5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otherwise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carry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000"/>
              </a:lnSpc>
            </a:pPr>
            <a:r>
              <a:rPr dirty="0" sz="1000" spc="35">
                <a:latin typeface="Arial"/>
                <a:cs typeface="Arial"/>
              </a:rPr>
              <a:t>current </a:t>
            </a:r>
            <a:r>
              <a:rPr dirty="0" sz="1000" spc="25">
                <a:latin typeface="Arial"/>
                <a:cs typeface="Arial"/>
              </a:rPr>
              <a:t>duties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neither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nor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maintains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-5">
                <a:latin typeface="Arial"/>
                <a:cs typeface="Arial"/>
              </a:rPr>
              <a:t>key </a:t>
            </a:r>
            <a:r>
              <a:rPr dirty="0" sz="1000" spc="75">
                <a:latin typeface="Arial"/>
                <a:cs typeface="Arial"/>
              </a:rPr>
              <a:t>man </a:t>
            </a:r>
            <a:r>
              <a:rPr dirty="0" sz="1000" spc="10">
                <a:latin typeface="Arial"/>
                <a:cs typeface="Arial"/>
              </a:rPr>
              <a:t>life </a:t>
            </a:r>
            <a:r>
              <a:rPr dirty="0" sz="1000" spc="25">
                <a:latin typeface="Arial"/>
                <a:cs typeface="Arial"/>
              </a:rPr>
              <a:t>insurance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directors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personnel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resulted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having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diminished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capacity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opportunities,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capitalize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network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relationships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directors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structure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execute </a:t>
            </a:r>
            <a:r>
              <a:rPr dirty="0" sz="1000" spc="40">
                <a:latin typeface="Arial"/>
                <a:cs typeface="Arial"/>
              </a:rPr>
              <a:t>potential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176269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53.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1760" y="3176269"/>
            <a:ext cx="662305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might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face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risk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misconduct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employees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third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party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service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providers.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3035" y="3518357"/>
            <a:ext cx="8365490" cy="152209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 sz="1000" spc="30">
                <a:latin typeface="Arial"/>
                <a:cs typeface="Arial"/>
              </a:rPr>
              <a:t>Misconduct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15">
                <a:latin typeface="Arial"/>
                <a:cs typeface="Arial"/>
              </a:rPr>
              <a:t>employees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third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service</a:t>
            </a:r>
            <a:r>
              <a:rPr dirty="0" sz="1000" spc="15">
                <a:latin typeface="Arial"/>
                <a:cs typeface="Arial"/>
              </a:rPr>
              <a:t> providers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 </a:t>
            </a:r>
            <a:r>
              <a:rPr dirty="0" sz="1000" spc="-15">
                <a:latin typeface="Arial"/>
                <a:cs typeface="Arial"/>
              </a:rPr>
              <a:t>losses</a:t>
            </a:r>
            <a:endParaRPr sz="1000">
              <a:latin typeface="Arial"/>
              <a:cs typeface="Arial"/>
            </a:endParaRPr>
          </a:p>
          <a:p>
            <a:pPr marL="38100" marR="784860">
              <a:lnSpc>
                <a:spcPts val="1490"/>
              </a:lnSpc>
              <a:spcBef>
                <a:spcPts val="75"/>
              </a:spcBef>
            </a:pP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 spc="15">
                <a:latin typeface="Arial"/>
                <a:cs typeface="Arial"/>
              </a:rPr>
              <a:t>Employee </a:t>
            </a:r>
            <a:r>
              <a:rPr dirty="0" sz="1000" spc="35">
                <a:latin typeface="Arial"/>
                <a:cs typeface="Arial"/>
              </a:rPr>
              <a:t>misconduct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include </a:t>
            </a:r>
            <a:r>
              <a:rPr dirty="0" sz="1000" spc="45">
                <a:latin typeface="Arial"/>
                <a:cs typeface="Arial"/>
              </a:rPr>
              <a:t>binding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exceed </a:t>
            </a:r>
            <a:r>
              <a:rPr dirty="0" sz="1000" spc="35">
                <a:latin typeface="Arial"/>
                <a:cs typeface="Arial"/>
              </a:rPr>
              <a:t>authorized </a:t>
            </a:r>
            <a:r>
              <a:rPr dirty="0" sz="1000" spc="30">
                <a:latin typeface="Arial"/>
                <a:cs typeface="Arial"/>
              </a:rPr>
              <a:t>limits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present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unacceptable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unauthorized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concealing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unsuccessful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trading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(which,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either </a:t>
            </a:r>
            <a:r>
              <a:rPr dirty="0" sz="1000" spc="-20">
                <a:latin typeface="Arial"/>
                <a:cs typeface="Arial"/>
              </a:rPr>
              <a:t>case,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unknown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unmanaged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losses).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Losses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also result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actions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45">
                <a:latin typeface="Arial"/>
                <a:cs typeface="Arial"/>
              </a:rPr>
              <a:t>third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service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providers,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including,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without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700"/>
              </a:lnSpc>
              <a:spcBef>
                <a:spcPts val="15"/>
              </a:spcBef>
            </a:pPr>
            <a:r>
              <a:rPr dirty="0" sz="1000" spc="30">
                <a:latin typeface="Arial"/>
                <a:cs typeface="Arial"/>
              </a:rPr>
              <a:t>limitation, failing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recognize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misappropriating </a:t>
            </a:r>
            <a:r>
              <a:rPr dirty="0" sz="1000" spc="-10">
                <a:latin typeface="Arial"/>
                <a:cs typeface="Arial"/>
              </a:rPr>
              <a:t>assets.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15">
                <a:latin typeface="Arial"/>
                <a:cs typeface="Arial"/>
              </a:rPr>
              <a:t>employees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third </a:t>
            </a:r>
            <a:r>
              <a:rPr dirty="0" sz="1000" spc="35">
                <a:latin typeface="Arial"/>
                <a:cs typeface="Arial"/>
              </a:rPr>
              <a:t>party </a:t>
            </a:r>
            <a:r>
              <a:rPr dirty="0" sz="1000" spc="-5">
                <a:latin typeface="Arial"/>
                <a:cs typeface="Arial"/>
              </a:rPr>
              <a:t>service </a:t>
            </a:r>
            <a:r>
              <a:rPr dirty="0" sz="1000" spc="15">
                <a:latin typeface="Arial"/>
                <a:cs typeface="Arial"/>
              </a:rPr>
              <a:t>providers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improperly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disclose </a:t>
            </a:r>
            <a:r>
              <a:rPr dirty="0" sz="1000" spc="30">
                <a:latin typeface="Arial"/>
                <a:cs typeface="Arial"/>
              </a:rPr>
              <a:t>con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dential </a:t>
            </a:r>
            <a:r>
              <a:rPr dirty="0" sz="1000" spc="35">
                <a:latin typeface="Arial"/>
                <a:cs typeface="Arial"/>
              </a:rPr>
              <a:t>information,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litigation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serious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35">
                <a:latin typeface="Arial"/>
                <a:cs typeface="Arial"/>
              </a:rPr>
              <a:t>harm, </a:t>
            </a:r>
            <a:r>
              <a:rPr dirty="0" sz="1000" spc="40">
                <a:latin typeface="Arial"/>
                <a:cs typeface="Arial"/>
              </a:rPr>
              <a:t>including limiting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5">
                <a:latin typeface="Arial"/>
                <a:cs typeface="Arial"/>
              </a:rPr>
              <a:t>prospects </a:t>
            </a:r>
            <a:r>
              <a:rPr dirty="0" sz="1000" spc="40">
                <a:latin typeface="Arial"/>
                <a:cs typeface="Arial"/>
              </a:rPr>
              <a:t>or future </a:t>
            </a:r>
            <a:r>
              <a:rPr dirty="0" sz="1000" spc="45">
                <a:latin typeface="Arial"/>
                <a:cs typeface="Arial"/>
              </a:rPr>
              <a:t>marketing </a:t>
            </a:r>
            <a:r>
              <a:rPr dirty="0" sz="1000" spc="10">
                <a:latin typeface="Arial"/>
                <a:cs typeface="Arial"/>
              </a:rPr>
              <a:t>activities. </a:t>
            </a:r>
            <a:r>
              <a:rPr dirty="0" sz="1000" spc="45">
                <a:latin typeface="Arial"/>
                <a:cs typeface="Arial"/>
              </a:rPr>
              <a:t>No </a:t>
            </a:r>
            <a:r>
              <a:rPr dirty="0" sz="1000" spc="10">
                <a:latin typeface="Arial"/>
                <a:cs typeface="Arial"/>
              </a:rPr>
              <a:t>assurances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given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due </a:t>
            </a:r>
            <a:r>
              <a:rPr dirty="0" sz="1000" spc="20">
                <a:latin typeface="Arial"/>
                <a:cs typeface="Arial"/>
              </a:rPr>
              <a:t>diligence </a:t>
            </a:r>
            <a:r>
              <a:rPr dirty="0" sz="1000" spc="40">
                <a:latin typeface="Arial"/>
                <a:cs typeface="Arial"/>
              </a:rPr>
              <a:t>performed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identify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prevent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misconduct.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523671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54.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1760" y="5202586"/>
            <a:ext cx="8215630" cy="95948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32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face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substantial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competition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from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number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known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unknown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competitors.</a:t>
            </a:r>
            <a:endParaRPr sz="950">
              <a:latin typeface="Arial"/>
              <a:cs typeface="Arial"/>
            </a:endParaRPr>
          </a:p>
          <a:p>
            <a:pPr marL="79375" marR="30480">
              <a:lnSpc>
                <a:spcPct val="122700"/>
              </a:lnSpc>
              <a:spcBef>
                <a:spcPts val="20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activity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identifying, </a:t>
            </a:r>
            <a:r>
              <a:rPr dirty="0" sz="1000" spc="30">
                <a:latin typeface="Arial"/>
                <a:cs typeface="Arial"/>
              </a:rPr>
              <a:t>completing,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realizing </a:t>
            </a:r>
            <a:r>
              <a:rPr dirty="0" sz="1000" spc="25">
                <a:latin typeface="Arial"/>
                <a:cs typeface="Arial"/>
              </a:rPr>
              <a:t>attractive </a:t>
            </a:r>
            <a:r>
              <a:rPr dirty="0" sz="1000" spc="15">
                <a:latin typeface="Arial"/>
                <a:cs typeface="Arial"/>
              </a:rPr>
              <a:t>investments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start-up technology companies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highly </a:t>
            </a:r>
            <a:r>
              <a:rPr dirty="0" sz="1000" spc="25">
                <a:latin typeface="Arial"/>
                <a:cs typeface="Arial"/>
              </a:rPr>
              <a:t>competitive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involves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high </a:t>
            </a:r>
            <a:r>
              <a:rPr dirty="0" sz="1000" spc="25">
                <a:latin typeface="Arial"/>
                <a:cs typeface="Arial"/>
              </a:rPr>
              <a:t>degree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uncertainty.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5">
                <a:latin typeface="Arial"/>
                <a:cs typeface="Arial"/>
              </a:rPr>
              <a:t>competing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50">
                <a:latin typeface="Arial"/>
                <a:cs typeface="Arial"/>
              </a:rPr>
              <a:t>many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>
                <a:latin typeface="Arial"/>
                <a:cs typeface="Arial"/>
              </a:rPr>
              <a:t>investors,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15">
                <a:latin typeface="Arial"/>
                <a:cs typeface="Arial"/>
              </a:rPr>
              <a:t>individuals, </a:t>
            </a:r>
            <a:r>
              <a:rPr dirty="0" sz="1000" spc="40">
                <a:latin typeface="Arial"/>
                <a:cs typeface="Arial"/>
              </a:rPr>
              <a:t>commercial </a:t>
            </a:r>
            <a:r>
              <a:rPr dirty="0" sz="1000" spc="10">
                <a:latin typeface="Arial"/>
                <a:cs typeface="Arial"/>
              </a:rPr>
              <a:t>banks,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20">
                <a:latin typeface="Arial"/>
                <a:cs typeface="Arial"/>
              </a:rPr>
              <a:t>institutions,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institutional </a:t>
            </a:r>
            <a:r>
              <a:rPr dirty="0" sz="1000" spc="15">
                <a:latin typeface="Arial"/>
                <a:cs typeface="Arial"/>
              </a:rPr>
              <a:t>purchasers. </a:t>
            </a:r>
            <a:r>
              <a:rPr dirty="0" sz="1000" spc="35">
                <a:latin typeface="Arial"/>
                <a:cs typeface="Arial"/>
              </a:rPr>
              <a:t>Competition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5">
                <a:latin typeface="Arial"/>
                <a:cs typeface="Arial"/>
              </a:rPr>
              <a:t>investments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increasing </a:t>
            </a:r>
            <a:r>
              <a:rPr dirty="0" sz="1000" spc="-15">
                <a:latin typeface="Arial"/>
                <a:cs typeface="Arial"/>
              </a:rPr>
              <a:t>costs, </a:t>
            </a:r>
            <a:r>
              <a:rPr dirty="0" sz="1000" spc="25">
                <a:latin typeface="Arial"/>
                <a:cs typeface="Arial"/>
              </a:rPr>
              <a:t>thereby </a:t>
            </a:r>
            <a:r>
              <a:rPr dirty="0" sz="1000" spc="35">
                <a:latin typeface="Arial"/>
                <a:cs typeface="Arial"/>
              </a:rPr>
              <a:t>reducing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335" y="897077"/>
            <a:ext cx="8392160" cy="2272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 marR="349885">
              <a:lnSpc>
                <a:spcPct val="122700"/>
              </a:lnSpc>
              <a:spcBef>
                <a:spcPts val="90"/>
              </a:spcBef>
            </a:pPr>
            <a:r>
              <a:rPr dirty="0" sz="1000" spc="5">
                <a:latin typeface="Arial"/>
                <a:cs typeface="Arial"/>
              </a:rPr>
              <a:t>Some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potential </a:t>
            </a:r>
            <a:r>
              <a:rPr dirty="0" sz="1000" spc="30">
                <a:latin typeface="Arial"/>
                <a:cs typeface="Arial"/>
              </a:rPr>
              <a:t>competitors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20">
                <a:latin typeface="Arial"/>
                <a:cs typeface="Arial"/>
              </a:rPr>
              <a:t>relevant </a:t>
            </a:r>
            <a:r>
              <a:rPr dirty="0" sz="1000" spc="10">
                <a:latin typeface="Arial"/>
                <a:cs typeface="Arial"/>
              </a:rPr>
              <a:t>experience, </a:t>
            </a:r>
            <a:r>
              <a:rPr dirty="0" sz="1000" spc="35">
                <a:latin typeface="Arial"/>
                <a:cs typeface="Arial"/>
              </a:rPr>
              <a:t>greater </a:t>
            </a:r>
            <a:r>
              <a:rPr dirty="0" sz="1000" spc="30">
                <a:latin typeface="Arial"/>
                <a:cs typeface="Arial"/>
              </a:rPr>
              <a:t>financial </a:t>
            </a:r>
            <a:r>
              <a:rPr dirty="0" sz="1000" spc="10">
                <a:latin typeface="Arial"/>
                <a:cs typeface="Arial"/>
              </a:rPr>
              <a:t>resources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25">
                <a:latin typeface="Arial"/>
                <a:cs typeface="Arial"/>
              </a:rPr>
              <a:t>personnel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10">
                <a:latin typeface="Arial"/>
                <a:cs typeface="Arial"/>
              </a:rPr>
              <a:t>assurances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EDGE196TM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locate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40">
                <a:latin typeface="Arial"/>
                <a:cs typeface="Arial"/>
              </a:rPr>
              <a:t>adequate </a:t>
            </a:r>
            <a:r>
              <a:rPr dirty="0" sz="1000" spc="55">
                <a:latin typeface="Arial"/>
                <a:cs typeface="Arial"/>
              </a:rPr>
              <a:t>number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attractive </a:t>
            </a:r>
            <a:r>
              <a:rPr dirty="0" sz="1000" spc="30">
                <a:latin typeface="Arial"/>
                <a:cs typeface="Arial"/>
              </a:rPr>
              <a:t>opportunities.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encounters </a:t>
            </a:r>
            <a:r>
              <a:rPr dirty="0" sz="1000" spc="40">
                <a:latin typeface="Arial"/>
                <a:cs typeface="Arial"/>
              </a:rPr>
              <a:t>competition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0">
                <a:latin typeface="Arial"/>
                <a:cs typeface="Arial"/>
              </a:rPr>
              <a:t>purchases, </a:t>
            </a:r>
            <a:r>
              <a:rPr dirty="0" sz="1000" spc="30">
                <a:latin typeface="Arial"/>
                <a:cs typeface="Arial"/>
              </a:rPr>
              <a:t>returns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negatively </a:t>
            </a:r>
            <a:r>
              <a:rPr dirty="0" sz="1000" spc="40">
                <a:latin typeface="Arial"/>
                <a:cs typeface="Arial"/>
              </a:rPr>
              <a:t>impacted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having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higher</a:t>
            </a:r>
            <a:r>
              <a:rPr dirty="0" sz="1000" spc="10">
                <a:latin typeface="Arial"/>
                <a:cs typeface="Arial"/>
              </a:rPr>
              <a:t> prices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diversify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much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50800" marR="17780">
              <a:lnSpc>
                <a:spcPct val="123000"/>
              </a:lnSpc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markets for technology products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services</a:t>
            </a:r>
            <a:r>
              <a:rPr dirty="0" sz="1000" spc="30">
                <a:latin typeface="Arial"/>
                <a:cs typeface="Arial"/>
              </a:rPr>
              <a:t> 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highly </a:t>
            </a:r>
            <a:r>
              <a:rPr dirty="0" sz="1000" spc="20">
                <a:latin typeface="Arial"/>
                <a:cs typeface="Arial"/>
              </a:rPr>
              <a:t>competitive.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seek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differentiate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companies’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">
                <a:latin typeface="Arial"/>
                <a:cs typeface="Arial"/>
              </a:rPr>
              <a:t>suppliers,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sustain </a:t>
            </a:r>
            <a:r>
              <a:rPr dirty="0" sz="1000" spc="30">
                <a:latin typeface="Arial"/>
                <a:cs typeface="Arial"/>
              </a:rPr>
              <a:t>pro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tability </a:t>
            </a:r>
            <a:r>
              <a:rPr dirty="0" sz="1000" spc="50">
                <a:latin typeface="Arial"/>
                <a:cs typeface="Arial"/>
              </a:rPr>
              <a:t>through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5">
                <a:latin typeface="Arial"/>
                <a:cs typeface="Arial"/>
              </a:rPr>
              <a:t>strategy </a:t>
            </a:r>
            <a:r>
              <a:rPr dirty="0" sz="1000" spc="20">
                <a:latin typeface="Arial"/>
                <a:cs typeface="Arial"/>
              </a:rPr>
              <a:t>focused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5">
                <a:latin typeface="Arial"/>
                <a:cs typeface="Arial"/>
              </a:rPr>
              <a:t>developing </a:t>
            </a:r>
            <a:r>
              <a:rPr dirty="0" sz="1000" spc="30">
                <a:latin typeface="Arial"/>
                <a:cs typeface="Arial"/>
              </a:rPr>
              <a:t>new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increasing </a:t>
            </a:r>
            <a:r>
              <a:rPr dirty="0" sz="1000" spc="-15">
                <a:latin typeface="Arial"/>
                <a:cs typeface="Arial"/>
              </a:rPr>
              <a:t>sales, 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selectively </a:t>
            </a:r>
            <a:r>
              <a:rPr dirty="0" sz="1000" spc="40">
                <a:latin typeface="Arial"/>
                <a:cs typeface="Arial"/>
              </a:rPr>
              <a:t>expanding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0">
                <a:latin typeface="Arial"/>
                <a:cs typeface="Arial"/>
              </a:rPr>
              <a:t>services </a:t>
            </a:r>
            <a:r>
              <a:rPr dirty="0" sz="1000" spc="15">
                <a:latin typeface="Arial"/>
                <a:cs typeface="Arial"/>
              </a:rPr>
              <a:t>network, </a:t>
            </a:r>
            <a:r>
              <a:rPr dirty="0" sz="1000" spc="25">
                <a:latin typeface="Arial"/>
                <a:cs typeface="Arial"/>
              </a:rPr>
              <a:t>increasing </a:t>
            </a:r>
            <a:r>
              <a:rPr dirty="0" sz="1000" spc="-5">
                <a:latin typeface="Arial"/>
                <a:cs typeface="Arial"/>
              </a:rPr>
              <a:t>sales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15">
                <a:latin typeface="Arial"/>
                <a:cs typeface="Arial"/>
              </a:rPr>
              <a:t>newly </a:t>
            </a:r>
            <a:r>
              <a:rPr dirty="0" sz="1000" spc="45">
                <a:latin typeface="Arial"/>
                <a:cs typeface="Arial"/>
              </a:rPr>
              <a:t>formed </a:t>
            </a:r>
            <a:r>
              <a:rPr dirty="0" sz="1000" spc="25">
                <a:latin typeface="Arial"/>
                <a:cs typeface="Arial"/>
              </a:rPr>
              <a:t>partnerships </a:t>
            </a:r>
            <a:r>
              <a:rPr dirty="0" sz="1000" spc="30">
                <a:latin typeface="Arial"/>
                <a:cs typeface="Arial"/>
              </a:rPr>
              <a:t>(traditional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non-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traditional), developing </a:t>
            </a:r>
            <a:r>
              <a:rPr dirty="0" sz="1000" spc="20">
                <a:latin typeface="Arial"/>
                <a:cs typeface="Arial"/>
              </a:rPr>
              <a:t>innovative </a:t>
            </a:r>
            <a:r>
              <a:rPr dirty="0" sz="1000" spc="30">
                <a:latin typeface="Arial"/>
                <a:cs typeface="Arial"/>
              </a:rPr>
              <a:t>new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0">
                <a:latin typeface="Arial"/>
                <a:cs typeface="Arial"/>
              </a:rPr>
              <a:t>services,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driving </a:t>
            </a:r>
            <a:r>
              <a:rPr dirty="0" sz="1000" spc="40">
                <a:latin typeface="Arial"/>
                <a:cs typeface="Arial"/>
              </a:rPr>
              <a:t>operational </a:t>
            </a:r>
            <a:r>
              <a:rPr dirty="0" sz="1000" spc="10">
                <a:latin typeface="Arial"/>
                <a:cs typeface="Arial"/>
              </a:rPr>
              <a:t>excellence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reducing </a:t>
            </a:r>
            <a:r>
              <a:rPr dirty="0" sz="1000">
                <a:latin typeface="Arial"/>
                <a:cs typeface="Arial"/>
              </a:rPr>
              <a:t>costs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increasing </a:t>
            </a:r>
            <a:r>
              <a:rPr dirty="0" sz="1000" spc="35">
                <a:latin typeface="Arial"/>
                <a:cs typeface="Arial"/>
              </a:rPr>
              <a:t>customer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service </a:t>
            </a:r>
            <a:r>
              <a:rPr dirty="0" sz="1000" spc="-10">
                <a:latin typeface="Arial"/>
                <a:cs typeface="Arial"/>
              </a:rPr>
              <a:t>levels. </a:t>
            </a:r>
            <a:r>
              <a:rPr dirty="0" sz="1000" spc="25">
                <a:latin typeface="Arial"/>
                <a:cs typeface="Arial"/>
              </a:rPr>
              <a:t>We </a:t>
            </a:r>
            <a:r>
              <a:rPr dirty="0" sz="1000" spc="5">
                <a:latin typeface="Arial"/>
                <a:cs typeface="Arial"/>
              </a:rPr>
              <a:t>believe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40">
                <a:latin typeface="Arial"/>
                <a:cs typeface="Arial"/>
              </a:rPr>
              <a:t>competition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industry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based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">
                <a:latin typeface="Arial"/>
                <a:cs typeface="Arial"/>
              </a:rPr>
              <a:t>price, </a:t>
            </a:r>
            <a:r>
              <a:rPr dirty="0" sz="1000" spc="45">
                <a:latin typeface="Arial"/>
                <a:cs typeface="Arial"/>
              </a:rPr>
              <a:t>product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5">
                <a:latin typeface="Arial"/>
                <a:cs typeface="Arial"/>
              </a:rPr>
              <a:t>service </a:t>
            </a:r>
            <a:r>
              <a:rPr dirty="0" sz="1000" spc="20">
                <a:latin typeface="Arial"/>
                <a:cs typeface="Arial"/>
              </a:rPr>
              <a:t>quality, </a:t>
            </a:r>
            <a:r>
              <a:rPr dirty="0" sz="1000" spc="35">
                <a:latin typeface="Arial"/>
                <a:cs typeface="Arial"/>
              </a:rPr>
              <a:t>customer </a:t>
            </a:r>
            <a:r>
              <a:rPr dirty="0" sz="1000" spc="-5">
                <a:latin typeface="Arial"/>
                <a:cs typeface="Arial"/>
              </a:rPr>
              <a:t>service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product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features.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Sustained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increases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competitive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pressures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results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negatively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-5">
                <a:latin typeface="Arial"/>
                <a:cs typeface="Arial"/>
              </a:rPr>
              <a:t>sales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margins.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55.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3323828"/>
            <a:ext cx="786638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30500"/>
              </a:lnSpc>
              <a:spcBef>
                <a:spcPts val="90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face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negative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publicity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associated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litigation,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governmental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investigations,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regulatory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actions,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other public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statements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could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damage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reputation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or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one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company’s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reputations.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8435" y="3893260"/>
            <a:ext cx="8239125" cy="26441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9209">
              <a:lnSpc>
                <a:spcPct val="122700"/>
              </a:lnSpc>
              <a:spcBef>
                <a:spcPts val="90"/>
              </a:spcBef>
            </a:pPr>
            <a:r>
              <a:rPr dirty="0" sz="1000" spc="30">
                <a:latin typeface="Arial"/>
                <a:cs typeface="Arial"/>
              </a:rPr>
              <a:t>From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negative </a:t>
            </a:r>
            <a:r>
              <a:rPr dirty="0" sz="1000" spc="10">
                <a:latin typeface="Arial"/>
                <a:cs typeface="Arial"/>
              </a:rPr>
              <a:t>news </a:t>
            </a:r>
            <a:r>
              <a:rPr dirty="0" sz="1000" spc="5">
                <a:latin typeface="Arial"/>
                <a:cs typeface="Arial"/>
              </a:rPr>
              <a:t>stories </a:t>
            </a:r>
            <a:r>
              <a:rPr dirty="0" sz="1000" spc="55">
                <a:latin typeface="Arial"/>
                <a:cs typeface="Arial"/>
              </a:rPr>
              <a:t>about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20">
                <a:latin typeface="Arial"/>
                <a:cs typeface="Arial"/>
              </a:rPr>
              <a:t>industry. </a:t>
            </a:r>
            <a:r>
              <a:rPr dirty="0" sz="100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stories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follow </a:t>
            </a:r>
            <a:r>
              <a:rPr dirty="0" sz="1000" spc="35">
                <a:latin typeface="Arial"/>
                <a:cs typeface="Arial"/>
              </a:rPr>
              <a:t>the announcements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litigation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actions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involving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us</a:t>
            </a:r>
            <a:r>
              <a:rPr dirty="0" sz="1000" spc="40">
                <a:latin typeface="Arial"/>
                <a:cs typeface="Arial"/>
              </a:rPr>
              <a:t> or </a:t>
            </a:r>
            <a:r>
              <a:rPr dirty="0" sz="1000" spc="25">
                <a:latin typeface="Arial"/>
                <a:cs typeface="Arial"/>
              </a:rPr>
              <a:t>others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industry.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Negative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publicity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about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40">
                <a:latin typeface="Arial"/>
                <a:cs typeface="Arial"/>
              </a:rPr>
              <a:t> digital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alleged</a:t>
            </a:r>
            <a:r>
              <a:rPr dirty="0" sz="1000" spc="40">
                <a:latin typeface="Arial"/>
                <a:cs typeface="Arial"/>
              </a:rPr>
              <a:t> or actual </a:t>
            </a:r>
            <a:r>
              <a:rPr dirty="0" sz="1000" spc="15">
                <a:latin typeface="Arial"/>
                <a:cs typeface="Arial"/>
              </a:rPr>
              <a:t>practices</a:t>
            </a:r>
            <a:r>
              <a:rPr dirty="0" sz="1000" spc="40">
                <a:latin typeface="Arial"/>
                <a:cs typeface="Arial"/>
              </a:rPr>
              <a:t> 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about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5">
                <a:latin typeface="Arial"/>
                <a:cs typeface="Arial"/>
              </a:rPr>
              <a:t>industry generally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30">
                <a:latin typeface="Arial"/>
                <a:cs typeface="Arial"/>
              </a:rPr>
              <a:t>operations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25">
                <a:latin typeface="Arial"/>
                <a:cs typeface="Arial"/>
              </a:rPr>
              <a:t>companies. </a:t>
            </a: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current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depends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levels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research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spending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academic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governmental</a:t>
            </a:r>
            <a:r>
              <a:rPr dirty="0" sz="1000" spc="15">
                <a:latin typeface="Arial"/>
                <a:cs typeface="Arial"/>
              </a:rPr>
              <a:t> research </a:t>
            </a:r>
            <a:r>
              <a:rPr dirty="0" sz="1000" spc="20">
                <a:latin typeface="Arial"/>
                <a:cs typeface="Arial"/>
              </a:rPr>
              <a:t>institutions,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reduction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limit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demand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products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affect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10">
                <a:latin typeface="Arial"/>
                <a:cs typeface="Arial"/>
              </a:rPr>
              <a:t> results.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23000"/>
              </a:lnSpc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15">
                <a:latin typeface="Arial"/>
                <a:cs typeface="Arial"/>
              </a:rPr>
              <a:t>revenue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derived </a:t>
            </a:r>
            <a:r>
              <a:rPr dirty="0" sz="1000" spc="25">
                <a:latin typeface="Arial"/>
                <a:cs typeface="Arial"/>
              </a:rPr>
              <a:t>initially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portfolio </a:t>
            </a:r>
            <a:r>
              <a:rPr dirty="0" sz="1000" spc="25">
                <a:latin typeface="Arial"/>
                <a:cs typeface="Arial"/>
              </a:rPr>
              <a:t>companies. </a:t>
            </a:r>
            <a:r>
              <a:rPr dirty="0" sz="1000" spc="5">
                <a:latin typeface="Arial"/>
                <a:cs typeface="Arial"/>
              </a:rPr>
              <a:t>Their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5">
                <a:latin typeface="Arial"/>
                <a:cs typeface="Arial"/>
              </a:rPr>
              <a:t>derived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development </a:t>
            </a:r>
            <a:r>
              <a:rPr dirty="0" sz="1000" spc="25">
                <a:latin typeface="Arial"/>
                <a:cs typeface="Arial"/>
              </a:rPr>
              <a:t>of technology </a:t>
            </a:r>
            <a:r>
              <a:rPr dirty="0" sz="1000" spc="30">
                <a:latin typeface="Arial"/>
                <a:cs typeface="Arial"/>
              </a:rPr>
              <a:t> products.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demand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products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depend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research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budgets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academic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governmental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research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institutions,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impacted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factors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beyond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control,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843915" indent="-457834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843280" algn="l"/>
                <a:tab pos="843915" algn="l"/>
              </a:tabLst>
            </a:pPr>
            <a:r>
              <a:rPr dirty="0" sz="1000" spc="15">
                <a:latin typeface="Arial"/>
                <a:cs typeface="Arial"/>
              </a:rPr>
              <a:t>Changes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government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programs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funding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research</a:t>
            </a:r>
            <a:r>
              <a:rPr dirty="0" sz="1000" spc="25">
                <a:latin typeface="Arial"/>
                <a:cs typeface="Arial"/>
              </a:rPr>
              <a:t> institutions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endParaRPr sz="1000">
              <a:latin typeface="Arial"/>
              <a:cs typeface="Arial"/>
            </a:endParaRPr>
          </a:p>
          <a:p>
            <a:pPr marL="843915" indent="-457834">
              <a:lnSpc>
                <a:spcPct val="100000"/>
              </a:lnSpc>
              <a:spcBef>
                <a:spcPts val="260"/>
              </a:spcBef>
              <a:buFont typeface="Symbol"/>
              <a:buChar char=""/>
              <a:tabLst>
                <a:tab pos="843280" algn="l"/>
                <a:tab pos="843915" algn="l"/>
              </a:tabLst>
            </a:pPr>
            <a:r>
              <a:rPr dirty="0" sz="1000" spc="35">
                <a:latin typeface="Arial"/>
                <a:cs typeface="Arial"/>
              </a:rPr>
              <a:t>Macroeconomic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political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climate</a:t>
            </a:r>
            <a:endParaRPr sz="1000">
              <a:latin typeface="Arial"/>
              <a:cs typeface="Arial"/>
            </a:endParaRPr>
          </a:p>
          <a:p>
            <a:pPr marL="843915" indent="-457834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843280" algn="l"/>
                <a:tab pos="843915" algn="l"/>
              </a:tabLst>
            </a:pPr>
            <a:r>
              <a:rPr dirty="0" sz="1000" spc="15">
                <a:latin typeface="Arial"/>
                <a:cs typeface="Arial"/>
              </a:rPr>
              <a:t>Changes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environment</a:t>
            </a:r>
            <a:endParaRPr sz="1000">
              <a:latin typeface="Arial"/>
              <a:cs typeface="Arial"/>
            </a:endParaRPr>
          </a:p>
          <a:p>
            <a:pPr marL="843915" indent="-457834">
              <a:lnSpc>
                <a:spcPct val="100000"/>
              </a:lnSpc>
              <a:spcBef>
                <a:spcPts val="265"/>
              </a:spcBef>
              <a:buFont typeface="Symbol"/>
              <a:buChar char=""/>
              <a:tabLst>
                <a:tab pos="843280" algn="l"/>
                <a:tab pos="843915" algn="l"/>
              </a:tabLst>
            </a:pPr>
            <a:r>
              <a:rPr dirty="0" sz="1000" spc="5">
                <a:latin typeface="Arial"/>
                <a:cs typeface="Arial"/>
              </a:rPr>
              <a:t>Differences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budgetary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cycles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2450" y="897077"/>
            <a:ext cx="4507865" cy="39751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000" spc="20">
                <a:latin typeface="Arial"/>
                <a:cs typeface="Arial"/>
              </a:rPr>
              <a:t>Market-driven </a:t>
            </a:r>
            <a:r>
              <a:rPr dirty="0" sz="1000" spc="5">
                <a:latin typeface="Arial"/>
                <a:cs typeface="Arial"/>
              </a:rPr>
              <a:t>pressures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consolidate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reduce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costs</a:t>
            </a:r>
            <a:endParaRPr sz="1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6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000" spc="35">
                <a:latin typeface="Arial"/>
                <a:cs typeface="Arial"/>
              </a:rPr>
              <a:t>Market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acceptance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relatively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new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technologies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49072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56.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1490725"/>
            <a:ext cx="457835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17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lacks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past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operating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history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past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performance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measures.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1829765"/>
            <a:ext cx="8353425" cy="13392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38100" marR="30480">
              <a:lnSpc>
                <a:spcPct val="122700"/>
              </a:lnSpc>
              <a:spcBef>
                <a:spcPts val="11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5">
                <a:latin typeface="Arial"/>
                <a:cs typeface="Arial"/>
              </a:rPr>
              <a:t>newly </a:t>
            </a:r>
            <a:r>
              <a:rPr dirty="0" sz="1000" spc="40">
                <a:latin typeface="Arial"/>
                <a:cs typeface="Arial"/>
              </a:rPr>
              <a:t>formed </a:t>
            </a:r>
            <a:r>
              <a:rPr dirty="0" sz="1000" spc="25">
                <a:latin typeface="Arial"/>
                <a:cs typeface="Arial"/>
              </a:rPr>
              <a:t>entity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25">
                <a:latin typeface="Arial"/>
                <a:cs typeface="Arial"/>
              </a:rPr>
              <a:t>little </a:t>
            </a:r>
            <a:r>
              <a:rPr dirty="0" sz="1000" spc="40">
                <a:latin typeface="Arial"/>
                <a:cs typeface="Arial"/>
              </a:rPr>
              <a:t>prior operating </a:t>
            </a:r>
            <a:r>
              <a:rPr dirty="0" sz="1000" spc="15">
                <a:latin typeface="Arial"/>
                <a:cs typeface="Arial"/>
              </a:rPr>
              <a:t>history. </a:t>
            </a:r>
            <a:r>
              <a:rPr dirty="0" sz="1000" spc="40">
                <a:latin typeface="Arial"/>
                <a:cs typeface="Arial"/>
              </a:rPr>
              <a:t>Although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of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0">
                <a:latin typeface="Arial"/>
                <a:cs typeface="Arial"/>
              </a:rPr>
              <a:t>experience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making </a:t>
            </a:r>
            <a:r>
              <a:rPr dirty="0" sz="1000" spc="25">
                <a:latin typeface="Arial"/>
                <a:cs typeface="Arial"/>
              </a:rPr>
              <a:t>private equity </a:t>
            </a:r>
            <a:r>
              <a:rPr dirty="0" sz="1000" spc="10">
                <a:latin typeface="Arial"/>
                <a:cs typeface="Arial"/>
              </a:rPr>
              <a:t>investments,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past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">
                <a:latin typeface="Arial"/>
                <a:cs typeface="Arial"/>
              </a:rPr>
              <a:t>necessarily </a:t>
            </a:r>
            <a:r>
              <a:rPr dirty="0" sz="1000" spc="20">
                <a:latin typeface="Arial"/>
                <a:cs typeface="Arial"/>
              </a:rPr>
              <a:t>indicative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15">
                <a:latin typeface="Arial"/>
                <a:cs typeface="Arial"/>
              </a:rPr>
              <a:t>purchases.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">
                <a:latin typeface="Arial"/>
                <a:cs typeface="Arial"/>
              </a:rPr>
              <a:t>likely </a:t>
            </a:r>
            <a:r>
              <a:rPr dirty="0" sz="1000" spc="20">
                <a:latin typeface="Arial"/>
                <a:cs typeface="Arial"/>
              </a:rPr>
              <a:t>differ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40">
                <a:latin typeface="Arial"/>
                <a:cs typeface="Arial"/>
              </a:rPr>
              <a:t>prior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to,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things,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fact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</a:t>
            </a:r>
            <a:endParaRPr sz="1000">
              <a:latin typeface="Arial"/>
              <a:cs typeface="Arial"/>
            </a:endParaRPr>
          </a:p>
          <a:p>
            <a:pPr marL="38100" marR="395605">
              <a:lnSpc>
                <a:spcPct val="122000"/>
              </a:lnSpc>
              <a:spcBef>
                <a:spcPts val="20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different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using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different </a:t>
            </a:r>
            <a:r>
              <a:rPr dirty="0" sz="1000" spc="20">
                <a:latin typeface="Arial"/>
                <a:cs typeface="Arial"/>
              </a:rPr>
              <a:t>structures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investing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same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20">
                <a:latin typeface="Arial"/>
                <a:cs typeface="Arial"/>
              </a:rPr>
              <a:t> purchases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25">
                <a:latin typeface="Arial"/>
                <a:cs typeface="Arial"/>
              </a:rPr>
              <a:t>made,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restrictions,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</a:t>
            </a:r>
            <a:r>
              <a:rPr dirty="0" sz="1000" spc="15">
                <a:latin typeface="Arial"/>
                <a:cs typeface="Arial"/>
              </a:rPr>
              <a:t> markets,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supply,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demand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factors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impact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returns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respect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 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different.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57.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1760" y="3362197"/>
            <a:ext cx="310959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10">
                <a:solidFill>
                  <a:srgbClr val="3F3F3F"/>
                </a:solidFill>
                <a:latin typeface="Arial"/>
                <a:cs typeface="Arial"/>
              </a:rPr>
              <a:t>Asset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valuations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determined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by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0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3035" y="3701236"/>
            <a:ext cx="8337550" cy="589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 marR="30480">
              <a:lnSpc>
                <a:spcPct val="123000"/>
              </a:lnSpc>
              <a:spcBef>
                <a:spcPts val="110"/>
              </a:spcBef>
            </a:pPr>
            <a:r>
              <a:rPr dirty="0" sz="1000" spc="30">
                <a:latin typeface="Arial"/>
                <a:cs typeface="Arial"/>
              </a:rPr>
              <a:t>Valuations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investments shall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determined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may,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commission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independent </a:t>
            </a:r>
            <a:r>
              <a:rPr dirty="0" sz="1000" spc="40">
                <a:latin typeface="Arial"/>
                <a:cs typeface="Arial"/>
              </a:rPr>
              <a:t>third </a:t>
            </a:r>
            <a:r>
              <a:rPr dirty="0" sz="1000" spc="35">
                <a:latin typeface="Arial"/>
                <a:cs typeface="Arial"/>
              </a:rPr>
              <a:t>party </a:t>
            </a:r>
            <a:r>
              <a:rPr dirty="0" sz="1000" spc="25">
                <a:latin typeface="Arial"/>
                <a:cs typeface="Arial"/>
              </a:rPr>
              <a:t>valuations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15">
                <a:latin typeface="Arial"/>
                <a:cs typeface="Arial"/>
              </a:rPr>
              <a:t>investments.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consider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valuation </a:t>
            </a:r>
            <a:r>
              <a:rPr dirty="0" sz="1000" spc="25">
                <a:latin typeface="Arial"/>
                <a:cs typeface="Arial"/>
              </a:rPr>
              <a:t>reports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determining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investments.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4486909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58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1760" y="4486909"/>
            <a:ext cx="623633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intends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make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venture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capital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purchases,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which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have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inherent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risks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associated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them.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3035" y="4828997"/>
            <a:ext cx="8381365" cy="133350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types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purchases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anticipates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making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involve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high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degree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risk.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general,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confronting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signi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cant. </a:t>
            </a:r>
            <a:r>
              <a:rPr dirty="0" sz="1000" spc="25">
                <a:latin typeface="Arial"/>
                <a:cs typeface="Arial"/>
              </a:rPr>
              <a:t>While </a:t>
            </a:r>
            <a:r>
              <a:rPr dirty="0" sz="1000" spc="35">
                <a:latin typeface="Arial"/>
                <a:cs typeface="Arial"/>
              </a:rPr>
              <a:t>targeted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returns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500"/>
              </a:lnSpc>
              <a:spcBef>
                <a:spcPts val="20"/>
              </a:spcBef>
            </a:pP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0">
                <a:latin typeface="Arial"/>
                <a:cs typeface="Arial"/>
              </a:rPr>
              <a:t>re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perceived </a:t>
            </a:r>
            <a:r>
              <a:rPr dirty="0" sz="1000">
                <a:latin typeface="Arial"/>
                <a:cs typeface="Arial"/>
              </a:rPr>
              <a:t>level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20">
                <a:latin typeface="Arial"/>
                <a:cs typeface="Arial"/>
              </a:rPr>
              <a:t>situation,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adequately compensa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taken.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possible.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timing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realization,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is 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highly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uncertain. </a:t>
            </a:r>
            <a:r>
              <a:rPr dirty="0" sz="1000" spc="5">
                <a:latin typeface="Arial"/>
                <a:cs typeface="Arial"/>
              </a:rPr>
              <a:t>Purchases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early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mid-stage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expansion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growth</a:t>
            </a:r>
            <a:r>
              <a:rPr dirty="0" sz="1000" spc="25">
                <a:latin typeface="Arial"/>
                <a:cs typeface="Arial"/>
              </a:rPr>
              <a:t> stage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involve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substantial </a:t>
            </a:r>
            <a:r>
              <a:rPr dirty="0" sz="1000" spc="-10">
                <a:latin typeface="Arial"/>
                <a:cs typeface="Arial"/>
              </a:rPr>
              <a:t>risks.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30">
                <a:latin typeface="Arial"/>
                <a:cs typeface="Arial"/>
              </a:rPr>
              <a:t> companies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face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 </a:t>
            </a:r>
            <a:r>
              <a:rPr dirty="0" sz="1000" spc="35">
                <a:latin typeface="Arial"/>
                <a:cs typeface="Arial"/>
              </a:rPr>
              <a:t>regulatory </a:t>
            </a:r>
            <a:r>
              <a:rPr dirty="0" sz="1000" spc="25">
                <a:latin typeface="Arial"/>
                <a:cs typeface="Arial"/>
              </a:rPr>
              <a:t>hurdles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overcome before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35">
                <a:latin typeface="Arial"/>
                <a:cs typeface="Arial"/>
              </a:rPr>
              <a:t>can begin </a:t>
            </a:r>
            <a:r>
              <a:rPr dirty="0" sz="1000" spc="30">
                <a:latin typeface="Arial"/>
                <a:cs typeface="Arial"/>
              </a:rPr>
              <a:t>producing, </a:t>
            </a:r>
            <a:r>
              <a:rPr dirty="0" sz="1000" spc="40">
                <a:latin typeface="Arial"/>
                <a:cs typeface="Arial"/>
              </a:rPr>
              <a:t>marketing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selling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require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approvals.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770" y="1128544"/>
            <a:ext cx="3891115" cy="17496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284" y="3116049"/>
            <a:ext cx="3881933" cy="23645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5499" y="5699227"/>
            <a:ext cx="3891115" cy="14999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77205" y="1282953"/>
            <a:ext cx="4307205" cy="5688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85140" marR="102870">
              <a:lnSpc>
                <a:spcPct val="123000"/>
              </a:lnSpc>
              <a:spcBef>
                <a:spcPts val="105"/>
              </a:spcBef>
            </a:pPr>
            <a:r>
              <a:rPr dirty="0" sz="1200" spc="45">
                <a:latin typeface="Arial"/>
                <a:cs typeface="Arial"/>
              </a:rPr>
              <a:t>Many </a:t>
            </a:r>
            <a:r>
              <a:rPr dirty="0" sz="1200" spc="30">
                <a:latin typeface="Arial"/>
                <a:cs typeface="Arial"/>
              </a:rPr>
              <a:t>entrepreneurs </a:t>
            </a:r>
            <a:r>
              <a:rPr dirty="0" sz="1200" spc="5">
                <a:latin typeface="Arial"/>
                <a:cs typeface="Arial"/>
              </a:rPr>
              <a:t>invest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20">
                <a:latin typeface="Arial"/>
                <a:cs typeface="Arial"/>
              </a:rPr>
              <a:t>friends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0">
                <a:latin typeface="Arial"/>
                <a:cs typeface="Arial"/>
              </a:rPr>
              <a:t>family, 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greater </a:t>
            </a:r>
            <a:r>
              <a:rPr dirty="0" sz="1200" spc="50">
                <a:latin typeface="Arial"/>
                <a:cs typeface="Arial"/>
              </a:rPr>
              <a:t>or </a:t>
            </a:r>
            <a:r>
              <a:rPr dirty="0" sz="1200" spc="-10">
                <a:latin typeface="Arial"/>
                <a:cs typeface="Arial"/>
              </a:rPr>
              <a:t>lesser </a:t>
            </a:r>
            <a:r>
              <a:rPr dirty="0" sz="1200" spc="20">
                <a:latin typeface="Arial"/>
                <a:cs typeface="Arial"/>
              </a:rPr>
              <a:t>extent, </a:t>
            </a:r>
            <a:r>
              <a:rPr dirty="0" sz="1200" spc="40">
                <a:latin typeface="Arial"/>
                <a:cs typeface="Arial"/>
              </a:rPr>
              <a:t>in the </a:t>
            </a:r>
            <a:r>
              <a:rPr dirty="0" sz="1200" spc="-15">
                <a:latin typeface="Arial"/>
                <a:cs typeface="Arial"/>
              </a:rPr>
              <a:t>success </a:t>
            </a:r>
            <a:r>
              <a:rPr dirty="0" sz="1200" spc="35">
                <a:latin typeface="Arial"/>
                <a:cs typeface="Arial"/>
              </a:rPr>
              <a:t>of their </a:t>
            </a:r>
            <a:r>
              <a:rPr dirty="0" sz="1200" spc="4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projects.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35">
                <a:latin typeface="Arial"/>
                <a:cs typeface="Arial"/>
              </a:rPr>
              <a:t>failure of startups </a:t>
            </a:r>
            <a:r>
              <a:rPr dirty="0" sz="1200" spc="5">
                <a:latin typeface="Arial"/>
                <a:cs typeface="Arial"/>
              </a:rPr>
              <a:t>as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25">
                <a:latin typeface="Arial"/>
                <a:cs typeface="Arial"/>
              </a:rPr>
              <a:t>result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challenges </a:t>
            </a:r>
            <a:r>
              <a:rPr dirty="0" sz="1200" spc="20">
                <a:latin typeface="Arial"/>
                <a:cs typeface="Arial"/>
              </a:rPr>
              <a:t>listed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left </a:t>
            </a:r>
            <a:r>
              <a:rPr dirty="0" sz="1200" spc="60">
                <a:latin typeface="Arial"/>
                <a:cs typeface="Arial"/>
              </a:rPr>
              <a:t>not </a:t>
            </a:r>
            <a:r>
              <a:rPr dirty="0" sz="1200" spc="30">
                <a:latin typeface="Arial"/>
                <a:cs typeface="Arial"/>
              </a:rPr>
              <a:t>only impedes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innovation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funding,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it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also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hurts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friends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family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who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invest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enterprise.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485140" marR="30480">
              <a:lnSpc>
                <a:spcPct val="122800"/>
              </a:lnSpc>
              <a:spcBef>
                <a:spcPts val="5"/>
              </a:spcBef>
            </a:pPr>
            <a:r>
              <a:rPr dirty="0" sz="1200" spc="15">
                <a:latin typeface="Arial"/>
                <a:cs typeface="Arial"/>
              </a:rPr>
              <a:t>If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40">
                <a:latin typeface="Arial"/>
                <a:cs typeface="Arial"/>
              </a:rPr>
              <a:t>entrepreneur </a:t>
            </a:r>
            <a:r>
              <a:rPr dirty="0" sz="1200" spc="-10">
                <a:latin typeface="Arial"/>
                <a:cs typeface="Arial"/>
              </a:rPr>
              <a:t>passes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friends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family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round,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next </a:t>
            </a:r>
            <a:r>
              <a:rPr dirty="0" sz="1200">
                <a:latin typeface="Arial"/>
                <a:cs typeface="Arial"/>
              </a:rPr>
              <a:t>set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35">
                <a:latin typeface="Arial"/>
                <a:cs typeface="Arial"/>
              </a:rPr>
              <a:t>are </a:t>
            </a:r>
            <a:r>
              <a:rPr dirty="0" sz="1200" spc="30">
                <a:latin typeface="Arial"/>
                <a:cs typeface="Arial"/>
              </a:rPr>
              <a:t>usually angels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venture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capitalists.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These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angels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-35">
                <a:latin typeface="Arial"/>
                <a:cs typeface="Arial"/>
              </a:rPr>
              <a:t>VCs 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usually </a:t>
            </a:r>
            <a:r>
              <a:rPr dirty="0" sz="1200" spc="5">
                <a:latin typeface="Arial"/>
                <a:cs typeface="Arial"/>
              </a:rPr>
              <a:t>use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5">
                <a:latin typeface="Arial"/>
                <a:cs typeface="Arial"/>
              </a:rPr>
              <a:t>"shot </a:t>
            </a:r>
            <a:r>
              <a:rPr dirty="0" sz="1200" spc="80">
                <a:latin typeface="Arial"/>
                <a:cs typeface="Arial"/>
              </a:rPr>
              <a:t>gun" </a:t>
            </a:r>
            <a:r>
              <a:rPr dirty="0" sz="1200" spc="55">
                <a:latin typeface="Arial"/>
                <a:cs typeface="Arial"/>
              </a:rPr>
              <a:t>approach </a:t>
            </a:r>
            <a:r>
              <a:rPr dirty="0" sz="1200" spc="20">
                <a:latin typeface="Arial"/>
                <a:cs typeface="Arial"/>
              </a:rPr>
              <a:t>by </a:t>
            </a:r>
            <a:r>
              <a:rPr dirty="0" sz="1200" spc="50">
                <a:latin typeface="Arial"/>
                <a:cs typeface="Arial"/>
              </a:rPr>
              <a:t>taking </a:t>
            </a:r>
            <a:r>
              <a:rPr dirty="0" sz="1200" spc="40">
                <a:latin typeface="Arial"/>
                <a:cs typeface="Arial"/>
              </a:rPr>
              <a:t>small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stakes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60">
                <a:latin typeface="Arial"/>
                <a:cs typeface="Arial"/>
              </a:rPr>
              <a:t>many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30">
                <a:latin typeface="Arial"/>
                <a:cs typeface="Arial"/>
              </a:rPr>
              <a:t>try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30">
                <a:latin typeface="Arial"/>
                <a:cs typeface="Arial"/>
              </a:rPr>
              <a:t>overcome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overwhelming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failure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percentages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riding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heavy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backs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few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successes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pool.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485140" marR="232410">
              <a:lnSpc>
                <a:spcPct val="122800"/>
              </a:lnSpc>
            </a:pPr>
            <a:r>
              <a:rPr dirty="0" sz="1200" spc="40">
                <a:latin typeface="Arial"/>
                <a:cs typeface="Arial"/>
              </a:rPr>
              <a:t>Along the </a:t>
            </a:r>
            <a:r>
              <a:rPr dirty="0" sz="1200" spc="-5">
                <a:latin typeface="Arial"/>
                <a:cs typeface="Arial"/>
              </a:rPr>
              <a:t>way,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35">
                <a:latin typeface="Arial"/>
                <a:cs typeface="Arial"/>
              </a:rPr>
              <a:t>eager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-15">
                <a:latin typeface="Arial"/>
                <a:cs typeface="Arial"/>
              </a:rPr>
              <a:t>success </a:t>
            </a:r>
            <a:r>
              <a:rPr dirty="0" sz="1200" spc="40">
                <a:latin typeface="Arial"/>
                <a:cs typeface="Arial"/>
              </a:rPr>
              <a:t>often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become </a:t>
            </a:r>
            <a:r>
              <a:rPr dirty="0" sz="1200" spc="55">
                <a:latin typeface="Arial"/>
                <a:cs typeface="Arial"/>
              </a:rPr>
              <a:t>Impatient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40">
                <a:latin typeface="Arial"/>
                <a:cs typeface="Arial"/>
              </a:rPr>
              <a:t>apply counterproductive </a:t>
            </a:r>
            <a:r>
              <a:rPr dirty="0" sz="1200" spc="4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pressure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30">
                <a:latin typeface="Arial"/>
                <a:cs typeface="Arial"/>
              </a:rPr>
              <a:t>startups.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This </a:t>
            </a:r>
            <a:r>
              <a:rPr dirty="0" sz="1200" spc="15">
                <a:latin typeface="Arial"/>
                <a:cs typeface="Arial"/>
              </a:rPr>
              <a:t>pressure </a:t>
            </a:r>
            <a:r>
              <a:rPr dirty="0" sz="1200" spc="40">
                <a:latin typeface="Arial"/>
                <a:cs typeface="Arial"/>
              </a:rPr>
              <a:t>can </a:t>
            </a:r>
            <a:r>
              <a:rPr dirty="0" sz="1200" spc="15">
                <a:latin typeface="Arial"/>
                <a:cs typeface="Arial"/>
              </a:rPr>
              <a:t>cause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miss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longer-dated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opportunities.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algn="just" marL="485140" marR="312420">
              <a:lnSpc>
                <a:spcPct val="123300"/>
              </a:lnSpc>
            </a:pPr>
            <a:r>
              <a:rPr dirty="0" sz="1200" spc="-15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charts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to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left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show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main</a:t>
            </a:r>
            <a:r>
              <a:rPr dirty="0" sz="1200" spc="15">
                <a:latin typeface="Arial"/>
                <a:cs typeface="Arial"/>
              </a:rPr>
              <a:t> reasons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why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startups </a:t>
            </a:r>
            <a:r>
              <a:rPr dirty="0" sz="1200" spc="30">
                <a:latin typeface="Arial"/>
                <a:cs typeface="Arial"/>
              </a:rPr>
              <a:t>fail </a:t>
            </a:r>
            <a:r>
              <a:rPr dirty="0" sz="1200" spc="40">
                <a:latin typeface="Arial"/>
                <a:cs typeface="Arial"/>
              </a:rPr>
              <a:t>according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10">
                <a:latin typeface="Arial"/>
                <a:cs typeface="Arial"/>
              </a:rPr>
              <a:t>EDGE</a:t>
            </a:r>
            <a:r>
              <a:rPr dirty="0" sz="1200" spc="-10">
                <a:solidFill>
                  <a:srgbClr val="F05139"/>
                </a:solidFill>
                <a:latin typeface="Arial"/>
                <a:cs typeface="Arial"/>
              </a:rPr>
              <a:t>196</a:t>
            </a:r>
            <a:r>
              <a:rPr dirty="0" baseline="29411" sz="1275" spc="-15">
                <a:latin typeface="Calibri"/>
                <a:cs typeface="Calibri"/>
              </a:rPr>
              <a:t>TM </a:t>
            </a:r>
            <a:r>
              <a:rPr dirty="0" sz="1200" spc="40">
                <a:latin typeface="Arial"/>
                <a:cs typeface="Arial"/>
              </a:rPr>
              <a:t>proprietary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research.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dirty="0" sz="900" spc="-10">
                <a:latin typeface="Trebuchet MS"/>
                <a:cs typeface="Trebuchet MS"/>
              </a:rPr>
              <a:t>&lt;</a:t>
            </a:r>
            <a:r>
              <a:rPr dirty="0" sz="900" spc="-15">
                <a:latin typeface="Trebuchet MS"/>
                <a:cs typeface="Trebuchet MS"/>
              </a:rPr>
              <a:t> </a:t>
            </a:r>
            <a:r>
              <a:rPr dirty="0" sz="950" spc="-65" i="1">
                <a:latin typeface="Trebuchet MS"/>
                <a:cs typeface="Trebuchet MS"/>
              </a:rPr>
              <a:t>F</a:t>
            </a:r>
            <a:r>
              <a:rPr dirty="0" sz="950" spc="-40" i="1">
                <a:latin typeface="Trebuchet MS"/>
                <a:cs typeface="Trebuchet MS"/>
              </a:rPr>
              <a:t>i</a:t>
            </a:r>
            <a:r>
              <a:rPr dirty="0" sz="950" spc="75" i="1">
                <a:latin typeface="Trebuchet MS"/>
                <a:cs typeface="Trebuchet MS"/>
              </a:rPr>
              <a:t>g</a:t>
            </a:r>
            <a:r>
              <a:rPr dirty="0" sz="950" spc="30" i="1">
                <a:latin typeface="Trebuchet MS"/>
                <a:cs typeface="Trebuchet MS"/>
              </a:rPr>
              <a:t>u</a:t>
            </a:r>
            <a:r>
              <a:rPr dirty="0" sz="950" spc="-60" i="1">
                <a:latin typeface="Trebuchet MS"/>
                <a:cs typeface="Trebuchet MS"/>
              </a:rPr>
              <a:t>r</a:t>
            </a:r>
            <a:r>
              <a:rPr dirty="0" sz="950" spc="-10" i="1">
                <a:latin typeface="Trebuchet MS"/>
                <a:cs typeface="Trebuchet MS"/>
              </a:rPr>
              <a:t>e</a:t>
            </a:r>
            <a:r>
              <a:rPr dirty="0" sz="950" spc="-30" i="1">
                <a:latin typeface="Trebuchet MS"/>
                <a:cs typeface="Trebuchet MS"/>
              </a:rPr>
              <a:t> </a:t>
            </a:r>
            <a:r>
              <a:rPr dirty="0" sz="950" spc="15" i="1">
                <a:latin typeface="Trebuchet MS"/>
                <a:cs typeface="Trebuchet MS"/>
              </a:rPr>
              <a:t>1</a:t>
            </a:r>
            <a:r>
              <a:rPr dirty="0" sz="950" spc="-140" i="1">
                <a:latin typeface="Trebuchet MS"/>
                <a:cs typeface="Trebuchet MS"/>
              </a:rPr>
              <a:t>:</a:t>
            </a:r>
            <a:r>
              <a:rPr dirty="0" sz="950" spc="-25" i="1">
                <a:latin typeface="Trebuchet MS"/>
                <a:cs typeface="Trebuchet MS"/>
              </a:rPr>
              <a:t> 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55" i="1">
                <a:solidFill>
                  <a:srgbClr val="424143"/>
                </a:solidFill>
                <a:latin typeface="Trebuchet MS"/>
                <a:cs typeface="Trebuchet MS"/>
              </a:rPr>
              <a:t>B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5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n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-5" i="1">
                <a:solidFill>
                  <a:srgbClr val="424143"/>
                </a:solidFill>
                <a:latin typeface="Trebuchet MS"/>
                <a:cs typeface="Trebuchet MS"/>
              </a:rPr>
              <a:t>g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h</a:t>
            </a:r>
            <a:r>
              <a:rPr dirty="0" sz="950" spc="-40" i="1">
                <a:solidFill>
                  <a:srgbClr val="424143"/>
                </a:solidFill>
                <a:latin typeface="Trebuchet MS"/>
                <a:cs typeface="Trebuchet MS"/>
              </a:rPr>
              <a:t>t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a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n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a</a:t>
            </a:r>
            <a:r>
              <a:rPr dirty="0" sz="950" spc="-50" i="1">
                <a:solidFill>
                  <a:srgbClr val="424143"/>
                </a:solidFill>
                <a:latin typeface="Trebuchet MS"/>
                <a:cs typeface="Trebuchet MS"/>
              </a:rPr>
              <a:t>l</a:t>
            </a:r>
            <a:r>
              <a:rPr dirty="0" sz="950" spc="-80" i="1">
                <a:solidFill>
                  <a:srgbClr val="424143"/>
                </a:solidFill>
                <a:latin typeface="Trebuchet MS"/>
                <a:cs typeface="Trebuchet MS"/>
              </a:rPr>
              <a:t>y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o</a:t>
            </a:r>
            <a:r>
              <a:rPr dirty="0" sz="950" spc="-114" i="1">
                <a:solidFill>
                  <a:srgbClr val="424143"/>
                </a:solidFill>
                <a:latin typeface="Trebuchet MS"/>
                <a:cs typeface="Trebuchet MS"/>
              </a:rPr>
              <a:t>f</a:t>
            </a:r>
            <a:r>
              <a:rPr dirty="0" sz="950" spc="-25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1</a:t>
            </a:r>
            <a:r>
              <a:rPr dirty="0" sz="950" spc="-175" i="1">
                <a:solidFill>
                  <a:srgbClr val="424143"/>
                </a:solidFill>
                <a:latin typeface="Trebuchet MS"/>
                <a:cs typeface="Trebuchet MS"/>
              </a:rPr>
              <a:t>,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0</a:t>
            </a:r>
            <a:r>
              <a:rPr dirty="0" sz="950" spc="15" i="1">
                <a:solidFill>
                  <a:srgbClr val="424143"/>
                </a:solidFill>
                <a:latin typeface="Trebuchet MS"/>
                <a:cs typeface="Trebuchet MS"/>
              </a:rPr>
              <a:t>9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8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-50" i="1">
                <a:solidFill>
                  <a:srgbClr val="424143"/>
                </a:solidFill>
                <a:latin typeface="Trebuchet MS"/>
                <a:cs typeface="Trebuchet MS"/>
              </a:rPr>
              <a:t>t</a:t>
            </a:r>
            <a:r>
              <a:rPr dirty="0" sz="950" spc="-70" i="1">
                <a:solidFill>
                  <a:srgbClr val="424143"/>
                </a:solidFill>
                <a:latin typeface="Trebuchet MS"/>
                <a:cs typeface="Trebuchet MS"/>
              </a:rPr>
              <a:t>e</a:t>
            </a:r>
            <a:r>
              <a:rPr dirty="0" sz="950" spc="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h</a:t>
            </a:r>
            <a:r>
              <a:rPr dirty="0" sz="950" spc="-30" i="1">
                <a:solidFill>
                  <a:srgbClr val="424143"/>
                </a:solidFill>
                <a:latin typeface="Trebuchet MS"/>
                <a:cs typeface="Trebuchet MS"/>
              </a:rPr>
              <a:t> </a:t>
            </a:r>
            <a:r>
              <a:rPr dirty="0" sz="950" spc="5" i="1">
                <a:solidFill>
                  <a:srgbClr val="424143"/>
                </a:solidFill>
                <a:latin typeface="Trebuchet MS"/>
                <a:cs typeface="Trebuchet MS"/>
              </a:rPr>
              <a:t>c</a:t>
            </a:r>
            <a:r>
              <a:rPr dirty="0" sz="950" spc="25" i="1">
                <a:solidFill>
                  <a:srgbClr val="424143"/>
                </a:solidFill>
                <a:latin typeface="Trebuchet MS"/>
                <a:cs typeface="Trebuchet MS"/>
              </a:rPr>
              <a:t>o</a:t>
            </a:r>
            <a:r>
              <a:rPr dirty="0" sz="950" spc="60" i="1">
                <a:solidFill>
                  <a:srgbClr val="424143"/>
                </a:solidFill>
                <a:latin typeface="Trebuchet MS"/>
                <a:cs typeface="Trebuchet MS"/>
              </a:rPr>
              <a:t>m</a:t>
            </a:r>
            <a:r>
              <a:rPr dirty="0" sz="950" spc="20" i="1">
                <a:solidFill>
                  <a:srgbClr val="424143"/>
                </a:solidFill>
                <a:latin typeface="Trebuchet MS"/>
                <a:cs typeface="Trebuchet MS"/>
              </a:rPr>
              <a:t>p</a:t>
            </a:r>
            <a:r>
              <a:rPr dirty="0" sz="950" spc="45" i="1">
                <a:solidFill>
                  <a:srgbClr val="424143"/>
                </a:solidFill>
                <a:latin typeface="Trebuchet MS"/>
                <a:cs typeface="Trebuchet MS"/>
              </a:rPr>
              <a:t>a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n</a:t>
            </a:r>
            <a:r>
              <a:rPr dirty="0" sz="950" spc="-35" i="1">
                <a:solidFill>
                  <a:srgbClr val="424143"/>
                </a:solidFill>
                <a:latin typeface="Trebuchet MS"/>
                <a:cs typeface="Trebuchet MS"/>
              </a:rPr>
              <a:t>i</a:t>
            </a:r>
            <a:r>
              <a:rPr dirty="0" sz="950" spc="-60" i="1">
                <a:solidFill>
                  <a:srgbClr val="424143"/>
                </a:solidFill>
                <a:latin typeface="Trebuchet MS"/>
                <a:cs typeface="Trebuchet MS"/>
              </a:rPr>
              <a:t>e</a:t>
            </a:r>
            <a:r>
              <a:rPr dirty="0" sz="950" spc="30" i="1">
                <a:solidFill>
                  <a:srgbClr val="424143"/>
                </a:solidFill>
                <a:latin typeface="Trebuchet MS"/>
                <a:cs typeface="Trebuchet MS"/>
              </a:rPr>
              <a:t>s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435" y="897077"/>
            <a:ext cx="8310245" cy="772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6060">
              <a:lnSpc>
                <a:spcPct val="122000"/>
              </a:lnSpc>
              <a:spcBef>
                <a:spcPts val="95"/>
              </a:spcBef>
            </a:pPr>
            <a:r>
              <a:rPr dirty="0" sz="100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surpassed </a:t>
            </a:r>
            <a:r>
              <a:rPr dirty="0" sz="1000" spc="45">
                <a:latin typeface="Arial"/>
                <a:cs typeface="Arial"/>
              </a:rPr>
              <a:t>meaningful </a:t>
            </a:r>
            <a:r>
              <a:rPr dirty="0" sz="1000" spc="10">
                <a:latin typeface="Arial"/>
                <a:cs typeface="Arial"/>
              </a:rPr>
              <a:t>milestones, </a:t>
            </a:r>
            <a:r>
              <a:rPr dirty="0" sz="1000" spc="35">
                <a:latin typeface="Arial"/>
                <a:cs typeface="Arial"/>
              </a:rPr>
              <a:t>including </a:t>
            </a:r>
            <a:r>
              <a:rPr dirty="0" sz="1000" spc="25">
                <a:latin typeface="Arial"/>
                <a:cs typeface="Arial"/>
              </a:rPr>
              <a:t>raising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expand </a:t>
            </a:r>
            <a:r>
              <a:rPr dirty="0" sz="1000" spc="15">
                <a:latin typeface="Arial"/>
                <a:cs typeface="Arial"/>
              </a:rPr>
              <a:t>rapidly, </a:t>
            </a:r>
            <a:r>
              <a:rPr dirty="0" sz="1000" spc="25">
                <a:latin typeface="Arial"/>
                <a:cs typeface="Arial"/>
              </a:rPr>
              <a:t>developing </a:t>
            </a:r>
            <a:r>
              <a:rPr dirty="0" sz="1000" spc="30">
                <a:latin typeface="Arial"/>
                <a:cs typeface="Arial"/>
              </a:rPr>
              <a:t>new </a:t>
            </a:r>
            <a:r>
              <a:rPr dirty="0" sz="1000" spc="20">
                <a:latin typeface="Arial"/>
                <a:cs typeface="Arial"/>
              </a:rPr>
              <a:t>products,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near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commercialization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22000"/>
              </a:lnSpc>
              <a:spcBef>
                <a:spcPts val="25"/>
              </a:spcBef>
            </a:pP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35">
                <a:latin typeface="Arial"/>
                <a:cs typeface="Arial"/>
              </a:rPr>
              <a:t>products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10">
                <a:latin typeface="Arial"/>
                <a:cs typeface="Arial"/>
              </a:rPr>
              <a:t>services. </a:t>
            </a:r>
            <a:r>
              <a:rPr dirty="0" sz="1000">
                <a:latin typeface="Arial"/>
                <a:cs typeface="Arial"/>
              </a:rPr>
              <a:t>However, </a:t>
            </a:r>
            <a:r>
              <a:rPr dirty="0" sz="1000" spc="10">
                <a:latin typeface="Arial"/>
                <a:cs typeface="Arial"/>
              </a:rPr>
              <a:t>these activities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de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nition </a:t>
            </a:r>
            <a:r>
              <a:rPr dirty="0" sz="1000" spc="5">
                <a:latin typeface="Arial"/>
                <a:cs typeface="Arial"/>
              </a:rPr>
              <a:t>involve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change 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5">
                <a:latin typeface="Arial"/>
                <a:cs typeface="Arial"/>
              </a:rPr>
              <a:t>give </a:t>
            </a:r>
            <a:r>
              <a:rPr dirty="0" sz="1000">
                <a:latin typeface="Arial"/>
                <a:cs typeface="Arial"/>
              </a:rPr>
              <a:t>rise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problems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sales,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manufacturing,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general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management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these activities.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865629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59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1865629"/>
            <a:ext cx="665099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32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invest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through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joint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ventures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there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risks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related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this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manner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purchasing.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2207716"/>
            <a:ext cx="8368665" cy="961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acquire </a:t>
            </a:r>
            <a:r>
              <a:rPr dirty="0" sz="1000" spc="10">
                <a:latin typeface="Arial"/>
                <a:cs typeface="Arial"/>
              </a:rPr>
              <a:t>interests </a:t>
            </a:r>
            <a:r>
              <a:rPr dirty="0" sz="1000" spc="35">
                <a:latin typeface="Arial"/>
                <a:cs typeface="Arial"/>
              </a:rPr>
              <a:t>in 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35">
                <a:latin typeface="Arial"/>
                <a:cs typeface="Arial"/>
              </a:rPr>
              <a:t>joint </a:t>
            </a:r>
            <a:r>
              <a:rPr dirty="0" sz="1000" spc="15">
                <a:latin typeface="Arial"/>
                <a:cs typeface="Arial"/>
              </a:rPr>
              <a:t>ventures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joint </a:t>
            </a:r>
            <a:r>
              <a:rPr dirty="0" sz="1000" spc="25">
                <a:latin typeface="Arial"/>
                <a:cs typeface="Arial"/>
              </a:rPr>
              <a:t>ownership </a:t>
            </a:r>
            <a:r>
              <a:rPr dirty="0" sz="1000" spc="35">
                <a:latin typeface="Arial"/>
                <a:cs typeface="Arial"/>
              </a:rPr>
              <a:t>arrangements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>
                <a:latin typeface="Arial"/>
                <a:cs typeface="Arial"/>
              </a:rPr>
              <a:t>investors,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institutional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partners.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instances,</a:t>
            </a:r>
            <a:endParaRPr sz="1000">
              <a:latin typeface="Arial"/>
              <a:cs typeface="Arial"/>
            </a:endParaRPr>
          </a:p>
          <a:p>
            <a:pPr marL="38100" marR="123189">
              <a:lnSpc>
                <a:spcPct val="122000"/>
              </a:lnSpc>
              <a:spcBef>
                <a:spcPts val="2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control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share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control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joint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venture.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those </a:t>
            </a:r>
            <a:r>
              <a:rPr dirty="0" sz="1000" spc="-20">
                <a:latin typeface="Arial"/>
                <a:cs typeface="Arial"/>
              </a:rPr>
              <a:t>cases,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decisions </a:t>
            </a:r>
            <a:r>
              <a:rPr dirty="0" sz="1000" spc="5">
                <a:latin typeface="Arial"/>
                <a:cs typeface="Arial"/>
              </a:rPr>
              <a:t>(such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when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nance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interest)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joint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venture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decision-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50">
                <a:latin typeface="Arial"/>
                <a:cs typeface="Arial"/>
              </a:rPr>
              <a:t>making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joint</a:t>
            </a:r>
            <a:r>
              <a:rPr dirty="0" sz="1000" spc="25">
                <a:latin typeface="Arial"/>
                <a:cs typeface="Arial"/>
              </a:rPr>
              <a:t> venture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impact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returns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15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earns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60.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1760" y="3362197"/>
            <a:ext cx="743140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make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purchases,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such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as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technology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purchases,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which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have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inherent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risks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associated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them.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3035" y="3701236"/>
            <a:ext cx="7825105" cy="77851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plans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focus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purchasing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venture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technology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000"/>
              </a:lnSpc>
              <a:spcBef>
                <a:spcPts val="25"/>
              </a:spcBef>
            </a:pP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susceptible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factors </a:t>
            </a:r>
            <a:r>
              <a:rPr dirty="0" sz="1000" spc="30">
                <a:latin typeface="Arial"/>
                <a:cs typeface="Arial"/>
              </a:rPr>
              <a:t>affecting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industry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greater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invests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broader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range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securities.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Certain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dirty="0" sz="1000" spc="30">
                <a:latin typeface="Arial"/>
                <a:cs typeface="Arial"/>
              </a:rPr>
              <a:t>technology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faced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include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but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to: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2450" y="4636973"/>
            <a:ext cx="137795" cy="11531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 spc="2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 spc="2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000" spc="-1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 spc="2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000" spc="-1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000">
                <a:latin typeface="Arial"/>
                <a:cs typeface="Arial"/>
              </a:rPr>
              <a:t>f.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9650" y="4636973"/>
            <a:ext cx="7102475" cy="115316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000" spc="45">
                <a:latin typeface="Arial"/>
                <a:cs typeface="Arial"/>
              </a:rPr>
              <a:t>changing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regulatory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environment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000" spc="35">
                <a:latin typeface="Arial"/>
                <a:cs typeface="Arial"/>
              </a:rPr>
              <a:t>products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technologies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quickly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become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obsolete</a:t>
            </a:r>
            <a:endParaRPr sz="1000">
              <a:latin typeface="Arial"/>
              <a:cs typeface="Arial"/>
            </a:endParaRPr>
          </a:p>
          <a:p>
            <a:pPr marL="12700" marR="815975">
              <a:lnSpc>
                <a:spcPts val="1490"/>
              </a:lnSpc>
              <a:spcBef>
                <a:spcPts val="70"/>
              </a:spcBef>
            </a:pPr>
            <a:r>
              <a:rPr dirty="0" sz="1000" spc="10">
                <a:latin typeface="Arial"/>
                <a:cs typeface="Arial"/>
              </a:rPr>
              <a:t>scarcity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management, </a:t>
            </a:r>
            <a:r>
              <a:rPr dirty="0" sz="1000" spc="15">
                <a:latin typeface="Arial"/>
                <a:cs typeface="Arial"/>
              </a:rPr>
              <a:t>technical, </a:t>
            </a:r>
            <a:r>
              <a:rPr dirty="0" sz="1000">
                <a:latin typeface="Arial"/>
                <a:cs typeface="Arial"/>
              </a:rPr>
              <a:t>scienti</a:t>
            </a: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c, </a:t>
            </a:r>
            <a:r>
              <a:rPr dirty="0" sz="1000" spc="15">
                <a:latin typeface="Arial"/>
                <a:cs typeface="Arial"/>
              </a:rPr>
              <a:t>research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marketing </a:t>
            </a:r>
            <a:r>
              <a:rPr dirty="0" sz="1000" spc="25">
                <a:latin typeface="Arial"/>
                <a:cs typeface="Arial"/>
              </a:rPr>
              <a:t>personnel </a:t>
            </a:r>
            <a:r>
              <a:rPr dirty="0" sz="1000" spc="40">
                <a:latin typeface="Arial"/>
                <a:cs typeface="Arial"/>
              </a:rPr>
              <a:t>with appropriate training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possibility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lawsuits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patents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intellectual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property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000" spc="25">
                <a:latin typeface="Arial"/>
                <a:cs typeface="Arial"/>
              </a:rPr>
              <a:t>reductions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elimination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">
                <a:latin typeface="Arial"/>
                <a:cs typeface="Arial"/>
              </a:rPr>
              <a:t>subsidies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000" spc="45">
                <a:latin typeface="Arial"/>
                <a:cs typeface="Arial"/>
              </a:rPr>
              <a:t>changing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purchaser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sentiments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preferences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regard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technology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venture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sector</a:t>
            </a:r>
            <a:r>
              <a:rPr dirty="0" sz="1000" spc="20">
                <a:latin typeface="Arial"/>
                <a:cs typeface="Arial"/>
              </a:rPr>
              <a:t> purchases</a:t>
            </a:r>
            <a:r>
              <a:rPr dirty="0" sz="1000" spc="15">
                <a:latin typeface="Arial"/>
                <a:cs typeface="Arial"/>
              </a:rPr>
              <a:t> (which </a:t>
            </a:r>
            <a:r>
              <a:rPr dirty="0" sz="1000" spc="30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2450" y="5797041"/>
            <a:ext cx="16840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perceived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risky)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61.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81760" y="894573"/>
            <a:ext cx="7549515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28400"/>
              </a:lnSpc>
              <a:spcBef>
                <a:spcPts val="90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make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purchases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even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where there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are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inherent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risks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associated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 companies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experiencing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extenuating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circumstances.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454861"/>
            <a:ext cx="8368030" cy="1150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 marR="30480">
              <a:lnSpc>
                <a:spcPct val="122800"/>
              </a:lnSpc>
              <a:spcBef>
                <a:spcPts val="11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">
                <a:latin typeface="Arial"/>
                <a:cs typeface="Arial"/>
              </a:rPr>
              <a:t>invest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obligations of companies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experiencing </a:t>
            </a:r>
            <a:r>
              <a:rPr dirty="0" sz="1000" spc="40">
                <a:latin typeface="Arial"/>
                <a:cs typeface="Arial"/>
              </a:rPr>
              <a:t>extenuating </a:t>
            </a:r>
            <a:r>
              <a:rPr dirty="0" sz="1000" spc="20">
                <a:latin typeface="Arial"/>
                <a:cs typeface="Arial"/>
              </a:rPr>
              <a:t>circumstances. </a:t>
            </a:r>
            <a:r>
              <a:rPr dirty="0" sz="100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extenuating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circumstances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include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-20">
                <a:latin typeface="Arial"/>
                <a:cs typeface="Arial"/>
              </a:rPr>
              <a:t>stress, </a:t>
            </a:r>
            <a:r>
              <a:rPr dirty="0" sz="1000" spc="35">
                <a:latin typeface="Arial"/>
                <a:cs typeface="Arial"/>
              </a:rPr>
              <a:t>including </a:t>
            </a:r>
            <a:r>
              <a:rPr dirty="0" sz="1000" spc="20">
                <a:latin typeface="Arial"/>
                <a:cs typeface="Arial"/>
              </a:rPr>
              <a:t>insuf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cient </a:t>
            </a:r>
            <a:r>
              <a:rPr dirty="0" sz="1000" spc="-10">
                <a:latin typeface="Arial"/>
                <a:cs typeface="Arial"/>
              </a:rPr>
              <a:t>access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capital, </a:t>
            </a:r>
            <a:r>
              <a:rPr dirty="0" sz="1000" spc="30">
                <a:latin typeface="Arial"/>
                <a:cs typeface="Arial"/>
              </a:rPr>
              <a:t>whether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debt, </a:t>
            </a:r>
            <a:r>
              <a:rPr dirty="0" sz="1000" spc="25">
                <a:latin typeface="Arial"/>
                <a:cs typeface="Arial"/>
              </a:rPr>
              <a:t>shareholder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third-party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litigation, </a:t>
            </a:r>
            <a:r>
              <a:rPr dirty="0" sz="1000" spc="50">
                <a:latin typeface="Arial"/>
                <a:cs typeface="Arial"/>
              </a:rPr>
              <a:t>and/or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30">
                <a:latin typeface="Arial"/>
                <a:cs typeface="Arial"/>
              </a:rPr>
              <a:t>turnover </a:t>
            </a:r>
            <a:r>
              <a:rPr dirty="0" sz="1000" spc="35">
                <a:latin typeface="Arial"/>
                <a:cs typeface="Arial"/>
              </a:rPr>
              <a:t>customer </a:t>
            </a:r>
            <a:r>
              <a:rPr dirty="0" sz="1000" spc="20">
                <a:latin typeface="Arial"/>
                <a:cs typeface="Arial"/>
              </a:rPr>
              <a:t>dislocations.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believes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35">
                <a:latin typeface="Arial"/>
                <a:cs typeface="Arial"/>
              </a:rPr>
              <a:t>opportunities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excellent </a:t>
            </a:r>
            <a:r>
              <a:rPr dirty="0" sz="1000" spc="25">
                <a:latin typeface="Arial"/>
                <a:cs typeface="Arial"/>
              </a:rPr>
              <a:t>purchase returns. </a:t>
            </a:r>
            <a:r>
              <a:rPr dirty="0" sz="1000">
                <a:latin typeface="Arial"/>
                <a:cs typeface="Arial"/>
              </a:rPr>
              <a:t>However, </a:t>
            </a:r>
            <a:r>
              <a:rPr dirty="0" sz="1000" spc="35">
                <a:latin typeface="Arial"/>
                <a:cs typeface="Arial"/>
              </a:rPr>
              <a:t>repayment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debt </a:t>
            </a:r>
            <a:r>
              <a:rPr dirty="0" sz="1000" spc="30">
                <a:latin typeface="Arial"/>
                <a:cs typeface="Arial"/>
              </a:rPr>
              <a:t>obligations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purchases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25">
                <a:latin typeface="Arial"/>
                <a:cs typeface="Arial"/>
              </a:rPr>
              <a:t>experiencing </a:t>
            </a:r>
            <a:r>
              <a:rPr dirty="0" sz="1000" spc="20">
                <a:latin typeface="Arial"/>
                <a:cs typeface="Arial"/>
              </a:rPr>
              <a:t>such circumstances </a:t>
            </a:r>
            <a:r>
              <a:rPr dirty="0" sz="1000">
                <a:latin typeface="Arial"/>
                <a:cs typeface="Arial"/>
              </a:rPr>
              <a:t>involves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extenuating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circumstances</a:t>
            </a:r>
            <a:r>
              <a:rPr dirty="0" sz="1000" spc="30">
                <a:latin typeface="Arial"/>
                <a:cs typeface="Arial"/>
              </a:rPr>
              <a:t> 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managed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5">
                <a:latin typeface="Arial"/>
                <a:cs typeface="Arial"/>
              </a:rPr>
              <a:t> the problems</a:t>
            </a:r>
            <a:r>
              <a:rPr dirty="0" sz="1000" spc="30">
                <a:latin typeface="Arial"/>
                <a:cs typeface="Arial"/>
              </a:rPr>
              <a:t> 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resolved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expediently.</a:t>
            </a:r>
            <a:r>
              <a:rPr dirty="0" sz="1000" spc="35">
                <a:latin typeface="Arial"/>
                <a:cs typeface="Arial"/>
              </a:rPr>
              <a:t> In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cases, 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lose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substantially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its </a:t>
            </a:r>
            <a:r>
              <a:rPr dirty="0" sz="1000" spc="25">
                <a:latin typeface="Arial"/>
                <a:cs typeface="Arial"/>
              </a:rPr>
              <a:t>loans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801365"/>
            <a:ext cx="2076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62.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9153" y="2762996"/>
            <a:ext cx="7498080" cy="4038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1910" marR="30480" indent="-4445">
              <a:lnSpc>
                <a:spcPct val="130500"/>
              </a:lnSpc>
              <a:spcBef>
                <a:spcPts val="90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is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expected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minority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interest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holder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companies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that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it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invest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and,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as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such,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17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often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not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retain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right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direct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management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like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it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would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were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it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majority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holder.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3326333"/>
            <a:ext cx="8382000" cy="11531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23200"/>
              </a:lnSpc>
              <a:spcBef>
                <a:spcPts val="105"/>
              </a:spcBef>
            </a:pPr>
            <a:r>
              <a:rPr dirty="0" sz="1000" spc="20">
                <a:latin typeface="Arial"/>
                <a:cs typeface="Arial"/>
              </a:rPr>
              <a:t>Certain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20">
                <a:latin typeface="Arial"/>
                <a:cs typeface="Arial"/>
              </a:rPr>
              <a:t>EDGE196TM’s </a:t>
            </a:r>
            <a:r>
              <a:rPr dirty="0" sz="1000" spc="20">
                <a:latin typeface="Arial"/>
                <a:cs typeface="Arial"/>
              </a:rPr>
              <a:t>purchases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expected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minority </a:t>
            </a:r>
            <a:r>
              <a:rPr dirty="0" sz="1000" spc="20">
                <a:latin typeface="Arial"/>
                <a:cs typeface="Arial"/>
              </a:rPr>
              <a:t>positions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privately </a:t>
            </a:r>
            <a:r>
              <a:rPr dirty="0" sz="1000" spc="30">
                <a:latin typeface="Arial"/>
                <a:cs typeface="Arial"/>
              </a:rPr>
              <a:t>held </a:t>
            </a:r>
            <a:r>
              <a:rPr dirty="0" sz="1000" spc="25">
                <a:latin typeface="Arial"/>
                <a:cs typeface="Arial"/>
              </a:rPr>
              <a:t>companies. </a:t>
            </a:r>
            <a:r>
              <a:rPr dirty="0" sz="1000" spc="-30">
                <a:latin typeface="Arial"/>
                <a:cs typeface="Arial"/>
              </a:rPr>
              <a:t>As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case </a:t>
            </a:r>
            <a:r>
              <a:rPr dirty="0" sz="1000" spc="40">
                <a:latin typeface="Arial"/>
                <a:cs typeface="Arial"/>
              </a:rPr>
              <a:t>with minority </a:t>
            </a:r>
            <a:r>
              <a:rPr dirty="0" sz="1000" spc="30">
                <a:latin typeface="Arial"/>
                <a:cs typeface="Arial"/>
              </a:rPr>
              <a:t>holdings </a:t>
            </a:r>
            <a:r>
              <a:rPr dirty="0" sz="1000" spc="35">
                <a:latin typeface="Arial"/>
                <a:cs typeface="Arial"/>
              </a:rPr>
              <a:t> in </a:t>
            </a:r>
            <a:r>
              <a:rPr dirty="0" sz="1000" spc="15">
                <a:latin typeface="Arial"/>
                <a:cs typeface="Arial"/>
              </a:rPr>
              <a:t>general,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minority </a:t>
            </a:r>
            <a:r>
              <a:rPr dirty="0" sz="1000" spc="20">
                <a:latin typeface="Arial"/>
                <a:cs typeface="Arial"/>
              </a:rPr>
              <a:t>positions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EDGE196TM </a:t>
            </a:r>
            <a:r>
              <a:rPr dirty="0" sz="1000" spc="45">
                <a:latin typeface="Arial"/>
                <a:cs typeface="Arial"/>
              </a:rPr>
              <a:t>may hold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0">
                <a:latin typeface="Arial"/>
                <a:cs typeface="Arial"/>
              </a:rPr>
              <a:t>neither </a:t>
            </a:r>
            <a:r>
              <a:rPr dirty="0" sz="1000" spc="35">
                <a:latin typeface="Arial"/>
                <a:cs typeface="Arial"/>
              </a:rPr>
              <a:t>the control </a:t>
            </a:r>
            <a:r>
              <a:rPr dirty="0" sz="1000" spc="15">
                <a:latin typeface="Arial"/>
                <a:cs typeface="Arial"/>
              </a:rPr>
              <a:t>characteristics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majority </a:t>
            </a:r>
            <a:r>
              <a:rPr dirty="0" sz="1000" spc="20">
                <a:latin typeface="Arial"/>
                <a:cs typeface="Arial"/>
              </a:rPr>
              <a:t>positions </a:t>
            </a:r>
            <a:r>
              <a:rPr dirty="0" sz="1000" spc="45">
                <a:latin typeface="Arial"/>
                <a:cs typeface="Arial"/>
              </a:rPr>
              <a:t>nor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valuation</a:t>
            </a:r>
            <a:r>
              <a:rPr dirty="0" sz="1000" spc="45">
                <a:latin typeface="Arial"/>
                <a:cs typeface="Arial"/>
              </a:rPr>
              <a:t> premiums </a:t>
            </a:r>
            <a:r>
              <a:rPr dirty="0" sz="1000" spc="30">
                <a:latin typeface="Arial"/>
                <a:cs typeface="Arial"/>
              </a:rPr>
              <a:t>accorded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majority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controlling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positions.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minority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holder,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54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typically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5">
                <a:latin typeface="Arial"/>
                <a:cs typeface="Arial"/>
              </a:rPr>
              <a:t> right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direct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strategic </a:t>
            </a:r>
            <a:r>
              <a:rPr dirty="0" sz="1000" spc="30">
                <a:latin typeface="Arial"/>
                <a:cs typeface="Arial"/>
              </a:rPr>
              <a:t>direction of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consent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major </a:t>
            </a:r>
            <a:r>
              <a:rPr dirty="0" sz="1000" spc="10">
                <a:latin typeface="Arial"/>
                <a:cs typeface="Arial"/>
              </a:rPr>
              <a:t>decisions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20">
                <a:latin typeface="Arial"/>
                <a:cs typeface="Arial"/>
              </a:rPr>
              <a:t>cases,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relying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40">
                <a:latin typeface="Arial"/>
                <a:cs typeface="Arial"/>
              </a:rPr>
              <a:t>majority </a:t>
            </a:r>
            <a:r>
              <a:rPr dirty="0" sz="1000" spc="20">
                <a:latin typeface="Arial"/>
                <a:cs typeface="Arial"/>
              </a:rPr>
              <a:t>owners </a:t>
            </a:r>
            <a:r>
              <a:rPr dirty="0" sz="1000" spc="35">
                <a:latin typeface="Arial"/>
                <a:cs typeface="Arial"/>
              </a:rPr>
              <a:t>in the 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10">
                <a:latin typeface="Arial"/>
                <a:cs typeface="Arial"/>
              </a:rPr>
              <a:t>decisions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bene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cial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increase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4672838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63.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760" y="4672838"/>
            <a:ext cx="379857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offer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bridge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nancing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companies.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3035" y="5011877"/>
            <a:ext cx="8274050" cy="778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 marR="30480">
              <a:lnSpc>
                <a:spcPct val="123300"/>
              </a:lnSpc>
              <a:spcBef>
                <a:spcPts val="10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lend funds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short-term, </a:t>
            </a:r>
            <a:r>
              <a:rPr dirty="0" sz="1000" spc="25">
                <a:latin typeface="Arial"/>
                <a:cs typeface="Arial"/>
              </a:rPr>
              <a:t>unsecured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in anticipation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future </a:t>
            </a:r>
            <a:r>
              <a:rPr dirty="0" sz="1000" spc="10">
                <a:latin typeface="Arial"/>
                <a:cs typeface="Arial"/>
              </a:rPr>
              <a:t>issuance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long-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term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debt.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bridge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loans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20">
                <a:latin typeface="Arial"/>
                <a:cs typeface="Arial"/>
              </a:rPr>
              <a:t> typically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convertible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more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permanent,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long-term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security;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however,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reasons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always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0">
                <a:latin typeface="Arial"/>
                <a:cs typeface="Arial"/>
              </a:rPr>
              <a:t>control, such </a:t>
            </a:r>
            <a:r>
              <a:rPr dirty="0" sz="1000" spc="35">
                <a:latin typeface="Arial"/>
                <a:cs typeface="Arial"/>
              </a:rPr>
              <a:t>long-term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-5">
                <a:latin typeface="Arial"/>
                <a:cs typeface="Arial"/>
              </a:rPr>
              <a:t>issue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bridge </a:t>
            </a:r>
            <a:r>
              <a:rPr dirty="0" sz="1000" spc="25">
                <a:latin typeface="Arial"/>
                <a:cs typeface="Arial"/>
              </a:rPr>
              <a:t>loans </a:t>
            </a:r>
            <a:r>
              <a:rPr dirty="0" sz="1000" spc="45">
                <a:latin typeface="Arial"/>
                <a:cs typeface="Arial"/>
              </a:rPr>
              <a:t>may remain </a:t>
            </a:r>
            <a:r>
              <a:rPr dirty="0" sz="1000" spc="35">
                <a:latin typeface="Arial"/>
                <a:cs typeface="Arial"/>
              </a:rPr>
              <a:t>outstanding. In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5">
                <a:latin typeface="Arial"/>
                <a:cs typeface="Arial"/>
              </a:rPr>
              <a:t>event,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rate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loans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adequately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15">
                <a:latin typeface="Arial"/>
                <a:cs typeface="Arial"/>
              </a:rPr>
              <a:t> associated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unsecured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position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taken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us.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64.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81760" y="929894"/>
            <a:ext cx="316611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17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use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leverage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nance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purchases.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271980"/>
            <a:ext cx="8351520" cy="208280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debt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nance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acquisition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20">
                <a:latin typeface="Arial"/>
                <a:cs typeface="Arial"/>
              </a:rPr>
              <a:t> Additionally,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25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invest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lenders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recourse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borne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20">
                <a:latin typeface="Arial"/>
                <a:cs typeface="Arial"/>
              </a:rPr>
              <a:t> 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debt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incurred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respect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one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endParaRPr sz="1000">
              <a:latin typeface="Arial"/>
              <a:cs typeface="Arial"/>
            </a:endParaRPr>
          </a:p>
          <a:p>
            <a:pPr marL="38100" marR="158115">
              <a:lnSpc>
                <a:spcPct val="123000"/>
              </a:lnSpc>
              <a:spcBef>
                <a:spcPts val="10"/>
              </a:spcBef>
            </a:pP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">
                <a:latin typeface="Arial"/>
                <a:cs typeface="Arial"/>
              </a:rPr>
              <a:t>cross-collateralized,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default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one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other portfolio </a:t>
            </a:r>
            <a:r>
              <a:rPr dirty="0" sz="1000" spc="25">
                <a:latin typeface="Arial"/>
                <a:cs typeface="Arial"/>
              </a:rPr>
              <a:t>companies. </a:t>
            </a:r>
            <a:r>
              <a:rPr dirty="0" sz="1000" spc="-20">
                <a:latin typeface="Arial"/>
                <a:cs typeface="Arial"/>
              </a:rPr>
              <a:t>Also,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enter </a:t>
            </a:r>
            <a:r>
              <a:rPr dirty="0" sz="1000" spc="40">
                <a:latin typeface="Arial"/>
                <a:cs typeface="Arial"/>
              </a:rPr>
              <a:t>into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5">
                <a:latin typeface="Arial"/>
                <a:cs typeface="Arial"/>
              </a:rPr>
              <a:t>secured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unsecured credit </a:t>
            </a:r>
            <a:r>
              <a:rPr dirty="0" sz="1000" spc="15">
                <a:latin typeface="Arial"/>
                <a:cs typeface="Arial"/>
              </a:rPr>
              <a:t>facility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0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parent </a:t>
            </a:r>
            <a:r>
              <a:rPr dirty="0" sz="1000">
                <a:latin typeface="Arial"/>
                <a:cs typeface="Arial"/>
              </a:rPr>
              <a:t>level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35">
                <a:latin typeface="Arial"/>
                <a:cs typeface="Arial"/>
              </a:rPr>
              <a:t>in order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enable </a:t>
            </a:r>
            <a:r>
              <a:rPr dirty="0" sz="1000" spc="10">
                <a:latin typeface="Arial"/>
                <a:cs typeface="Arial"/>
              </a:rPr>
              <a:t>us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further </a:t>
            </a:r>
            <a:r>
              <a:rPr dirty="0" sz="1000">
                <a:latin typeface="Arial"/>
                <a:cs typeface="Arial"/>
              </a:rPr>
              <a:t>lever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purchases,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5">
                <a:latin typeface="Arial"/>
                <a:cs typeface="Arial"/>
              </a:rPr>
              <a:t> expenses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pursuit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costs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interim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furtherance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000"/>
              </a:lnSpc>
            </a:pPr>
            <a:r>
              <a:rPr dirty="0" sz="1000" spc="5">
                <a:latin typeface="Arial"/>
                <a:cs typeface="Arial"/>
              </a:rPr>
              <a:t>business.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leverage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10">
                <a:latin typeface="Arial"/>
                <a:cs typeface="Arial"/>
              </a:rPr>
              <a:t>increase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volatility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5">
                <a:latin typeface="Arial"/>
                <a:cs typeface="Arial"/>
              </a:rPr>
              <a:t>returns.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leverage </a:t>
            </a:r>
            <a:r>
              <a:rPr dirty="0" sz="1000" spc="20">
                <a:latin typeface="Arial"/>
                <a:cs typeface="Arial"/>
              </a:rPr>
              <a:t>used will </a:t>
            </a:r>
            <a:r>
              <a:rPr dirty="0" sz="1000" spc="35">
                <a:latin typeface="Arial"/>
                <a:cs typeface="Arial"/>
              </a:rPr>
              <a:t>depend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120">
                <a:latin typeface="Arial"/>
                <a:cs typeface="Arial"/>
              </a:rPr>
              <a:t>m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arket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discretion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management.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Our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leverage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increase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transaction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costs,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expense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endParaRPr sz="1000">
              <a:latin typeface="Arial"/>
              <a:cs typeface="Arial"/>
            </a:endParaRPr>
          </a:p>
          <a:p>
            <a:pPr marL="38100" marR="44450">
              <a:lnSpc>
                <a:spcPct val="122700"/>
              </a:lnSpc>
              <a:spcBef>
                <a:spcPts val="15"/>
              </a:spcBef>
            </a:pPr>
            <a:r>
              <a:rPr dirty="0" sz="1000">
                <a:latin typeface="Arial"/>
                <a:cs typeface="Arial"/>
              </a:rPr>
              <a:t>costs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expenses. 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enhanced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purchasing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leverage. </a:t>
            </a: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>
                <a:latin typeface="Arial"/>
                <a:cs typeface="Arial"/>
              </a:rPr>
              <a:t>investor’s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potential </a:t>
            </a:r>
            <a:r>
              <a:rPr dirty="0" sz="1000" spc="25">
                <a:latin typeface="Arial"/>
                <a:cs typeface="Arial"/>
              </a:rPr>
              <a:t>liability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creditors 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45">
                <a:latin typeface="Arial"/>
                <a:cs typeface="Arial"/>
              </a:rPr>
              <a:t>paid </a:t>
            </a:r>
            <a:r>
              <a:rPr dirty="0" sz="1000" spc="30">
                <a:latin typeface="Arial"/>
                <a:cs typeface="Arial"/>
              </a:rPr>
              <a:t>for their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undistributed </a:t>
            </a:r>
            <a:r>
              <a:rPr dirty="0" sz="1000" spc="20">
                <a:latin typeface="Arial"/>
                <a:cs typeface="Arial"/>
              </a:rPr>
              <a:t>pro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ts. </a:t>
            </a:r>
            <a:r>
              <a:rPr dirty="0" sz="1000">
                <a:latin typeface="Arial"/>
                <a:cs typeface="Arial"/>
              </a:rPr>
              <a:t>However,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-45">
                <a:latin typeface="Arial"/>
                <a:cs typeface="Arial"/>
              </a:rPr>
              <a:t>EDGE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Q </a:t>
            </a:r>
            <a:r>
              <a:rPr dirty="0" sz="1000" spc="35">
                <a:latin typeface="Arial"/>
                <a:cs typeface="Arial"/>
              </a:rPr>
              <a:t>holder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">
                <a:latin typeface="Arial"/>
                <a:cs typeface="Arial"/>
              </a:rPr>
              <a:t>received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his,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capital, such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35">
                <a:latin typeface="Arial"/>
                <a:cs typeface="Arial"/>
              </a:rPr>
              <a:t>holder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40">
                <a:latin typeface="Arial"/>
                <a:cs typeface="Arial"/>
              </a:rPr>
              <a:t>law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contribution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necessary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discharge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liabilities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creditors.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3551173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65.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760" y="3551173"/>
            <a:ext cx="227520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02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hedge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transactions.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3893260"/>
            <a:ext cx="8388985" cy="1897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0">
                <a:latin typeface="Arial"/>
                <a:cs typeface="Arial"/>
              </a:rPr>
              <a:t>reserves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hedge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rate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credit </a:t>
            </a:r>
            <a:r>
              <a:rPr dirty="0" sz="1000" spc="-5">
                <a:latin typeface="Arial"/>
                <a:cs typeface="Arial"/>
              </a:rPr>
              <a:t>risks </a:t>
            </a:r>
            <a:r>
              <a:rPr dirty="0" sz="1000" spc="20">
                <a:latin typeface="Arial"/>
                <a:cs typeface="Arial"/>
              </a:rPr>
              <a:t>based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15">
                <a:latin typeface="Arial"/>
                <a:cs typeface="Arial"/>
              </a:rPr>
              <a:t>conditions, </a:t>
            </a:r>
            <a:r>
              <a:rPr dirty="0" sz="1000" spc="20">
                <a:latin typeface="Arial"/>
                <a:cs typeface="Arial"/>
              </a:rPr>
              <a:t>changes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credit </a:t>
            </a:r>
            <a:r>
              <a:rPr dirty="0" sz="1000" spc="30">
                <a:latin typeface="Arial"/>
                <a:cs typeface="Arial"/>
              </a:rPr>
              <a:t>markets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0">
                <a:latin typeface="Arial"/>
                <a:cs typeface="Arial"/>
              </a:rPr>
              <a:t>other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factors.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seeking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hedge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pursuant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foregoing,</a:t>
            </a:r>
            <a:endParaRPr sz="1000">
              <a:latin typeface="Arial"/>
              <a:cs typeface="Arial"/>
            </a:endParaRPr>
          </a:p>
          <a:p>
            <a:pPr marL="38100" marR="2052955">
              <a:lnSpc>
                <a:spcPct val="122000"/>
              </a:lnSpc>
              <a:spcBef>
                <a:spcPts val="2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2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various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20">
                <a:latin typeface="Arial"/>
                <a:cs typeface="Arial"/>
              </a:rPr>
              <a:t>instruments,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limitation,</a:t>
            </a:r>
            <a:r>
              <a:rPr dirty="0" sz="1000" spc="35">
                <a:latin typeface="Arial"/>
                <a:cs typeface="Arial"/>
              </a:rPr>
              <a:t> forward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contracts,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swaps,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caps,</a:t>
            </a:r>
            <a:r>
              <a:rPr dirty="0" sz="1000" spc="20">
                <a:latin typeface="Arial"/>
                <a:cs typeface="Arial"/>
              </a:rPr>
              <a:t> collars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oors.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While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transactions,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unanticipated</a:t>
            </a:r>
            <a:endParaRPr sz="1000">
              <a:latin typeface="Arial"/>
              <a:cs typeface="Arial"/>
            </a:endParaRPr>
          </a:p>
          <a:p>
            <a:pPr marL="38100" marR="351155">
              <a:lnSpc>
                <a:spcPts val="1490"/>
              </a:lnSpc>
              <a:spcBef>
                <a:spcPts val="75"/>
              </a:spcBef>
            </a:pP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interest rates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result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poorer</a:t>
            </a:r>
            <a:r>
              <a:rPr dirty="0" sz="1000" spc="20">
                <a:latin typeface="Arial"/>
                <a:cs typeface="Arial"/>
              </a:rPr>
              <a:t> overall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had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engaged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 </a:t>
            </a:r>
            <a:r>
              <a:rPr dirty="0" sz="1000" spc="40">
                <a:latin typeface="Arial"/>
                <a:cs typeface="Arial"/>
              </a:rPr>
              <a:t>hedging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transactions.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degree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correlation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between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price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0"/>
              </a:spcBef>
            </a:pPr>
            <a:r>
              <a:rPr dirty="0" sz="1000" spc="30">
                <a:latin typeface="Arial"/>
                <a:cs typeface="Arial"/>
              </a:rPr>
              <a:t>movements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instruments</a:t>
            </a:r>
            <a:r>
              <a:rPr dirty="0" sz="1000" spc="20">
                <a:latin typeface="Arial"/>
                <a:cs typeface="Arial"/>
              </a:rPr>
              <a:t> used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hedging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strategy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price </a:t>
            </a:r>
            <a:r>
              <a:rPr dirty="0" sz="1000" spc="30">
                <a:latin typeface="Arial"/>
                <a:cs typeface="Arial"/>
              </a:rPr>
              <a:t>movements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positions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hedged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vary.</a:t>
            </a:r>
            <a:endParaRPr sz="1000">
              <a:latin typeface="Arial"/>
              <a:cs typeface="Arial"/>
            </a:endParaRPr>
          </a:p>
          <a:p>
            <a:pPr marL="38100" marR="191135">
              <a:lnSpc>
                <a:spcPct val="122000"/>
              </a:lnSpc>
              <a:spcBef>
                <a:spcPts val="25"/>
              </a:spcBef>
            </a:pP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variety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>
                <a:latin typeface="Arial"/>
                <a:cs typeface="Arial"/>
              </a:rPr>
              <a:t>reasons,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-10">
                <a:latin typeface="Arial"/>
                <a:cs typeface="Arial"/>
              </a:rPr>
              <a:t>seek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establish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perfect </a:t>
            </a:r>
            <a:r>
              <a:rPr dirty="0" sz="1000" spc="30">
                <a:latin typeface="Arial"/>
                <a:cs typeface="Arial"/>
              </a:rPr>
              <a:t>correlation </a:t>
            </a:r>
            <a:r>
              <a:rPr dirty="0" sz="1000" spc="25">
                <a:latin typeface="Arial"/>
                <a:cs typeface="Arial"/>
              </a:rPr>
              <a:t>between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hedging </a:t>
            </a:r>
            <a:r>
              <a:rPr dirty="0" sz="1000" spc="30">
                <a:latin typeface="Arial"/>
                <a:cs typeface="Arial"/>
              </a:rPr>
              <a:t>instruments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holdings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hedged.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 </a:t>
            </a:r>
            <a:r>
              <a:rPr dirty="0" sz="1000" spc="30">
                <a:latin typeface="Arial"/>
                <a:cs typeface="Arial"/>
              </a:rPr>
              <a:t>imperfect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correlation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prevent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15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20">
                <a:latin typeface="Arial"/>
                <a:cs typeface="Arial"/>
              </a:rPr>
              <a:t> achieving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intended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hedge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expose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25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loss.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66.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81760" y="929894"/>
            <a:ext cx="25063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17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utilize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credit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derivatives.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0164" y="1271980"/>
            <a:ext cx="8237220" cy="1897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 marR="17780">
              <a:lnSpc>
                <a:spcPct val="122000"/>
              </a:lnSpc>
              <a:spcBef>
                <a:spcPts val="95"/>
              </a:spcBef>
            </a:pPr>
            <a:r>
              <a:rPr dirty="0" sz="1000" spc="30">
                <a:latin typeface="Arial"/>
                <a:cs typeface="Arial"/>
              </a:rPr>
              <a:t>Default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10">
                <a:latin typeface="Arial"/>
                <a:cs typeface="Arial"/>
              </a:rPr>
              <a:t>derivatives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linked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reference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loans </a:t>
            </a:r>
            <a:r>
              <a:rPr dirty="0" sz="1000" spc="30">
                <a:latin typeface="Arial"/>
                <a:cs typeface="Arial"/>
              </a:rPr>
              <a:t>after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default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issuer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borrower, </a:t>
            </a:r>
            <a:r>
              <a:rPr dirty="0" sz="1000" spc="5">
                <a:latin typeface="Arial"/>
                <a:cs typeface="Arial"/>
              </a:rPr>
              <a:t>respectively. </a:t>
            </a:r>
            <a:r>
              <a:rPr dirty="0" sz="1000" spc="35">
                <a:latin typeface="Arial"/>
                <a:cs typeface="Arial"/>
              </a:rPr>
              <a:t>Market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spread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derivatives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based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</a:t>
            </a:r>
            <a:endParaRPr sz="1000">
              <a:latin typeface="Arial"/>
              <a:cs typeface="Arial"/>
            </a:endParaRPr>
          </a:p>
          <a:p>
            <a:pPr marL="50800" marR="77470">
              <a:lnSpc>
                <a:spcPct val="122000"/>
              </a:lnSpc>
              <a:spcBef>
                <a:spcPts val="25"/>
              </a:spcBef>
            </a:pPr>
            <a:r>
              <a:rPr dirty="0" sz="1000" spc="5">
                <a:latin typeface="Arial"/>
                <a:cs typeface="Arial"/>
              </a:rPr>
              <a:t>factors,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average </a:t>
            </a:r>
            <a:r>
              <a:rPr dirty="0" sz="1000" spc="25">
                <a:latin typeface="Arial"/>
                <a:cs typeface="Arial"/>
              </a:rPr>
              <a:t>credit </a:t>
            </a:r>
            <a:r>
              <a:rPr dirty="0" sz="1000">
                <a:latin typeface="Arial"/>
                <a:cs typeface="Arial"/>
              </a:rPr>
              <a:t>spreads,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decline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>
                <a:latin typeface="Arial"/>
                <a:cs typeface="Arial"/>
              </a:rPr>
              <a:t>security, </a:t>
            </a:r>
            <a:r>
              <a:rPr dirty="0" sz="1000" spc="45">
                <a:latin typeface="Arial"/>
                <a:cs typeface="Arial"/>
              </a:rPr>
              <a:t>loan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index.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25">
                <a:latin typeface="Arial"/>
                <a:cs typeface="Arial"/>
              </a:rPr>
              <a:t>of credit </a:t>
            </a:r>
            <a:r>
              <a:rPr dirty="0" sz="1000" spc="10">
                <a:latin typeface="Arial"/>
                <a:cs typeface="Arial"/>
              </a:rPr>
              <a:t>derivatives </a:t>
            </a:r>
            <a:r>
              <a:rPr dirty="0" sz="1000">
                <a:latin typeface="Arial"/>
                <a:cs typeface="Arial"/>
              </a:rPr>
              <a:t>involves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strategies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risks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different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associated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ordinary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security </a:t>
            </a:r>
            <a:r>
              <a:rPr dirty="0" sz="1000" spc="20">
                <a:latin typeface="Arial"/>
                <a:cs typeface="Arial"/>
              </a:rPr>
              <a:t>transactions.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50800" marR="512445">
              <a:lnSpc>
                <a:spcPct val="122000"/>
              </a:lnSpc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incorrect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its forecasts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default </a:t>
            </a:r>
            <a:r>
              <a:rPr dirty="0" sz="1000" spc="-20">
                <a:latin typeface="Arial"/>
                <a:cs typeface="Arial"/>
              </a:rPr>
              <a:t>risks,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15">
                <a:latin typeface="Arial"/>
                <a:cs typeface="Arial"/>
              </a:rPr>
              <a:t>spreads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10">
                <a:latin typeface="Arial"/>
                <a:cs typeface="Arial"/>
              </a:rPr>
              <a:t>factors,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diminish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compared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what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these </a:t>
            </a:r>
            <a:r>
              <a:rPr dirty="0" sz="1000" spc="25">
                <a:latin typeface="Arial"/>
                <a:cs typeface="Arial"/>
              </a:rPr>
              <a:t>techniques</a:t>
            </a:r>
            <a:r>
              <a:rPr dirty="0" sz="1000" spc="15">
                <a:latin typeface="Arial"/>
                <a:cs typeface="Arial"/>
              </a:rPr>
              <a:t> were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used.</a:t>
            </a:r>
            <a:endParaRPr sz="1000">
              <a:latin typeface="Arial"/>
              <a:cs typeface="Arial"/>
            </a:endParaRPr>
          </a:p>
          <a:p>
            <a:pPr marL="50800" marR="200025">
              <a:lnSpc>
                <a:spcPct val="123000"/>
              </a:lnSpc>
              <a:spcBef>
                <a:spcPts val="15"/>
              </a:spcBef>
            </a:pPr>
            <a:r>
              <a:rPr dirty="0" sz="1000" spc="10">
                <a:latin typeface="Arial"/>
                <a:cs typeface="Arial"/>
              </a:rPr>
              <a:t>Moreover, </a:t>
            </a:r>
            <a:r>
              <a:rPr dirty="0" sz="1000">
                <a:latin typeface="Arial"/>
                <a:cs typeface="Arial"/>
              </a:rPr>
              <a:t>even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correct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>
                <a:latin typeface="Arial"/>
                <a:cs typeface="Arial"/>
              </a:rPr>
              <a:t>forecasts,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credit </a:t>
            </a:r>
            <a:r>
              <a:rPr dirty="0" sz="1000" spc="15">
                <a:latin typeface="Arial"/>
                <a:cs typeface="Arial"/>
              </a:rPr>
              <a:t>derivative </a:t>
            </a:r>
            <a:r>
              <a:rPr dirty="0" sz="1000" spc="30">
                <a:latin typeface="Arial"/>
                <a:cs typeface="Arial"/>
              </a:rPr>
              <a:t>position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correlate imperfectly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price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liability </a:t>
            </a:r>
            <a:r>
              <a:rPr dirty="0" sz="1000" spc="35">
                <a:latin typeface="Arial"/>
                <a:cs typeface="Arial"/>
              </a:rPr>
              <a:t>being </a:t>
            </a:r>
            <a:r>
              <a:rPr dirty="0" sz="1000" spc="30">
                <a:latin typeface="Arial"/>
                <a:cs typeface="Arial"/>
              </a:rPr>
              <a:t>hedged.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15">
                <a:latin typeface="Arial"/>
                <a:cs typeface="Arial"/>
              </a:rPr>
              <a:t>desired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5">
                <a:latin typeface="Arial"/>
                <a:cs typeface="Arial"/>
              </a:rPr>
              <a:t>strategic </a:t>
            </a:r>
            <a:r>
              <a:rPr dirty="0" sz="1000" spc="10">
                <a:latin typeface="Arial"/>
                <a:cs typeface="Arial"/>
              </a:rPr>
              <a:t>purposes, </a:t>
            </a:r>
            <a:r>
              <a:rPr dirty="0" sz="1000" spc="25">
                <a:latin typeface="Arial"/>
                <a:cs typeface="Arial"/>
              </a:rPr>
              <a:t>exposure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attained </a:t>
            </a:r>
            <a:r>
              <a:rPr dirty="0" sz="1000" spc="50">
                <a:latin typeface="Arial"/>
                <a:cs typeface="Arial"/>
              </a:rPr>
              <a:t>through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derivatives </a:t>
            </a:r>
            <a:r>
              <a:rPr dirty="0" sz="1000" spc="15">
                <a:latin typeface="Arial"/>
                <a:cs typeface="Arial"/>
              </a:rPr>
              <a:t>described</a:t>
            </a:r>
            <a:r>
              <a:rPr dirty="0" sz="1000" spc="10">
                <a:latin typeface="Arial"/>
                <a:cs typeface="Arial"/>
              </a:rPr>
              <a:t> herein,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through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credit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default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swap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through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derivatives.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67.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760" y="3362197"/>
            <a:ext cx="551815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enter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into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swap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transactions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trading,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purchase,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hedging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purposes.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3701236"/>
            <a:ext cx="8253730" cy="227520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securities,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rate,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credit,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currency,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equity,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commodity,</a:t>
            </a:r>
            <a:r>
              <a:rPr dirty="0" sz="1000" spc="15">
                <a:latin typeface="Arial"/>
                <a:cs typeface="Arial"/>
              </a:rPr>
              <a:t> index,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swaps,</a:t>
            </a:r>
            <a:endParaRPr sz="1000">
              <a:latin typeface="Arial"/>
              <a:cs typeface="Arial"/>
            </a:endParaRPr>
          </a:p>
          <a:p>
            <a:pPr marL="38100" marR="88265">
              <a:lnSpc>
                <a:spcPct val="123000"/>
              </a:lnSpc>
              <a:spcBef>
                <a:spcPts val="10"/>
              </a:spcBef>
            </a:pPr>
            <a:r>
              <a:rPr dirty="0" sz="1000" spc="25">
                <a:latin typeface="Arial"/>
                <a:cs typeface="Arial"/>
              </a:rPr>
              <a:t>swap </a:t>
            </a:r>
            <a:r>
              <a:rPr dirty="0" sz="1000" spc="30">
                <a:latin typeface="Arial"/>
                <a:cs typeface="Arial"/>
              </a:rPr>
              <a:t>options </a:t>
            </a:r>
            <a:r>
              <a:rPr dirty="0" sz="1000" spc="5">
                <a:latin typeface="Arial"/>
                <a:cs typeface="Arial"/>
              </a:rPr>
              <a:t>(or swaptions),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45">
                <a:latin typeface="Arial"/>
                <a:cs typeface="Arial"/>
              </a:rPr>
              <a:t>r </a:t>
            </a:r>
            <a:r>
              <a:rPr dirty="0" sz="1000" spc="35">
                <a:latin typeface="Arial"/>
                <a:cs typeface="Arial"/>
              </a:rPr>
              <a:t>ate </a:t>
            </a:r>
            <a:r>
              <a:rPr dirty="0" sz="1000" spc="-5">
                <a:latin typeface="Arial"/>
                <a:cs typeface="Arial"/>
              </a:rPr>
              <a:t>caps, </a:t>
            </a:r>
            <a:r>
              <a:rPr dirty="0" sz="1000" spc="10">
                <a:latin typeface="Calibri"/>
                <a:cs typeface="Calibri"/>
              </a:rPr>
              <a:t>fl</a:t>
            </a:r>
            <a:r>
              <a:rPr dirty="0" sz="1000" spc="10">
                <a:latin typeface="Arial"/>
                <a:cs typeface="Arial"/>
              </a:rPr>
              <a:t>oors,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collars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highly </a:t>
            </a:r>
            <a:r>
              <a:rPr dirty="0" sz="1000" spc="10">
                <a:latin typeface="Arial"/>
                <a:cs typeface="Arial"/>
              </a:rPr>
              <a:t>specialized </a:t>
            </a:r>
            <a:r>
              <a:rPr dirty="0" sz="1000" spc="15">
                <a:latin typeface="Arial"/>
                <a:cs typeface="Arial"/>
              </a:rPr>
              <a:t>activity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25">
                <a:latin typeface="Arial"/>
                <a:cs typeface="Arial"/>
              </a:rPr>
              <a:t>transactions.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write </a:t>
            </a:r>
            <a:r>
              <a:rPr dirty="0" sz="1000" spc="-20">
                <a:latin typeface="Arial"/>
                <a:cs typeface="Arial"/>
              </a:rPr>
              <a:t>(sell)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60">
                <a:latin typeface="Arial"/>
                <a:cs typeface="Arial"/>
              </a:rPr>
              <a:t>put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call </a:t>
            </a:r>
            <a:r>
              <a:rPr dirty="0" sz="1000" spc="20">
                <a:latin typeface="Arial"/>
                <a:cs typeface="Arial"/>
              </a:rPr>
              <a:t>swaptions. </a:t>
            </a:r>
            <a:r>
              <a:rPr dirty="0" sz="1000" spc="-5">
                <a:latin typeface="Arial"/>
                <a:cs typeface="Arial"/>
              </a:rPr>
              <a:t>Swaps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5">
                <a:latin typeface="Arial"/>
                <a:cs typeface="Arial"/>
              </a:rPr>
              <a:t>individually </a:t>
            </a:r>
            <a:r>
              <a:rPr dirty="0" sz="1000" spc="35">
                <a:latin typeface="Arial"/>
                <a:cs typeface="Arial"/>
              </a:rPr>
              <a:t>negotiated </a:t>
            </a:r>
            <a:r>
              <a:rPr dirty="0" sz="1000" spc="25">
                <a:latin typeface="Arial"/>
                <a:cs typeface="Arial"/>
              </a:rPr>
              <a:t>transactions where each </a:t>
            </a:r>
            <a:r>
              <a:rPr dirty="0" sz="1000" spc="35">
                <a:latin typeface="Arial"/>
                <a:cs typeface="Arial"/>
              </a:rPr>
              <a:t>party </a:t>
            </a:r>
            <a:r>
              <a:rPr dirty="0" sz="1000" spc="15">
                <a:latin typeface="Arial"/>
                <a:cs typeface="Arial"/>
              </a:rPr>
              <a:t>agrees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make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0">
                <a:latin typeface="Arial"/>
                <a:cs typeface="Arial"/>
              </a:rPr>
              <a:t>one-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payment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periodic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party.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swap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typically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do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obligate</a:t>
            </a:r>
            <a:r>
              <a:rPr dirty="0" sz="1000" spc="10">
                <a:latin typeface="Arial"/>
                <a:cs typeface="Arial"/>
              </a:rPr>
              <a:t> themselves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endParaRPr sz="1000">
              <a:latin typeface="Arial"/>
              <a:cs typeface="Arial"/>
            </a:endParaRPr>
          </a:p>
          <a:p>
            <a:pPr marL="38100" marR="52069">
              <a:lnSpc>
                <a:spcPct val="122000"/>
              </a:lnSpc>
            </a:pPr>
            <a:r>
              <a:rPr dirty="0" sz="1000" spc="60">
                <a:latin typeface="Arial"/>
                <a:cs typeface="Arial"/>
              </a:rPr>
              <a:t>“principal”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payments,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but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only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agreed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amounts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agreed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“notional”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amount.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Nevertheless,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most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swap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agreements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currently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principal-to-principal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responsibility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endParaRPr sz="1000">
              <a:latin typeface="Arial"/>
              <a:cs typeface="Arial"/>
            </a:endParaRPr>
          </a:p>
          <a:p>
            <a:pPr marL="38100" marR="65405">
              <a:lnSpc>
                <a:spcPct val="122000"/>
              </a:lnSpc>
              <a:spcBef>
                <a:spcPts val="25"/>
              </a:spcBef>
            </a:pPr>
            <a:r>
              <a:rPr dirty="0" sz="1000" spc="35">
                <a:latin typeface="Arial"/>
                <a:cs typeface="Arial"/>
              </a:rPr>
              <a:t>counterparty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0">
                <a:latin typeface="Arial"/>
                <a:cs typeface="Arial"/>
              </a:rPr>
              <a:t>organized exchange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clearinghouse.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>
                <a:latin typeface="Arial"/>
                <a:cs typeface="Arial"/>
              </a:rPr>
              <a:t>such,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exposed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counterparty </a:t>
            </a:r>
            <a:r>
              <a:rPr dirty="0" sz="1000" spc="30">
                <a:latin typeface="Arial"/>
                <a:cs typeface="Arial"/>
              </a:rPr>
              <a:t>default.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future,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expected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most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standardized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swaps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executed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swap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execution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facilities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credit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substituted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credit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counterparty.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10">
                <a:latin typeface="Arial"/>
                <a:cs typeface="Arial"/>
              </a:rPr>
              <a:t>Moreover,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forecasts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values,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>
                <a:latin typeface="Arial"/>
                <a:cs typeface="Arial"/>
              </a:rPr>
              <a:t>rates,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currency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20">
                <a:latin typeface="Arial"/>
                <a:cs typeface="Arial"/>
              </a:rPr>
              <a:t> rates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inaccurate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result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000"/>
              </a:lnSpc>
              <a:spcBef>
                <a:spcPts val="20"/>
              </a:spcBef>
            </a:pP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overall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10">
                <a:latin typeface="Arial"/>
                <a:cs typeface="Arial"/>
              </a:rPr>
              <a:t>worse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15">
                <a:latin typeface="Arial"/>
                <a:cs typeface="Arial"/>
              </a:rPr>
              <a:t>achieved 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did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5">
                <a:latin typeface="Arial"/>
                <a:cs typeface="Arial"/>
              </a:rPr>
              <a:t>engage 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swap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68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81760" y="894573"/>
            <a:ext cx="8168640" cy="397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0480">
              <a:lnSpc>
                <a:spcPct val="128400"/>
              </a:lnSpc>
              <a:spcBef>
                <a:spcPts val="90"/>
              </a:spcBef>
            </a:pP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popularity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blockchain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offerings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decrease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future,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which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could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have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material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impact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industry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22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’s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operations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nancial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conditions.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454861"/>
            <a:ext cx="8343900" cy="1150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 marR="30480">
              <a:lnSpc>
                <a:spcPct val="122800"/>
              </a:lnSpc>
              <a:spcBef>
                <a:spcPts val="11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was </a:t>
            </a:r>
            <a:r>
              <a:rPr dirty="0" sz="1000" spc="40">
                <a:latin typeface="Arial"/>
                <a:cs typeface="Arial"/>
              </a:rPr>
              <a:t>founded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develop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commercialize technologies based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5">
                <a:latin typeface="Arial"/>
                <a:cs typeface="Arial"/>
              </a:rPr>
              <a:t>securities (or </a:t>
            </a:r>
            <a:r>
              <a:rPr dirty="0" sz="1000" spc="10">
                <a:latin typeface="Arial"/>
                <a:cs typeface="Arial"/>
              </a:rPr>
              <a:t> cryptosecurities)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5">
                <a:latin typeface="Arial"/>
                <a:cs typeface="Arial"/>
              </a:rPr>
              <a:t>technology.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recent </a:t>
            </a:r>
            <a:r>
              <a:rPr dirty="0" sz="1000" spc="-10">
                <a:latin typeface="Arial"/>
                <a:cs typeface="Arial"/>
              </a:rPr>
              <a:t>years, </a:t>
            </a:r>
            <a:r>
              <a:rPr dirty="0" sz="1000" spc="15">
                <a:latin typeface="Arial"/>
                <a:cs typeface="Arial"/>
              </a:rPr>
              <a:t>cryptocurrencies, cryptosecurities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blockchain </a:t>
            </a:r>
            <a:r>
              <a:rPr dirty="0" sz="1000" spc="25">
                <a:latin typeface="Arial"/>
                <a:cs typeface="Arial"/>
              </a:rPr>
              <a:t>technologies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5">
                <a:latin typeface="Arial"/>
                <a:cs typeface="Arial"/>
              </a:rPr>
              <a:t>become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15">
                <a:latin typeface="Arial"/>
                <a:cs typeface="Arial"/>
              </a:rPr>
              <a:t>widely </a:t>
            </a:r>
            <a:r>
              <a:rPr dirty="0" sz="1000" spc="25">
                <a:latin typeface="Arial"/>
                <a:cs typeface="Arial"/>
              </a:rPr>
              <a:t>accepted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20">
                <a:latin typeface="Arial"/>
                <a:cs typeface="Arial"/>
              </a:rPr>
              <a:t>institutions,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25">
                <a:latin typeface="Arial"/>
                <a:cs typeface="Arial"/>
              </a:rPr>
              <a:t>faced </a:t>
            </a:r>
            <a:r>
              <a:rPr dirty="0" sz="1000" spc="20">
                <a:latin typeface="Arial"/>
                <a:cs typeface="Arial"/>
              </a:rPr>
              <a:t>increasingly </a:t>
            </a:r>
            <a:r>
              <a:rPr dirty="0" sz="1000" spc="40">
                <a:latin typeface="Arial"/>
                <a:cs typeface="Arial"/>
              </a:rPr>
              <a:t>complex </a:t>
            </a:r>
            <a:r>
              <a:rPr dirty="0" sz="1000" spc="30">
                <a:latin typeface="Arial"/>
                <a:cs typeface="Arial"/>
              </a:rPr>
              <a:t>legal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regulatory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challenges and,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date, have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bene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ted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25">
                <a:latin typeface="Arial"/>
                <a:cs typeface="Arial"/>
              </a:rPr>
              <a:t>widespread </a:t>
            </a:r>
            <a:r>
              <a:rPr dirty="0" sz="1000" spc="45">
                <a:latin typeface="Arial"/>
                <a:cs typeface="Arial"/>
              </a:rPr>
              <a:t>adoption </a:t>
            </a:r>
            <a:r>
              <a:rPr dirty="0" sz="1000" spc="20">
                <a:latin typeface="Arial"/>
                <a:cs typeface="Arial"/>
              </a:rPr>
              <a:t>by governments, </a:t>
            </a:r>
            <a:r>
              <a:rPr dirty="0" sz="1000" spc="30">
                <a:latin typeface="Arial"/>
                <a:cs typeface="Arial"/>
              </a:rPr>
              <a:t>central </a:t>
            </a:r>
            <a:r>
              <a:rPr dirty="0" sz="1000" spc="25">
                <a:latin typeface="Arial"/>
                <a:cs typeface="Arial"/>
              </a:rPr>
              <a:t>banks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established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20">
                <a:latin typeface="Arial"/>
                <a:cs typeface="Arial"/>
              </a:rPr>
              <a:t>institutions.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signi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cant </a:t>
            </a:r>
            <a:r>
              <a:rPr dirty="0" sz="1000" spc="10">
                <a:latin typeface="Arial"/>
                <a:cs typeface="Arial"/>
              </a:rPr>
              <a:t>decrease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25">
                <a:latin typeface="Arial"/>
                <a:cs typeface="Arial"/>
              </a:rPr>
              <a:t>acceptance </a:t>
            </a:r>
            <a:r>
              <a:rPr dirty="0" sz="1000" spc="40">
                <a:latin typeface="Arial"/>
                <a:cs typeface="Arial"/>
              </a:rPr>
              <a:t>or popularity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technology </a:t>
            </a:r>
            <a:r>
              <a:rPr dirty="0" sz="1000" spc="20">
                <a:latin typeface="Arial"/>
                <a:cs typeface="Arial"/>
              </a:rPr>
              <a:t>offerings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50">
                <a:latin typeface="Arial"/>
                <a:cs typeface="Arial"/>
              </a:rPr>
              <a:t>impact on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801365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69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760" y="2801365"/>
            <a:ext cx="323278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is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not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subject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regulatory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oversight.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0335" y="3143453"/>
            <a:ext cx="8421370" cy="339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 marR="366395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10">
                <a:latin typeface="Arial"/>
                <a:cs typeface="Arial"/>
              </a:rPr>
              <a:t>restrictions,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35">
                <a:latin typeface="Arial"/>
                <a:cs typeface="Arial"/>
              </a:rPr>
              <a:t>with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provisions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Act,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1940,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amended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(the </a:t>
            </a:r>
            <a:r>
              <a:rPr dirty="0" sz="1000" spc="35">
                <a:latin typeface="Arial"/>
                <a:cs typeface="Arial"/>
              </a:rPr>
              <a:t>“Investment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endParaRPr sz="1000">
              <a:latin typeface="Arial"/>
              <a:cs typeface="Arial"/>
            </a:endParaRPr>
          </a:p>
          <a:p>
            <a:pPr marL="50800" marR="120650">
              <a:lnSpc>
                <a:spcPct val="122700"/>
              </a:lnSpc>
              <a:spcBef>
                <a:spcPts val="15"/>
              </a:spcBef>
            </a:pPr>
            <a:r>
              <a:rPr dirty="0" sz="1000" spc="20">
                <a:latin typeface="Arial"/>
                <a:cs typeface="Arial"/>
              </a:rPr>
              <a:t>Act”).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0">
                <a:latin typeface="Arial"/>
                <a:cs typeface="Arial"/>
              </a:rPr>
              <a:t>adviser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-5">
                <a:latin typeface="Arial"/>
                <a:cs typeface="Arial"/>
              </a:rPr>
              <a:t>Advisers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1940,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5">
                <a:latin typeface="Arial"/>
                <a:cs typeface="Arial"/>
              </a:rPr>
              <a:t>amended </a:t>
            </a:r>
            <a:r>
              <a:rPr dirty="0" sz="1000" spc="10">
                <a:latin typeface="Arial"/>
                <a:cs typeface="Arial"/>
              </a:rPr>
              <a:t>(the “Advisers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Act”),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Delaware Investment </a:t>
            </a:r>
            <a:r>
              <a:rPr dirty="0" sz="1000" spc="-5">
                <a:latin typeface="Arial"/>
                <a:cs typeface="Arial"/>
              </a:rPr>
              <a:t>Advisers </a:t>
            </a:r>
            <a:r>
              <a:rPr dirty="0" sz="1000" spc="-15">
                <a:latin typeface="Arial"/>
                <a:cs typeface="Arial"/>
              </a:rPr>
              <a:t>Act,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0">
                <a:latin typeface="Arial"/>
                <a:cs typeface="Arial"/>
              </a:rPr>
              <a:t>amended,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0">
                <a:latin typeface="Arial"/>
                <a:cs typeface="Arial"/>
              </a:rPr>
              <a:t>comparable </a:t>
            </a:r>
            <a:r>
              <a:rPr dirty="0" sz="1000" spc="20">
                <a:latin typeface="Arial"/>
                <a:cs typeface="Arial"/>
              </a:rPr>
              <a:t>state regulations,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Securities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securities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25">
                <a:latin typeface="Arial"/>
                <a:cs typeface="Arial"/>
              </a:rPr>
              <a:t>of any </a:t>
            </a:r>
            <a:r>
              <a:rPr dirty="0" sz="1000" spc="15">
                <a:latin typeface="Arial"/>
                <a:cs typeface="Arial"/>
              </a:rPr>
              <a:t>state.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afforded 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protections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bene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ts they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5">
                <a:latin typeface="Arial"/>
                <a:cs typeface="Arial"/>
              </a:rPr>
              <a:t>afforded </a:t>
            </a:r>
            <a:r>
              <a:rPr dirty="0" sz="1000" spc="55">
                <a:latin typeface="Arial"/>
                <a:cs typeface="Arial"/>
              </a:rPr>
              <a:t>had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25">
                <a:latin typeface="Arial"/>
                <a:cs typeface="Arial"/>
              </a:rPr>
              <a:t>investment company, </a:t>
            </a:r>
            <a:r>
              <a:rPr dirty="0" sz="1000" spc="55">
                <a:latin typeface="Arial"/>
                <a:cs typeface="Arial"/>
              </a:rPr>
              <a:t>had </a:t>
            </a:r>
            <a:r>
              <a:rPr dirty="0" sz="1000" spc="-15">
                <a:latin typeface="Arial"/>
                <a:cs typeface="Arial"/>
              </a:rPr>
              <a:t>EDGE196TM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10">
                <a:latin typeface="Arial"/>
                <a:cs typeface="Arial"/>
              </a:rPr>
              <a:t>adviser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had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20">
                <a:latin typeface="Arial"/>
                <a:cs typeface="Arial"/>
              </a:rPr>
              <a:t>registered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Securities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comparable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15">
                <a:latin typeface="Arial"/>
                <a:cs typeface="Arial"/>
              </a:rPr>
              <a:t>laws.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0">
                <a:latin typeface="Arial"/>
                <a:cs typeface="Arial"/>
              </a:rPr>
              <a:t>event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EDGE196TM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subsequently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register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>
                <a:latin typeface="Arial"/>
                <a:cs typeface="Arial"/>
              </a:rPr>
              <a:t>advisers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Advisers </a:t>
            </a:r>
            <a:r>
              <a:rPr dirty="0" sz="1000" spc="-15">
                <a:latin typeface="Arial"/>
                <a:cs typeface="Arial"/>
              </a:rPr>
              <a:t>Act, </a:t>
            </a:r>
            <a:r>
              <a:rPr dirty="0" sz="1000" spc="25">
                <a:latin typeface="Arial"/>
                <a:cs typeface="Arial"/>
              </a:rPr>
              <a:t>Delaware Investment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Advisers Acts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5">
                <a:latin typeface="Arial"/>
                <a:cs typeface="Arial"/>
              </a:rPr>
              <a:t>comparable </a:t>
            </a:r>
            <a:r>
              <a:rPr dirty="0" sz="1000" spc="20">
                <a:latin typeface="Arial"/>
                <a:cs typeface="Arial"/>
              </a:rPr>
              <a:t>state </a:t>
            </a:r>
            <a:r>
              <a:rPr dirty="0" sz="1000" spc="-5">
                <a:latin typeface="Arial"/>
                <a:cs typeface="Arial"/>
              </a:rPr>
              <a:t>laws,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entitled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25">
                <a:latin typeface="Arial"/>
                <a:cs typeface="Arial"/>
              </a:rPr>
              <a:t>protections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10">
                <a:latin typeface="Arial"/>
                <a:cs typeface="Arial"/>
              </a:rPr>
              <a:t>statutes,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costs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compliance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25">
                <a:latin typeface="Arial"/>
                <a:cs typeface="Arial"/>
              </a:rPr>
              <a:t>statutes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15">
                <a:latin typeface="Arial"/>
                <a:cs typeface="Arial"/>
              </a:rPr>
              <a:t>restrictions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requirements </a:t>
            </a:r>
            <a:r>
              <a:rPr dirty="0" sz="1000" spc="35">
                <a:latin typeface="Arial"/>
                <a:cs typeface="Arial"/>
              </a:rPr>
              <a:t>imposed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affect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operation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performance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50800" marR="43180">
              <a:lnSpc>
                <a:spcPct val="122700"/>
              </a:lnSpc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>
                <a:latin typeface="Arial"/>
                <a:cs typeface="Arial"/>
              </a:rPr>
              <a:t>so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0">
                <a:latin typeface="Arial"/>
                <a:cs typeface="Arial"/>
              </a:rPr>
              <a:t>to 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regulated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45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1940, </a:t>
            </a:r>
            <a:r>
              <a:rPr dirty="0" sz="1000" spc="25">
                <a:latin typeface="Arial"/>
                <a:cs typeface="Arial"/>
              </a:rPr>
              <a:t>based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0">
                <a:latin typeface="Arial"/>
                <a:cs typeface="Arial"/>
              </a:rPr>
              <a:t>certain exemptions thereunder. </a:t>
            </a:r>
            <a:r>
              <a:rPr dirty="0" sz="1000" spc="-5">
                <a:latin typeface="Arial"/>
                <a:cs typeface="Arial"/>
              </a:rPr>
              <a:t>Speci</a:t>
            </a:r>
            <a:r>
              <a:rPr dirty="0" sz="1000" spc="-5">
                <a:latin typeface="Calibri"/>
                <a:cs typeface="Calibri"/>
              </a:rPr>
              <a:t>fi</a:t>
            </a:r>
            <a:r>
              <a:rPr dirty="0" sz="1000" spc="-5">
                <a:latin typeface="Arial"/>
                <a:cs typeface="Arial"/>
              </a:rPr>
              <a:t>cally,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exempted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30">
                <a:latin typeface="Arial"/>
                <a:cs typeface="Arial"/>
              </a:rPr>
              <a:t>registration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15">
                <a:latin typeface="Arial"/>
                <a:cs typeface="Arial"/>
              </a:rPr>
              <a:t>section </a:t>
            </a:r>
            <a:r>
              <a:rPr dirty="0" sz="1000" spc="-30">
                <a:latin typeface="Arial"/>
                <a:cs typeface="Arial"/>
              </a:rPr>
              <a:t>3(c)(1)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Company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1940. Accordingly,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expect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restrictive </a:t>
            </a:r>
            <a:r>
              <a:rPr dirty="0" sz="1000" spc="15">
                <a:latin typeface="Arial"/>
                <a:cs typeface="Arial"/>
              </a:rPr>
              <a:t> provisions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1940;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however,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fails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qualify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exemption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registration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endParaRPr sz="1000">
              <a:latin typeface="Arial"/>
              <a:cs typeface="Arial"/>
            </a:endParaRPr>
          </a:p>
          <a:p>
            <a:pPr marL="50800" marR="314325">
              <a:lnSpc>
                <a:spcPct val="122000"/>
              </a:lnSpc>
              <a:spcBef>
                <a:spcPts val="25"/>
              </a:spcBef>
            </a:pPr>
            <a:r>
              <a:rPr dirty="0" sz="1000" spc="25">
                <a:latin typeface="Arial"/>
                <a:cs typeface="Arial"/>
              </a:rPr>
              <a:t>investment company,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conduct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">
                <a:latin typeface="Arial"/>
                <a:cs typeface="Arial"/>
              </a:rPr>
              <a:t>business as </a:t>
            </a:r>
            <a:r>
              <a:rPr dirty="0" sz="1000" spc="15">
                <a:latin typeface="Arial"/>
                <a:cs typeface="Arial"/>
              </a:rPr>
              <a:t>described </a:t>
            </a:r>
            <a:r>
              <a:rPr dirty="0" sz="1000" spc="25">
                <a:latin typeface="Arial"/>
                <a:cs typeface="Arial"/>
              </a:rPr>
              <a:t>herein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compromised.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35">
                <a:latin typeface="Arial"/>
                <a:cs typeface="Arial"/>
              </a:rPr>
              <a:t>opportunities pursued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5">
                <a:latin typeface="Arial"/>
                <a:cs typeface="Arial"/>
              </a:rPr>
              <a:t> 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requirements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available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exemptions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Company</a:t>
            </a:r>
            <a:r>
              <a:rPr dirty="0" sz="1000" spc="10">
                <a:latin typeface="Arial"/>
                <a:cs typeface="Arial"/>
              </a:rPr>
              <a:t> Act </a:t>
            </a:r>
            <a:r>
              <a:rPr dirty="0" sz="1000" spc="25">
                <a:latin typeface="Arial"/>
                <a:cs typeface="Arial"/>
              </a:rPr>
              <a:t>of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3035" y="929386"/>
            <a:ext cx="69303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Arial"/>
                <a:cs typeface="Arial"/>
              </a:rPr>
              <a:t>1940,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failure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qualify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exemption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3047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70.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160" y="1304797"/>
            <a:ext cx="3996054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purchases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subject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Master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Fund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regulatory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scrutiny.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1646884"/>
            <a:ext cx="8073390" cy="586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40">
                <a:latin typeface="Arial"/>
                <a:cs typeface="Arial"/>
              </a:rPr>
              <a:t>make </a:t>
            </a:r>
            <a:r>
              <a:rPr dirty="0" sz="1000" spc="20">
                <a:latin typeface="Arial"/>
                <a:cs typeface="Arial"/>
              </a:rPr>
              <a:t>purchases </a:t>
            </a:r>
            <a:r>
              <a:rPr dirty="0" sz="1000" spc="35">
                <a:latin typeface="Arial"/>
                <a:cs typeface="Arial"/>
              </a:rPr>
              <a:t>in 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heavily </a:t>
            </a:r>
            <a:r>
              <a:rPr dirty="0" sz="1000" spc="35">
                <a:latin typeface="Arial"/>
                <a:cs typeface="Arial"/>
              </a:rPr>
              <a:t>regulated </a:t>
            </a:r>
            <a:r>
              <a:rPr dirty="0" sz="1000" spc="20">
                <a:latin typeface="Arial"/>
                <a:cs typeface="Arial"/>
              </a:rPr>
              <a:t>industries such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ntech, </a:t>
            </a:r>
            <a:r>
              <a:rPr dirty="0" sz="1000" spc="40">
                <a:latin typeface="Arial"/>
                <a:cs typeface="Arial"/>
              </a:rPr>
              <a:t>payment </a:t>
            </a:r>
            <a:r>
              <a:rPr dirty="0" sz="1000">
                <a:latin typeface="Arial"/>
                <a:cs typeface="Arial"/>
              </a:rPr>
              <a:t>systems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currencies. </a:t>
            </a:r>
            <a:r>
              <a:rPr dirty="0" sz="1000" spc="15">
                <a:latin typeface="Arial"/>
                <a:cs typeface="Arial"/>
              </a:rPr>
              <a:t>Changes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federal, </a:t>
            </a:r>
            <a:r>
              <a:rPr dirty="0" sz="1000" spc="20">
                <a:latin typeface="Arial"/>
                <a:cs typeface="Arial"/>
              </a:rPr>
              <a:t>state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local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government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regulations </a:t>
            </a:r>
            <a:r>
              <a:rPr dirty="0" sz="1000" spc="45">
                <a:latin typeface="Arial"/>
                <a:cs typeface="Arial"/>
              </a:rPr>
              <a:t>may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90"/>
              </a:spcBef>
            </a:pP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material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impact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industries.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242646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71.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7160" y="2389343"/>
            <a:ext cx="8375650" cy="152654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Legislative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or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regulatory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action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could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adversely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affect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purchasers.</a:t>
            </a:r>
            <a:endParaRPr sz="95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31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recent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years,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numerous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legislative,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judicial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administrative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260"/>
              </a:spcBef>
            </a:pPr>
            <a:r>
              <a:rPr dirty="0" sz="1000" spc="15">
                <a:latin typeface="Arial"/>
                <a:cs typeface="Arial"/>
              </a:rPr>
              <a:t>provisions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laws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marL="53975" marR="5080">
              <a:lnSpc>
                <a:spcPct val="122000"/>
              </a:lnSpc>
              <a:spcBef>
                <a:spcPts val="25"/>
              </a:spcBef>
            </a:pP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laws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continue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occur,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45">
                <a:latin typeface="Arial"/>
                <a:cs typeface="Arial"/>
              </a:rPr>
              <a:t>cannot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assure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20">
                <a:latin typeface="Arial"/>
                <a:cs typeface="Arial"/>
              </a:rPr>
              <a:t> affect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your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taxation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Class</a:t>
            </a:r>
            <a:r>
              <a:rPr dirty="0" sz="1000" spc="-8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holder.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changes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265"/>
              </a:spcBef>
            </a:pP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potential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properties.</a:t>
            </a:r>
            <a:r>
              <a:rPr dirty="0" sz="1000" spc="15">
                <a:latin typeface="Arial"/>
                <a:cs typeface="Arial"/>
              </a:rPr>
              <a:t> You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urged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own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adviser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respect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53975" marR="582295">
              <a:lnSpc>
                <a:spcPct val="122000"/>
              </a:lnSpc>
              <a:spcBef>
                <a:spcPts val="25"/>
              </a:spcBef>
            </a:pP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impact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recent </a:t>
            </a:r>
            <a:r>
              <a:rPr dirty="0" sz="1000" spc="25">
                <a:latin typeface="Arial"/>
                <a:cs typeface="Arial"/>
              </a:rPr>
              <a:t>legislation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your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5">
                <a:latin typeface="Arial"/>
                <a:cs typeface="Arial"/>
              </a:rPr>
              <a:t>in 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status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legislative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administrative </a:t>
            </a:r>
            <a:r>
              <a:rPr dirty="0" sz="1000" spc="25">
                <a:latin typeface="Arial"/>
                <a:cs typeface="Arial"/>
              </a:rPr>
              <a:t>developments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proposals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potential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4112005"/>
            <a:ext cx="20764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72.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760" y="4074887"/>
            <a:ext cx="8362950" cy="208724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22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’s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initial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company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 purchases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contributed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4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by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af</a:t>
            </a:r>
            <a:r>
              <a:rPr dirty="0" sz="950" spc="35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liates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0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  <a:p>
            <a:pPr marL="79375" marR="30480">
              <a:lnSpc>
                <a:spcPct val="122700"/>
              </a:lnSpc>
              <a:spcBef>
                <a:spcPts val="4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40">
                <a:latin typeface="Arial"/>
                <a:cs typeface="Arial"/>
              </a:rPr>
              <a:t>or make additional </a:t>
            </a:r>
            <a:r>
              <a:rPr dirty="0" sz="1000" spc="20">
                <a:latin typeface="Arial"/>
                <a:cs typeface="Arial"/>
              </a:rPr>
              <a:t>purchases </a:t>
            </a:r>
            <a:r>
              <a:rPr dirty="0" sz="1000" spc="35">
                <a:latin typeface="Arial"/>
                <a:cs typeface="Arial"/>
              </a:rPr>
              <a:t>in 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15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Of</a:t>
            </a: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cers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his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liates </a:t>
            </a:r>
            <a:r>
              <a:rPr dirty="0" sz="1000" spc="30">
                <a:latin typeface="Arial"/>
                <a:cs typeface="Arial"/>
              </a:rPr>
              <a:t>already </a:t>
            </a:r>
            <a:r>
              <a:rPr dirty="0" sz="1000" spc="45">
                <a:latin typeface="Arial"/>
                <a:cs typeface="Arial"/>
              </a:rPr>
              <a:t>own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direct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indirect ownership </a:t>
            </a:r>
            <a:r>
              <a:rPr dirty="0" sz="1000" spc="15">
                <a:latin typeface="Arial"/>
                <a:cs typeface="Arial"/>
              </a:rPr>
              <a:t>interest.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shall </a:t>
            </a:r>
            <a:r>
              <a:rPr dirty="0" sz="1000" spc="55">
                <a:latin typeface="Arial"/>
                <a:cs typeface="Arial"/>
              </a:rPr>
              <a:t>attempt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50">
                <a:latin typeface="Arial"/>
                <a:cs typeface="Arial"/>
              </a:rPr>
              <a:t>good </a:t>
            </a:r>
            <a:r>
              <a:rPr dirty="0" sz="1000" spc="40">
                <a:latin typeface="Arial"/>
                <a:cs typeface="Arial"/>
              </a:rPr>
              <a:t>faith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0">
                <a:latin typeface="Arial"/>
                <a:cs typeface="Arial"/>
              </a:rPr>
              <a:t>arms-length, </a:t>
            </a:r>
            <a:r>
              <a:rPr dirty="0" sz="1000" spc="45">
                <a:latin typeface="Arial"/>
                <a:cs typeface="Arial"/>
              </a:rPr>
              <a:t>market </a:t>
            </a:r>
            <a:r>
              <a:rPr dirty="0" sz="1000" spc="10">
                <a:latin typeface="Arial"/>
                <a:cs typeface="Arial"/>
              </a:rPr>
              <a:t>terms,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obtain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third </a:t>
            </a:r>
            <a:r>
              <a:rPr dirty="0" sz="1000" spc="35">
                <a:latin typeface="Arial"/>
                <a:cs typeface="Arial"/>
              </a:rPr>
              <a:t>party appraisal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consent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holders.</a:t>
            </a:r>
            <a:endParaRPr sz="1000">
              <a:latin typeface="Arial"/>
              <a:cs typeface="Arial"/>
            </a:endParaRPr>
          </a:p>
          <a:p>
            <a:pPr marL="79375" marR="184785">
              <a:lnSpc>
                <a:spcPts val="1490"/>
              </a:lnSpc>
              <a:spcBef>
                <a:spcPts val="70"/>
              </a:spcBef>
            </a:pPr>
            <a:r>
              <a:rPr dirty="0" sz="1000" spc="25">
                <a:latin typeface="Arial"/>
                <a:cs typeface="Arial"/>
              </a:rPr>
              <a:t>Uncertainty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availability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research </a:t>
            </a:r>
            <a:r>
              <a:rPr dirty="0" sz="1000" spc="45">
                <a:latin typeface="Arial"/>
                <a:cs typeface="Arial"/>
              </a:rPr>
              <a:t>funding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reimbursements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10">
                <a:latin typeface="Arial"/>
                <a:cs typeface="Arial"/>
              </a:rPr>
              <a:t>results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affect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sales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customers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potential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customers.</a:t>
            </a:r>
            <a:endParaRPr sz="10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165"/>
              </a:spcBef>
            </a:pPr>
            <a:r>
              <a:rPr dirty="0" sz="1000" spc="3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companies’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results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Calibri"/>
                <a:cs typeface="Calibri"/>
              </a:rPr>
              <a:t>fl</a:t>
            </a:r>
            <a:r>
              <a:rPr dirty="0" sz="1000" spc="40">
                <a:latin typeface="Arial"/>
                <a:cs typeface="Arial"/>
              </a:rPr>
              <a:t>uctuate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substantially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reductions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delays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research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  <a:p>
            <a:pPr marL="79375" marR="316865">
              <a:lnSpc>
                <a:spcPct val="122000"/>
              </a:lnSpc>
              <a:spcBef>
                <a:spcPts val="25"/>
              </a:spcBef>
            </a:pPr>
            <a:r>
              <a:rPr dirty="0" sz="1000" spc="25">
                <a:latin typeface="Arial"/>
                <a:cs typeface="Arial"/>
              </a:rPr>
              <a:t>expenditures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academic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governmental </a:t>
            </a:r>
            <a:r>
              <a:rPr dirty="0" sz="1000" spc="15">
                <a:latin typeface="Arial"/>
                <a:cs typeface="Arial"/>
              </a:rPr>
              <a:t>research </a:t>
            </a:r>
            <a:r>
              <a:rPr dirty="0" sz="1000" spc="25">
                <a:latin typeface="Arial"/>
                <a:cs typeface="Arial"/>
              </a:rPr>
              <a:t>institutions.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10">
                <a:latin typeface="Arial"/>
                <a:cs typeface="Arial"/>
              </a:rPr>
              <a:t>decrease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budgets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expenditures,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-35">
                <a:latin typeface="Arial"/>
                <a:cs typeface="Arial"/>
              </a:rPr>
              <a:t>size,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scope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0">
                <a:latin typeface="Arial"/>
                <a:cs typeface="Arial"/>
              </a:rPr>
              <a:t>frequency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40">
                <a:latin typeface="Arial"/>
                <a:cs typeface="Arial"/>
              </a:rPr>
              <a:t>or operating </a:t>
            </a:r>
            <a:r>
              <a:rPr dirty="0" sz="1000" spc="20">
                <a:latin typeface="Arial"/>
                <a:cs typeface="Arial"/>
              </a:rPr>
              <a:t>expenditures, </a:t>
            </a:r>
            <a:r>
              <a:rPr dirty="0" sz="1000" spc="35">
                <a:latin typeface="Arial"/>
                <a:cs typeface="Arial"/>
              </a:rPr>
              <a:t>could materially </a:t>
            </a:r>
            <a:r>
              <a:rPr dirty="0" sz="1000" spc="50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pro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tability 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companies,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thus,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business,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10">
                <a:latin typeface="Arial"/>
                <a:cs typeface="Arial"/>
              </a:rPr>
              <a:t> results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435" y="897077"/>
            <a:ext cx="8261984" cy="397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95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do not </a:t>
            </a:r>
            <a:r>
              <a:rPr dirty="0" sz="1000" spc="10">
                <a:latin typeface="Arial"/>
                <a:cs typeface="Arial"/>
              </a:rPr>
              <a:t>achieve </a:t>
            </a:r>
            <a:r>
              <a:rPr dirty="0" sz="1000" spc="30">
                <a:latin typeface="Arial"/>
                <a:cs typeface="Arial"/>
              </a:rPr>
              <a:t>projected development </a:t>
            </a:r>
            <a:r>
              <a:rPr dirty="0" sz="1000" spc="25">
                <a:latin typeface="Arial"/>
                <a:cs typeface="Arial"/>
              </a:rPr>
              <a:t>goals </a:t>
            </a:r>
            <a:r>
              <a:rPr dirty="0" sz="1000" spc="35">
                <a:latin typeface="Arial"/>
                <a:cs typeface="Arial"/>
              </a:rPr>
              <a:t>in the timeframes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40">
                <a:latin typeface="Arial"/>
                <a:cs typeface="Arial"/>
              </a:rPr>
              <a:t>announce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expect,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commercialization </a:t>
            </a:r>
            <a:r>
              <a:rPr dirty="0" sz="1000" spc="-27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products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delayed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and,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result,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decline.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1490725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73.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760" y="1490725"/>
            <a:ext cx="472313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Purchasers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limited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rights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action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recourse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against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1829765"/>
            <a:ext cx="8284845" cy="11506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constituent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documents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limit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circumstances </a:t>
            </a:r>
            <a:r>
              <a:rPr dirty="0" sz="1000" spc="40">
                <a:latin typeface="Arial"/>
                <a:cs typeface="Arial"/>
              </a:rPr>
              <a:t>under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General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Partner’s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managers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700"/>
              </a:lnSpc>
              <a:spcBef>
                <a:spcPts val="15"/>
              </a:spcBef>
            </a:pP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15">
                <a:latin typeface="Arial"/>
                <a:cs typeface="Arial"/>
              </a:rPr>
              <a:t>agents, </a:t>
            </a:r>
            <a:r>
              <a:rPr dirty="0" sz="1000">
                <a:latin typeface="Arial"/>
                <a:cs typeface="Arial"/>
              </a:rPr>
              <a:t>of</a:t>
            </a: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cers, </a:t>
            </a:r>
            <a:r>
              <a:rPr dirty="0" sz="1000" spc="10">
                <a:latin typeface="Arial"/>
                <a:cs typeface="Arial"/>
              </a:rPr>
              <a:t>directors, </a:t>
            </a:r>
            <a:r>
              <a:rPr dirty="0" sz="1000" spc="20">
                <a:latin typeface="Arial"/>
                <a:cs typeface="Arial"/>
              </a:rPr>
              <a:t>partners, </a:t>
            </a:r>
            <a:r>
              <a:rPr dirty="0" sz="1000" spc="5">
                <a:latin typeface="Arial"/>
                <a:cs typeface="Arial"/>
              </a:rPr>
              <a:t>employees, </a:t>
            </a:r>
            <a:r>
              <a:rPr dirty="0" sz="1000" spc="20">
                <a:latin typeface="Arial"/>
                <a:cs typeface="Arial"/>
              </a:rPr>
              <a:t>members,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consultants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held </a:t>
            </a:r>
            <a:r>
              <a:rPr dirty="0" sz="1000" spc="25">
                <a:latin typeface="Arial"/>
                <a:cs typeface="Arial"/>
              </a:rPr>
              <a:t>liable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">
                <a:latin typeface="Arial"/>
                <a:cs typeface="Arial"/>
              </a:rPr>
              <a:t>result,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action in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-10">
                <a:latin typeface="Arial"/>
                <a:cs typeface="Arial"/>
              </a:rPr>
              <a:t>cases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15">
                <a:latin typeface="Arial"/>
                <a:cs typeface="Arial"/>
              </a:rPr>
              <a:t>absence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limitation. 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constituent </a:t>
            </a:r>
            <a:r>
              <a:rPr dirty="0" sz="1000" spc="35">
                <a:latin typeface="Arial"/>
                <a:cs typeface="Arial"/>
              </a:rPr>
              <a:t>documents </a:t>
            </a:r>
            <a:r>
              <a:rPr dirty="0" sz="1000" spc="25">
                <a:latin typeface="Arial"/>
                <a:cs typeface="Arial"/>
              </a:rPr>
              <a:t>provide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Master Fund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indemnify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managers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10">
                <a:latin typeface="Arial"/>
                <a:cs typeface="Arial"/>
              </a:rPr>
              <a:t>agents, </a:t>
            </a:r>
            <a:r>
              <a:rPr dirty="0" sz="1000">
                <a:latin typeface="Arial"/>
                <a:cs typeface="Arial"/>
              </a:rPr>
              <a:t>officers, </a:t>
            </a:r>
            <a:r>
              <a:rPr dirty="0" sz="1000" spc="10">
                <a:latin typeface="Arial"/>
                <a:cs typeface="Arial"/>
              </a:rPr>
              <a:t>directors,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partners,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employees,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members,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consultants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claims,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losses,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damages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expenses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arising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out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behalf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indemni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cation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obligations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20">
                <a:latin typeface="Arial"/>
                <a:cs typeface="Arial"/>
              </a:rPr>
              <a:t> affect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returns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purchasers.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050" y="3362197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74.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7160" y="3325079"/>
            <a:ext cx="8336280" cy="171577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Substantial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liquidity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is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required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operate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this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business.</a:t>
            </a:r>
            <a:endParaRPr sz="95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315"/>
              </a:spcBef>
            </a:pP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suf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cient </a:t>
            </a:r>
            <a:r>
              <a:rPr dirty="0" sz="1000" spc="45">
                <a:latin typeface="Arial"/>
                <a:cs typeface="Arial"/>
              </a:rPr>
              <a:t>funding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internally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generated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</a:t>
            </a:r>
            <a:endParaRPr sz="1000">
              <a:latin typeface="Arial"/>
              <a:cs typeface="Arial"/>
            </a:endParaRPr>
          </a:p>
          <a:p>
            <a:pPr marL="53975" marR="5080">
              <a:lnSpc>
                <a:spcPts val="1490"/>
              </a:lnSpc>
              <a:spcBef>
                <a:spcPts val="70"/>
              </a:spcBef>
            </a:pPr>
            <a:r>
              <a:rPr dirty="0" sz="1000">
                <a:latin typeface="Calibri"/>
                <a:cs typeface="Calibri"/>
              </a:rPr>
              <a:t>fl</a:t>
            </a:r>
            <a:r>
              <a:rPr dirty="0" sz="1000">
                <a:latin typeface="Arial"/>
                <a:cs typeface="Arial"/>
              </a:rPr>
              <a:t>ows,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addition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to,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possible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funding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commercial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banks,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sources.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newly </a:t>
            </a:r>
            <a:r>
              <a:rPr dirty="0" sz="1000" spc="40">
                <a:latin typeface="Arial"/>
                <a:cs typeface="Arial"/>
              </a:rPr>
              <a:t>formed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access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markets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commercial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bank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impaired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165"/>
              </a:spcBef>
            </a:pPr>
            <a:r>
              <a:rPr dirty="0" sz="1000" spc="20">
                <a:latin typeface="Arial"/>
                <a:cs typeface="Arial"/>
              </a:rPr>
              <a:t>lack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history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established earnings.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consequence,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results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operations,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condition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Calibri"/>
                <a:cs typeface="Calibri"/>
              </a:rPr>
              <a:t>fl</a:t>
            </a:r>
            <a:r>
              <a:rPr dirty="0" sz="1000" spc="15">
                <a:latin typeface="Arial"/>
                <a:cs typeface="Arial"/>
              </a:rPr>
              <a:t>ows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25">
                <a:latin typeface="Arial"/>
                <a:cs typeface="Arial"/>
              </a:rPr>
              <a:t> be</a:t>
            </a:r>
            <a:endParaRPr sz="1000">
              <a:latin typeface="Arial"/>
              <a:cs typeface="Arial"/>
            </a:endParaRPr>
          </a:p>
          <a:p>
            <a:pPr marL="53975" marR="268605">
              <a:lnSpc>
                <a:spcPct val="122000"/>
              </a:lnSpc>
              <a:spcBef>
                <a:spcPts val="25"/>
              </a:spcBef>
            </a:pPr>
            <a:r>
              <a:rPr dirty="0" sz="1000" spc="35">
                <a:latin typeface="Arial"/>
                <a:cs typeface="Arial"/>
              </a:rPr>
              <a:t>materially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">
                <a:latin typeface="Arial"/>
                <a:cs typeface="Arial"/>
              </a:rPr>
              <a:t>adversely </a:t>
            </a:r>
            <a:r>
              <a:rPr dirty="0" sz="1000" spc="20">
                <a:latin typeface="Arial"/>
                <a:cs typeface="Arial"/>
              </a:rPr>
              <a:t>affected </a:t>
            </a:r>
            <a:r>
              <a:rPr dirty="0" sz="1000" spc="15">
                <a:latin typeface="Arial"/>
                <a:cs typeface="Arial"/>
              </a:rPr>
              <a:t>if we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secure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acquire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pay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0">
                <a:latin typeface="Arial"/>
                <a:cs typeface="Arial"/>
              </a:rPr>
              <a:t>general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administrative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expenses.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substantial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 </a:t>
            </a:r>
            <a:r>
              <a:rPr dirty="0" sz="1000" spc="30">
                <a:latin typeface="Arial"/>
                <a:cs typeface="Arial"/>
              </a:rPr>
              <a:t>liquidity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operate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we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liquidity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sources,</a:t>
            </a:r>
            <a:r>
              <a:rPr dirty="0" sz="1000" spc="15">
                <a:latin typeface="Arial"/>
                <a:cs typeface="Arial"/>
              </a:rPr>
              <a:t> we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liquidate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substantial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discounts</a:t>
            </a:r>
            <a:endParaRPr sz="1000">
              <a:latin typeface="Arial"/>
              <a:cs typeface="Arial"/>
            </a:endParaRPr>
          </a:p>
          <a:p>
            <a:pPr marL="53975">
              <a:lnSpc>
                <a:spcPct val="100000"/>
              </a:lnSpc>
              <a:spcBef>
                <a:spcPts val="28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liquidity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needs.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things,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cash </a:t>
            </a:r>
            <a:r>
              <a:rPr dirty="0" sz="1000" spc="30">
                <a:latin typeface="Arial"/>
                <a:cs typeface="Arial"/>
              </a:rPr>
              <a:t>liquidity</a:t>
            </a:r>
            <a:r>
              <a:rPr dirty="0" sz="1000" spc="15">
                <a:latin typeface="Arial"/>
                <a:cs typeface="Arial"/>
              </a:rPr>
              <a:t> to: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2450" y="5203901"/>
            <a:ext cx="6976109" cy="58674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000" spc="30">
                <a:latin typeface="Arial"/>
                <a:cs typeface="Arial"/>
              </a:rPr>
              <a:t>acquire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originate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5">
                <a:latin typeface="Arial"/>
                <a:cs typeface="Arial"/>
              </a:rPr>
              <a:t> companies;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satisfy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working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requirements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0">
                <a:latin typeface="Arial"/>
                <a:cs typeface="Arial"/>
              </a:rPr>
              <a:t> pay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expenses;</a:t>
            </a:r>
            <a:endParaRPr sz="1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6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taxes;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9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expenses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75.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81760" y="929894"/>
            <a:ext cx="604456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might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lack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liquidity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not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public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markets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purchases.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271980"/>
            <a:ext cx="8178800" cy="9613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>
              <a:lnSpc>
                <a:spcPct val="123000"/>
              </a:lnSpc>
              <a:spcBef>
                <a:spcPts val="85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private, </a:t>
            </a:r>
            <a:r>
              <a:rPr dirty="0" sz="1000" spc="30">
                <a:latin typeface="Arial"/>
                <a:cs typeface="Arial"/>
              </a:rPr>
              <a:t>illiquid </a:t>
            </a:r>
            <a:r>
              <a:rPr dirty="0" sz="1000" spc="25">
                <a:latin typeface="Arial"/>
                <a:cs typeface="Arial"/>
              </a:rPr>
              <a:t>holdings.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>
                <a:latin typeface="Arial"/>
                <a:cs typeface="Arial"/>
              </a:rPr>
              <a:t>such,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35">
                <a:latin typeface="Arial"/>
                <a:cs typeface="Arial"/>
              </a:rPr>
              <a:t>public </a:t>
            </a:r>
            <a:r>
              <a:rPr dirty="0" sz="1000" spc="30">
                <a:latin typeface="Arial"/>
                <a:cs typeface="Arial"/>
              </a:rPr>
              <a:t>markets for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readily </a:t>
            </a:r>
            <a:r>
              <a:rPr dirty="0" sz="1000" spc="25">
                <a:latin typeface="Arial"/>
                <a:cs typeface="Arial"/>
              </a:rPr>
              <a:t>available </a:t>
            </a:r>
            <a:r>
              <a:rPr dirty="0" sz="1000" spc="30">
                <a:latin typeface="Arial"/>
                <a:cs typeface="Arial"/>
              </a:rPr>
              <a:t>liquidity </a:t>
            </a:r>
            <a:r>
              <a:rPr dirty="0" sz="1000" spc="40">
                <a:latin typeface="Arial"/>
                <a:cs typeface="Arial"/>
              </a:rPr>
              <a:t>mechanism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particular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30">
                <a:latin typeface="Arial"/>
                <a:cs typeface="Arial"/>
              </a:rPr>
              <a:t>for any of </a:t>
            </a:r>
            <a:r>
              <a:rPr dirty="0" sz="1000" spc="35">
                <a:latin typeface="Arial"/>
                <a:cs typeface="Arial"/>
              </a:rPr>
              <a:t>the portfolio </a:t>
            </a:r>
            <a:r>
              <a:rPr dirty="0" sz="1000" spc="30">
                <a:latin typeface="Arial"/>
                <a:cs typeface="Arial"/>
              </a:rPr>
              <a:t>companies held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realization of </a:t>
            </a:r>
            <a:r>
              <a:rPr dirty="0" sz="1000" spc="20">
                <a:latin typeface="Arial"/>
                <a:cs typeface="Arial"/>
              </a:rPr>
              <a:t>value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40">
                <a:latin typeface="Arial"/>
                <a:cs typeface="Arial"/>
              </a:rPr>
              <a:t>or known with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5">
                <a:latin typeface="Arial"/>
                <a:cs typeface="Arial"/>
              </a:rPr>
              <a:t>certainty </a:t>
            </a:r>
            <a:r>
              <a:rPr dirty="0" sz="1000" spc="40">
                <a:latin typeface="Arial"/>
                <a:cs typeface="Arial"/>
              </a:rPr>
              <a:t>until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">
                <a:latin typeface="Arial"/>
                <a:cs typeface="Arial"/>
              </a:rPr>
              <a:t>elects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sell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subsequently </a:t>
            </a:r>
            <a:r>
              <a:rPr dirty="0" sz="1000" spc="30">
                <a:latin typeface="Arial"/>
                <a:cs typeface="Arial"/>
              </a:rPr>
              <a:t>distribute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proceeds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securities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lieu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cash.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42646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76.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7160" y="2426461"/>
            <a:ext cx="26320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asset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holders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have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limited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rights.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2765501"/>
            <a:ext cx="7890509" cy="403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24000"/>
              </a:lnSpc>
              <a:spcBef>
                <a:spcPts val="95"/>
              </a:spcBef>
            </a:pPr>
            <a:r>
              <a:rPr dirty="0" sz="1000" spc="30">
                <a:latin typeface="Arial"/>
                <a:cs typeface="Arial"/>
              </a:rPr>
              <a:t>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sz="1000" spc="25">
                <a:latin typeface="Arial"/>
                <a:cs typeface="Arial"/>
              </a:rPr>
              <a:t>holders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exercise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55">
                <a:latin typeface="Arial"/>
                <a:cs typeface="Arial"/>
              </a:rPr>
              <a:t>management </a:t>
            </a:r>
            <a:r>
              <a:rPr dirty="0" sz="1000" spc="30">
                <a:latin typeface="Arial"/>
                <a:cs typeface="Arial"/>
              </a:rPr>
              <a:t>functions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 The </a:t>
            </a:r>
            <a:r>
              <a:rPr dirty="0" sz="1000" spc="30">
                <a:latin typeface="Arial"/>
                <a:cs typeface="Arial"/>
              </a:rPr>
              <a:t>rights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obligations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governed</a:t>
            </a:r>
            <a:r>
              <a:rPr dirty="0" sz="1000" spc="20">
                <a:latin typeface="Arial"/>
                <a:cs typeface="Arial"/>
              </a:rPr>
              <a:t> 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provisions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Delaware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law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constituent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documents.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3737101"/>
            <a:ext cx="2057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77.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2643" y="3737101"/>
            <a:ext cx="467995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Purchase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delays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may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impact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ability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accomplish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business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objectives.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3035" y="4076141"/>
            <a:ext cx="8310880" cy="115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234950">
              <a:lnSpc>
                <a:spcPct val="124000"/>
              </a:lnSpc>
              <a:spcBef>
                <a:spcPts val="95"/>
              </a:spcBef>
            </a:pPr>
            <a:r>
              <a:rPr dirty="0" sz="1000">
                <a:latin typeface="Arial"/>
                <a:cs typeface="Arial"/>
              </a:rPr>
              <a:t>There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delay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between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sold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time</a:t>
            </a:r>
            <a:r>
              <a:rPr dirty="0" sz="1000" spc="20">
                <a:latin typeface="Arial"/>
                <a:cs typeface="Arial"/>
              </a:rPr>
              <a:t> purchasers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admitted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begin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participate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0">
                <a:latin typeface="Arial"/>
                <a:cs typeface="Arial"/>
              </a:rPr>
              <a:t> yield </a:t>
            </a:r>
            <a:r>
              <a:rPr dirty="0" sz="1000" spc="35">
                <a:latin typeface="Arial"/>
                <a:cs typeface="Arial"/>
              </a:rPr>
              <a:t>being</a:t>
            </a:r>
            <a:r>
              <a:rPr dirty="0" sz="1000" spc="15">
                <a:latin typeface="Arial"/>
                <a:cs typeface="Arial"/>
              </a:rPr>
              <a:t> realized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During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period,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proceeds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invested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short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term</a:t>
            </a:r>
            <a:r>
              <a:rPr dirty="0" sz="1000" spc="15">
                <a:latin typeface="Arial"/>
                <a:cs typeface="Arial"/>
              </a:rPr>
              <a:t> certificates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deposit,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65"/>
              </a:spcBef>
            </a:pPr>
            <a:r>
              <a:rPr dirty="0" sz="1000" spc="35">
                <a:latin typeface="Arial"/>
                <a:cs typeface="Arial"/>
              </a:rPr>
              <a:t>money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market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funds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liquid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yield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high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anticipated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earned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its</a:t>
            </a:r>
            <a:endParaRPr sz="1000">
              <a:latin typeface="Arial"/>
              <a:cs typeface="Arial"/>
            </a:endParaRPr>
          </a:p>
          <a:p>
            <a:pPr marL="38100" marR="89535">
              <a:lnSpc>
                <a:spcPct val="122000"/>
              </a:lnSpc>
              <a:spcBef>
                <a:spcPts val="25"/>
              </a:spcBef>
            </a:pPr>
            <a:r>
              <a:rPr dirty="0" sz="1000" spc="15">
                <a:latin typeface="Arial"/>
                <a:cs typeface="Arial"/>
              </a:rPr>
              <a:t>purchases.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5">
                <a:latin typeface="Arial"/>
                <a:cs typeface="Arial"/>
              </a:rPr>
              <a:t>delay,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anticipated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-20">
                <a:latin typeface="Arial"/>
                <a:cs typeface="Arial"/>
              </a:rPr>
              <a:t>less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20">
                <a:latin typeface="Arial"/>
                <a:cs typeface="Arial"/>
              </a:rPr>
              <a:t>90 </a:t>
            </a:r>
            <a:r>
              <a:rPr dirty="0" sz="1000" spc="10">
                <a:latin typeface="Arial"/>
                <a:cs typeface="Arial"/>
              </a:rPr>
              <a:t>days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most </a:t>
            </a:r>
            <a:r>
              <a:rPr dirty="0" sz="1000" spc="-20">
                <a:latin typeface="Arial"/>
                <a:cs typeface="Arial"/>
              </a:rPr>
              <a:t>cases,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5">
                <a:latin typeface="Arial"/>
                <a:cs typeface="Arial"/>
              </a:rPr>
              <a:t>dilute the </a:t>
            </a:r>
            <a:r>
              <a:rPr dirty="0" sz="1000" spc="20">
                <a:latin typeface="Arial"/>
                <a:cs typeface="Arial"/>
              </a:rPr>
              <a:t>overall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digital </a:t>
            </a:r>
            <a:r>
              <a:rPr dirty="0" sz="1000">
                <a:latin typeface="Arial"/>
                <a:cs typeface="Arial"/>
              </a:rPr>
              <a:t>asset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holder.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050" y="5422645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78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8435" y="5384276"/>
            <a:ext cx="8155940" cy="5892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105"/>
              </a:spcBef>
            </a:pPr>
            <a:r>
              <a:rPr dirty="0" sz="950" spc="10">
                <a:solidFill>
                  <a:srgbClr val="3F3F3F"/>
                </a:solidFill>
                <a:latin typeface="Arial"/>
                <a:cs typeface="Arial"/>
              </a:rPr>
              <a:t>This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offering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is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being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conducted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“best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efforts”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basis,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risk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that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we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not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be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able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accomplish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business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objectives,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that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the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poor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performance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single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purchase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materially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adversely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affect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overall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purchase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performance,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increase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if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only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 </a:t>
            </a:r>
            <a:r>
              <a:rPr dirty="0" sz="950" spc="9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small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number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5">
                <a:solidFill>
                  <a:srgbClr val="3F3F3F"/>
                </a:solidFill>
                <a:latin typeface="Arial"/>
                <a:cs typeface="Arial"/>
              </a:rPr>
              <a:t>our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assets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are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purchased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this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offering.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8435" y="897077"/>
            <a:ext cx="8315959" cy="18973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83185">
              <a:lnSpc>
                <a:spcPct val="123000"/>
              </a:lnSpc>
              <a:spcBef>
                <a:spcPts val="85"/>
              </a:spcBef>
            </a:pP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being </a:t>
            </a:r>
            <a:r>
              <a:rPr dirty="0" sz="1000" spc="20">
                <a:latin typeface="Arial"/>
                <a:cs typeface="Arial"/>
              </a:rPr>
              <a:t>offered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“best </a:t>
            </a:r>
            <a:r>
              <a:rPr dirty="0" sz="1000" spc="35">
                <a:latin typeface="Arial"/>
                <a:cs typeface="Arial"/>
              </a:rPr>
              <a:t>efforts”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individual, </a:t>
            </a:r>
            <a:r>
              <a:rPr dirty="0" sz="1000" spc="50">
                <a:latin typeface="Calibri"/>
                <a:cs typeface="Calibri"/>
              </a:rPr>
              <a:t>fi</a:t>
            </a:r>
            <a:r>
              <a:rPr dirty="0" sz="1000" spc="50">
                <a:latin typeface="Arial"/>
                <a:cs typeface="Arial"/>
              </a:rPr>
              <a:t>rm </a:t>
            </a:r>
            <a:r>
              <a:rPr dirty="0" sz="1000" spc="40">
                <a:latin typeface="Arial"/>
                <a:cs typeface="Arial"/>
              </a:rPr>
              <a:t>or corporation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35">
                <a:latin typeface="Arial"/>
                <a:cs typeface="Arial"/>
              </a:rPr>
              <a:t>agreed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5">
                <a:latin typeface="Arial"/>
                <a:cs typeface="Arial"/>
              </a:rPr>
              <a:t>any digital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offering.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result,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inadequately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achieve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broadly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diversi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portfolio.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fewer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equity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5">
                <a:latin typeface="Arial"/>
                <a:cs typeface="Arial"/>
              </a:rPr>
              <a:t> we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execute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strategies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objectives.</a:t>
            </a:r>
            <a:endParaRPr sz="1000">
              <a:latin typeface="Arial"/>
              <a:cs typeface="Arial"/>
            </a:endParaRPr>
          </a:p>
          <a:p>
            <a:pPr marL="12700" marR="55880">
              <a:lnSpc>
                <a:spcPts val="1490"/>
              </a:lnSpc>
              <a:spcBef>
                <a:spcPts val="70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40">
                <a:latin typeface="Arial"/>
                <a:cs typeface="Arial"/>
              </a:rPr>
              <a:t>unable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sell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15">
                <a:latin typeface="Arial"/>
                <a:cs typeface="Arial"/>
              </a:rPr>
              <a:t>sufficient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45">
                <a:latin typeface="Arial"/>
                <a:cs typeface="Arial"/>
              </a:rPr>
              <a:t>make </a:t>
            </a:r>
            <a:r>
              <a:rPr dirty="0" sz="1000" spc="15">
                <a:latin typeface="Arial"/>
                <a:cs typeface="Arial"/>
              </a:rPr>
              <a:t>fewer </a:t>
            </a:r>
            <a:r>
              <a:rPr dirty="0" sz="1000" spc="5">
                <a:latin typeface="Arial"/>
                <a:cs typeface="Arial"/>
              </a:rPr>
              <a:t>purchases, </a:t>
            </a:r>
            <a:r>
              <a:rPr dirty="0" sz="1000" spc="30">
                <a:latin typeface="Arial"/>
                <a:cs typeface="Arial"/>
              </a:rPr>
              <a:t>resulting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0">
                <a:latin typeface="Arial"/>
                <a:cs typeface="Arial"/>
              </a:rPr>
              <a:t>less </a:t>
            </a:r>
            <a:r>
              <a:rPr dirty="0" sz="1000" spc="15">
                <a:latin typeface="Arial"/>
                <a:cs typeface="Arial"/>
              </a:rPr>
              <a:t>diversi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cation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terms 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numbers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types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5">
                <a:latin typeface="Arial"/>
                <a:cs typeface="Arial"/>
              </a:rPr>
              <a:t> we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own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areas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properties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underlying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are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000" spc="30">
                <a:latin typeface="Arial"/>
                <a:cs typeface="Arial"/>
              </a:rPr>
              <a:t>located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more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dif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cult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us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accomplish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objectives.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Further,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5">
                <a:latin typeface="Arial"/>
                <a:cs typeface="Arial"/>
              </a:rPr>
              <a:t> early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stages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growth</a:t>
            </a:r>
            <a:endParaRPr sz="1000">
              <a:latin typeface="Arial"/>
              <a:cs typeface="Arial"/>
            </a:endParaRPr>
          </a:p>
          <a:p>
            <a:pPr marL="12700" marR="107314">
              <a:lnSpc>
                <a:spcPct val="122700"/>
              </a:lnSpc>
              <a:spcBef>
                <a:spcPts val="15"/>
              </a:spcBef>
            </a:pPr>
            <a:r>
              <a:rPr dirty="0" sz="1000" spc="15">
                <a:latin typeface="Arial"/>
                <a:cs typeface="Arial"/>
              </a:rPr>
              <a:t>we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30">
                <a:latin typeface="Arial"/>
                <a:cs typeface="Arial"/>
              </a:rPr>
              <a:t>be 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achieve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20">
                <a:latin typeface="Arial"/>
                <a:cs typeface="Arial"/>
              </a:rPr>
              <a:t>diversi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cation </a:t>
            </a:r>
            <a:r>
              <a:rPr dirty="0" sz="1000" spc="15">
                <a:latin typeface="Arial"/>
                <a:cs typeface="Arial"/>
              </a:rPr>
              <a:t>consistent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30">
                <a:latin typeface="Arial"/>
                <a:cs typeface="Arial"/>
              </a:rPr>
              <a:t>longer-term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>
                <a:latin typeface="Arial"/>
                <a:cs typeface="Arial"/>
              </a:rPr>
              <a:t>objectives, </a:t>
            </a:r>
            <a:r>
              <a:rPr dirty="0" sz="1000" spc="25">
                <a:latin typeface="Arial"/>
                <a:cs typeface="Arial"/>
              </a:rPr>
              <a:t>increasing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likelihood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15">
                <a:latin typeface="Arial"/>
                <a:cs typeface="Arial"/>
              </a:rPr>
              <a:t>single purchase’s </a:t>
            </a:r>
            <a:r>
              <a:rPr dirty="0" sz="1000" spc="45">
                <a:latin typeface="Arial"/>
                <a:cs typeface="Arial"/>
              </a:rPr>
              <a:t>poor </a:t>
            </a:r>
            <a:r>
              <a:rPr dirty="0" sz="1000" spc="35">
                <a:latin typeface="Arial"/>
                <a:cs typeface="Arial"/>
              </a:rPr>
              <a:t>performance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5">
                <a:latin typeface="Arial"/>
                <a:cs typeface="Arial"/>
              </a:rPr>
              <a:t>materially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0">
                <a:latin typeface="Arial"/>
                <a:cs typeface="Arial"/>
              </a:rPr>
              <a:t>overall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0">
                <a:latin typeface="Arial"/>
                <a:cs typeface="Arial"/>
              </a:rPr>
              <a:t>performance. Our inability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raise </a:t>
            </a:r>
            <a:r>
              <a:rPr dirty="0" sz="1000" spc="30">
                <a:latin typeface="Arial"/>
                <a:cs typeface="Arial"/>
              </a:rPr>
              <a:t>substantial funds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10">
                <a:latin typeface="Arial"/>
                <a:cs typeface="Arial"/>
              </a:rPr>
              <a:t>increase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xed </a:t>
            </a:r>
            <a:r>
              <a:rPr dirty="0" sz="1000" spc="40">
                <a:latin typeface="Arial"/>
                <a:cs typeface="Arial"/>
              </a:rPr>
              <a:t>operating </a:t>
            </a:r>
            <a:r>
              <a:rPr dirty="0" sz="1000" spc="5">
                <a:latin typeface="Arial"/>
                <a:cs typeface="Arial"/>
              </a:rPr>
              <a:t>expenses 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percentage of </a:t>
            </a:r>
            <a:r>
              <a:rPr dirty="0" sz="1000" spc="10">
                <a:latin typeface="Arial"/>
                <a:cs typeface="Arial"/>
              </a:rPr>
              <a:t>gross </a:t>
            </a:r>
            <a:r>
              <a:rPr dirty="0" sz="1000" spc="30">
                <a:latin typeface="Arial"/>
                <a:cs typeface="Arial"/>
              </a:rPr>
              <a:t>income. </a:t>
            </a:r>
            <a:r>
              <a:rPr dirty="0" sz="1000" spc="10">
                <a:latin typeface="Arial"/>
                <a:cs typeface="Arial"/>
              </a:rPr>
              <a:t>Each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20">
                <a:latin typeface="Arial"/>
                <a:cs typeface="Arial"/>
              </a:rPr>
              <a:t>factors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5">
                <a:latin typeface="Arial"/>
                <a:cs typeface="Arial"/>
              </a:rPr>
              <a:t>adverse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our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condition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asset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holders.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8050" y="2990341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79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2990341"/>
            <a:ext cx="419989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25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cannot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assure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additional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funding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companies.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3035" y="3326333"/>
            <a:ext cx="8353425" cy="302514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85"/>
              </a:spcBef>
            </a:pPr>
            <a:r>
              <a:rPr dirty="0" sz="1000" spc="15">
                <a:latin typeface="Arial"/>
                <a:cs typeface="Arial"/>
              </a:rPr>
              <a:t>After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35">
                <a:latin typeface="Arial"/>
                <a:cs typeface="Arial"/>
              </a:rPr>
              <a:t>acquired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company,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continued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  <a:p>
            <a:pPr marL="38100" marR="228600">
              <a:lnSpc>
                <a:spcPct val="122000"/>
              </a:lnSpc>
              <a:spcBef>
                <a:spcPts val="25"/>
              </a:spcBef>
            </a:pPr>
            <a:r>
              <a:rPr dirty="0" sz="1000" spc="40">
                <a:latin typeface="Arial"/>
                <a:cs typeface="Arial"/>
              </a:rPr>
              <a:t>marketing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products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provided.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particular,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early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stages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development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invest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often</a:t>
            </a:r>
            <a:r>
              <a:rPr dirty="0" sz="1000" spc="15">
                <a:latin typeface="Arial"/>
                <a:cs typeface="Arial"/>
              </a:rPr>
              <a:t> have </a:t>
            </a:r>
            <a:r>
              <a:rPr dirty="0" sz="1000" spc="30">
                <a:latin typeface="Arial"/>
                <a:cs typeface="Arial"/>
              </a:rPr>
              <a:t>substantial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needs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typically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funded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over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several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stages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purchase.</a:t>
            </a:r>
            <a:endParaRPr sz="1000">
              <a:latin typeface="Arial"/>
              <a:cs typeface="Arial"/>
            </a:endParaRPr>
          </a:p>
          <a:p>
            <a:pPr marL="38100" marR="220345">
              <a:lnSpc>
                <a:spcPct val="123000"/>
              </a:lnSpc>
              <a:spcBef>
                <a:spcPts val="10"/>
              </a:spcBef>
            </a:pPr>
            <a:r>
              <a:rPr dirty="0" sz="1000" spc="45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available,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terms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nancing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obtained. </a:t>
            </a:r>
            <a:r>
              <a:rPr dirty="0" sz="1000" spc="30">
                <a:latin typeface="Arial"/>
                <a:cs typeface="Arial"/>
              </a:rPr>
              <a:t>Our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5">
                <a:latin typeface="Arial"/>
                <a:cs typeface="Arial"/>
              </a:rPr>
              <a:t>face intense </a:t>
            </a:r>
            <a:r>
              <a:rPr dirty="0" sz="1000" spc="30">
                <a:latin typeface="Arial"/>
                <a:cs typeface="Arial"/>
              </a:rPr>
              <a:t>competition, </a:t>
            </a:r>
            <a:r>
              <a:rPr dirty="0" sz="1000" spc="40">
                <a:latin typeface="Arial"/>
                <a:cs typeface="Arial"/>
              </a:rPr>
              <a:t>including competition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greater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resources.</a:t>
            </a:r>
            <a:endParaRPr sz="1000">
              <a:latin typeface="Arial"/>
              <a:cs typeface="Arial"/>
            </a:endParaRPr>
          </a:p>
          <a:p>
            <a:pPr marL="38100" marR="1790700">
              <a:lnSpc>
                <a:spcPct val="122000"/>
              </a:lnSpc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liquidate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constrained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particular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time.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expects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two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principal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ways:</a:t>
            </a:r>
            <a:endParaRPr sz="1000">
              <a:latin typeface="Arial"/>
              <a:cs typeface="Arial"/>
            </a:endParaRPr>
          </a:p>
          <a:p>
            <a:pPr marL="761365" marR="3799840" indent="36195">
              <a:lnSpc>
                <a:spcPct val="122000"/>
              </a:lnSpc>
              <a:spcBef>
                <a:spcPts val="25"/>
              </a:spcBef>
            </a:pPr>
            <a:r>
              <a:rPr dirty="0" sz="1000" spc="5">
                <a:latin typeface="Arial"/>
                <a:cs typeface="Arial"/>
              </a:rPr>
              <a:t>I.Private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sales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(including</a:t>
            </a:r>
            <a:r>
              <a:rPr dirty="0" sz="1000" spc="20">
                <a:latin typeface="Arial"/>
                <a:cs typeface="Arial"/>
              </a:rPr>
              <a:t> acquisitions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companies)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II.Initial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secondary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public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offerings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800"/>
              </a:lnSpc>
              <a:spcBef>
                <a:spcPts val="15"/>
              </a:spcBef>
            </a:pPr>
            <a:r>
              <a:rPr dirty="0" sz="1000" spc="15">
                <a:latin typeface="Arial"/>
                <a:cs typeface="Arial"/>
              </a:rPr>
              <a:t>At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0">
                <a:latin typeface="Arial"/>
                <a:cs typeface="Arial"/>
              </a:rPr>
              <a:t>particular </a:t>
            </a:r>
            <a:r>
              <a:rPr dirty="0" sz="1000" spc="20">
                <a:latin typeface="Arial"/>
                <a:cs typeface="Arial"/>
              </a:rPr>
              <a:t>time, </a:t>
            </a:r>
            <a:r>
              <a:rPr dirty="0" sz="1000" spc="30">
                <a:latin typeface="Arial"/>
                <a:cs typeface="Arial"/>
              </a:rPr>
              <a:t>one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both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these avenues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open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0">
                <a:latin typeface="Arial"/>
                <a:cs typeface="Arial"/>
              </a:rPr>
              <a:t>us,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timing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25">
                <a:latin typeface="Arial"/>
                <a:cs typeface="Arial"/>
              </a:rPr>
              <a:t>exit </a:t>
            </a:r>
            <a:r>
              <a:rPr dirty="0" sz="1000" spc="30">
                <a:latin typeface="Arial"/>
                <a:cs typeface="Arial"/>
              </a:rPr>
              <a:t>mechanisms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inopportune.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50">
                <a:latin typeface="Arial"/>
                <a:cs typeface="Arial"/>
              </a:rPr>
              <a:t>during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process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exiting </a:t>
            </a:r>
            <a:r>
              <a:rPr dirty="0" sz="1000" spc="10">
                <a:latin typeface="Arial"/>
                <a:cs typeface="Arial"/>
              </a:rPr>
              <a:t>purchases,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are taken </a:t>
            </a:r>
            <a:r>
              <a:rPr dirty="0" sz="1000" spc="20">
                <a:latin typeface="Arial"/>
                <a:cs typeface="Arial"/>
              </a:rPr>
              <a:t>public,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highly </a:t>
            </a:r>
            <a:r>
              <a:rPr dirty="0" sz="1000" spc="5">
                <a:latin typeface="Arial"/>
                <a:cs typeface="Arial"/>
              </a:rPr>
              <a:t>likely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continue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hold </a:t>
            </a:r>
            <a:r>
              <a:rPr dirty="0" sz="1000" spc="35">
                <a:latin typeface="Arial"/>
                <a:cs typeface="Arial"/>
              </a:rPr>
              <a:t>minority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>
                <a:latin typeface="Arial"/>
                <a:cs typeface="Arial"/>
              </a:rPr>
              <a:t>stakes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35">
                <a:latin typeface="Arial"/>
                <a:cs typeface="Arial"/>
              </a:rPr>
              <a:t>period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30">
                <a:latin typeface="Arial"/>
                <a:cs typeface="Arial"/>
              </a:rPr>
              <a:t>after </a:t>
            </a:r>
            <a:r>
              <a:rPr dirty="0" sz="1000" spc="35">
                <a:latin typeface="Arial"/>
                <a:cs typeface="Arial"/>
              </a:rPr>
              <a:t>the public </a:t>
            </a:r>
            <a:r>
              <a:rPr dirty="0" sz="1000" spc="25">
                <a:latin typeface="Arial"/>
                <a:cs typeface="Arial"/>
              </a:rPr>
              <a:t>offering.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cases </a:t>
            </a:r>
            <a:r>
              <a:rPr dirty="0" sz="1000" spc="25">
                <a:latin typeface="Arial"/>
                <a:cs typeface="Arial"/>
              </a:rPr>
              <a:t>where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holds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minority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positions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sell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without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majority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owner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consent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unilaterally </a:t>
            </a:r>
            <a:r>
              <a:rPr dirty="0" sz="1000" spc="10">
                <a:latin typeface="Arial"/>
                <a:cs typeface="Arial"/>
              </a:rPr>
              <a:t>cause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enter </a:t>
            </a:r>
            <a:r>
              <a:rPr dirty="0" sz="1000" spc="40">
                <a:latin typeface="Arial"/>
                <a:cs typeface="Arial"/>
              </a:rPr>
              <a:t>into </a:t>
            </a:r>
            <a:r>
              <a:rPr dirty="0" sz="1000" spc="25">
                <a:latin typeface="Arial"/>
                <a:cs typeface="Arial"/>
              </a:rPr>
              <a:t>transactions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enable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202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liquidate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25">
                <a:latin typeface="Arial"/>
                <a:cs typeface="Arial"/>
              </a:rPr>
              <a:t>holdings. </a:t>
            </a:r>
            <a:r>
              <a:rPr dirty="0" sz="1000" spc="-35">
                <a:latin typeface="Arial"/>
                <a:cs typeface="Arial"/>
              </a:rPr>
              <a:t>As </a:t>
            </a:r>
            <a:r>
              <a:rPr dirty="0" sz="1000">
                <a:latin typeface="Arial"/>
                <a:cs typeface="Arial"/>
              </a:rPr>
              <a:t>such,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liquidate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companies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constrained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particular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time.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050" y="929894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8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0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23035" y="894573"/>
            <a:ext cx="8177530" cy="58674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8100" marR="30480">
              <a:lnSpc>
                <a:spcPct val="129500"/>
              </a:lnSpc>
              <a:spcBef>
                <a:spcPts val="80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will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indemnify the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General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Partner, 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22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,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their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0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cers,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its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employees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other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agents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liabilities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incurred in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connection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with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operations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 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Fund,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including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liabilities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arising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from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their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participation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 boards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portfolio companies </a:t>
            </a:r>
            <a:r>
              <a:rPr dirty="0" sz="950" spc="-2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EDGE196</a:t>
            </a:r>
            <a:r>
              <a:rPr dirty="0" baseline="34188" sz="975" spc="37">
                <a:solidFill>
                  <a:srgbClr val="3F3F3F"/>
                </a:solidFill>
                <a:latin typeface="Calibri"/>
                <a:cs typeface="Calibri"/>
              </a:rPr>
              <a:t>TM</a:t>
            </a:r>
            <a:r>
              <a:rPr dirty="0" baseline="34188" sz="975" spc="217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has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invested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had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them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appointed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to.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3035" y="1646884"/>
            <a:ext cx="8391525" cy="1147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411480">
              <a:lnSpc>
                <a:spcPct val="122000"/>
              </a:lnSpc>
              <a:spcBef>
                <a:spcPts val="95"/>
              </a:spcBef>
            </a:pP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0">
                <a:latin typeface="Arial"/>
                <a:cs typeface="Arial"/>
              </a:rPr>
              <a:t>its purchases,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5">
                <a:latin typeface="Arial"/>
                <a:cs typeface="Arial"/>
              </a:rPr>
              <a:t>negotiate the </a:t>
            </a:r>
            <a:r>
              <a:rPr dirty="0" sz="1000" spc="45">
                <a:latin typeface="Arial"/>
                <a:cs typeface="Arial"/>
              </a:rPr>
              <a:t>right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5">
                <a:latin typeface="Arial"/>
                <a:cs typeface="Arial"/>
              </a:rPr>
              <a:t>appoint </a:t>
            </a:r>
            <a:r>
              <a:rPr dirty="0" sz="1000" spc="30">
                <a:latin typeface="Arial"/>
                <a:cs typeface="Arial"/>
              </a:rPr>
              <a:t>one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15">
                <a:latin typeface="Arial"/>
                <a:cs typeface="Arial"/>
              </a:rPr>
              <a:t>professionals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company’s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board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directors.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memberships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board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endParaRPr sz="1000">
              <a:latin typeface="Arial"/>
              <a:cs typeface="Arial"/>
            </a:endParaRPr>
          </a:p>
          <a:p>
            <a:pPr marL="38100" marR="30480">
              <a:lnSpc>
                <a:spcPct val="122700"/>
              </a:lnSpc>
              <a:spcBef>
                <a:spcPts val="20"/>
              </a:spcBef>
            </a:pP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individual director </a:t>
            </a:r>
            <a:r>
              <a:rPr dirty="0" sz="1000" spc="35">
                <a:latin typeface="Arial"/>
                <a:cs typeface="Arial"/>
              </a:rPr>
              <a:t>being </a:t>
            </a:r>
            <a:r>
              <a:rPr dirty="0" sz="1000" spc="55">
                <a:latin typeface="Arial"/>
                <a:cs typeface="Arial"/>
              </a:rPr>
              <a:t>named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defendant in </a:t>
            </a:r>
            <a:r>
              <a:rPr dirty="0" sz="1000" spc="30">
                <a:latin typeface="Arial"/>
                <a:cs typeface="Arial"/>
              </a:rPr>
              <a:t>litigation. </a:t>
            </a:r>
            <a:r>
              <a:rPr dirty="0" sz="1000" spc="-5">
                <a:latin typeface="Arial"/>
                <a:cs typeface="Arial"/>
              </a:rPr>
              <a:t>Typically,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companies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have </a:t>
            </a:r>
            <a:r>
              <a:rPr dirty="0" sz="1000" spc="25">
                <a:latin typeface="Arial"/>
                <a:cs typeface="Arial"/>
              </a:rPr>
              <a:t>insurance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protect </a:t>
            </a:r>
            <a:r>
              <a:rPr dirty="0" sz="1000" spc="20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>
                <a:latin typeface="Arial"/>
                <a:cs typeface="Arial"/>
              </a:rPr>
              <a:t>officers,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25">
                <a:latin typeface="Arial"/>
                <a:cs typeface="Arial"/>
              </a:rPr>
              <a:t>insurance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inadequate.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indemnify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Directors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0">
                <a:latin typeface="Arial"/>
                <a:cs typeface="Arial"/>
              </a:rPr>
              <a:t>Officers, 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among </a:t>
            </a:r>
            <a:r>
              <a:rPr dirty="0" sz="1000" spc="10">
                <a:latin typeface="Arial"/>
                <a:cs typeface="Arial"/>
              </a:rPr>
              <a:t>others,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liabilities </a:t>
            </a:r>
            <a:r>
              <a:rPr dirty="0" sz="1000" spc="35">
                <a:latin typeface="Arial"/>
                <a:cs typeface="Arial"/>
              </a:rPr>
              <a:t>incurred in </a:t>
            </a:r>
            <a:r>
              <a:rPr dirty="0" sz="1000" spc="30">
                <a:latin typeface="Arial"/>
                <a:cs typeface="Arial"/>
              </a:rPr>
              <a:t>connection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0">
                <a:latin typeface="Arial"/>
                <a:cs typeface="Arial"/>
              </a:rPr>
              <a:t>operations 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20">
                <a:latin typeface="Arial"/>
                <a:cs typeface="Arial"/>
              </a:rPr>
              <a:t>liabilities </a:t>
            </a:r>
            <a:r>
              <a:rPr dirty="0" sz="1000" spc="25">
                <a:latin typeface="Arial"/>
                <a:cs typeface="Arial"/>
              </a:rPr>
              <a:t>arising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40">
                <a:latin typeface="Arial"/>
                <a:cs typeface="Arial"/>
              </a:rPr>
              <a:t>participation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boards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companies.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indemni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cation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obligations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liabilities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 substantial.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8050" y="2990341"/>
            <a:ext cx="20637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8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1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8435" y="2990341"/>
            <a:ext cx="4612640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There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are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contingent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liabilities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related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to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disposition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purchases.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3035" y="3326333"/>
            <a:ext cx="8308340" cy="1153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403225">
              <a:lnSpc>
                <a:spcPct val="124000"/>
              </a:lnSpc>
              <a:spcBef>
                <a:spcPts val="9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connection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disposition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representations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about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</a:t>
            </a:r>
            <a:r>
              <a:rPr dirty="0" sz="1000" spc="20">
                <a:latin typeface="Arial"/>
                <a:cs typeface="Arial"/>
              </a:rPr>
              <a:t> affairs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underlying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company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typical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those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connection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business.</a:t>
            </a:r>
            <a:endParaRPr sz="1000">
              <a:latin typeface="Arial"/>
              <a:cs typeface="Arial"/>
            </a:endParaRPr>
          </a:p>
          <a:p>
            <a:pPr marL="38100" marR="62865">
              <a:lnSpc>
                <a:spcPts val="1490"/>
              </a:lnSpc>
              <a:spcBef>
                <a:spcPts val="7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indemnify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representations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inaccurate.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dirty="0" sz="1000" spc="-15">
                <a:latin typeface="Arial"/>
                <a:cs typeface="Arial"/>
              </a:rPr>
              <a:t>These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arrangements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result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incurrence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contingent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liabilities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EDGE196</a:t>
            </a:r>
            <a:r>
              <a:rPr dirty="0" baseline="31746" sz="1050" spc="-7">
                <a:latin typeface="Calibri"/>
                <a:cs typeface="Calibri"/>
              </a:rPr>
              <a:t>TM 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establish </a:t>
            </a:r>
            <a:r>
              <a:rPr dirty="0" sz="1000" spc="-10">
                <a:latin typeface="Arial"/>
                <a:cs typeface="Arial"/>
              </a:rPr>
              <a:t>reserves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escrows.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85"/>
              </a:spcBef>
            </a:pPr>
            <a:r>
              <a:rPr dirty="0" sz="1000" spc="20">
                <a:latin typeface="Arial"/>
                <a:cs typeface="Arial"/>
              </a:rPr>
              <a:t>regard, </a:t>
            </a:r>
            <a:r>
              <a:rPr dirty="0" sz="1000" spc="25">
                <a:latin typeface="Arial"/>
                <a:cs typeface="Arial"/>
              </a:rPr>
              <a:t>distributions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delayed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withheld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until</a:t>
            </a:r>
            <a:r>
              <a:rPr dirty="0" sz="1000" spc="20">
                <a:latin typeface="Arial"/>
                <a:cs typeface="Arial"/>
              </a:rPr>
              <a:t> such </a:t>
            </a:r>
            <a:r>
              <a:rPr dirty="0" sz="1000" spc="-10">
                <a:latin typeface="Arial"/>
                <a:cs typeface="Arial"/>
              </a:rPr>
              <a:t>reserves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longer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needed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escrow</a:t>
            </a:r>
            <a:r>
              <a:rPr dirty="0" sz="1000" spc="20">
                <a:latin typeface="Arial"/>
                <a:cs typeface="Arial"/>
              </a:rPr>
              <a:t> periods </a:t>
            </a:r>
            <a:r>
              <a:rPr dirty="0" sz="1000" spc="15">
                <a:latin typeface="Arial"/>
                <a:cs typeface="Arial"/>
              </a:rPr>
              <a:t>expire.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50" y="4672838"/>
            <a:ext cx="208279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8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2</a:t>
            </a:r>
            <a:r>
              <a:rPr dirty="0" sz="950" spc="5">
                <a:solidFill>
                  <a:srgbClr val="3F3F3F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8435" y="4672838"/>
            <a:ext cx="4274185" cy="176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50" spc="65">
                <a:solidFill>
                  <a:srgbClr val="3F3F3F"/>
                </a:solidFill>
                <a:latin typeface="Arial"/>
                <a:cs typeface="Arial"/>
              </a:rPr>
              <a:t>Changing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economic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conditions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could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present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signi</a:t>
            </a:r>
            <a:r>
              <a:rPr dirty="0" sz="950" spc="45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cant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complications.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8435" y="5011877"/>
            <a:ext cx="8204200" cy="589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10"/>
              </a:spcBef>
            </a:pPr>
            <a:r>
              <a:rPr dirty="0" sz="1000" spc="-10">
                <a:latin typeface="Arial"/>
                <a:cs typeface="Arial"/>
              </a:rPr>
              <a:t>The success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our </a:t>
            </a:r>
            <a:r>
              <a:rPr dirty="0" sz="1000" spc="25">
                <a:latin typeface="Arial"/>
                <a:cs typeface="Arial"/>
              </a:rPr>
              <a:t>purchase strategy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signi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cantly </a:t>
            </a:r>
            <a:r>
              <a:rPr dirty="0" sz="1000" spc="40">
                <a:latin typeface="Arial"/>
                <a:cs typeface="Arial"/>
              </a:rPr>
              <a:t>impacted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45">
                <a:latin typeface="Arial"/>
                <a:cs typeface="Arial"/>
              </a:rPr>
              <a:t>changing </a:t>
            </a:r>
            <a:r>
              <a:rPr dirty="0" sz="1000" spc="30">
                <a:latin typeface="Arial"/>
                <a:cs typeface="Arial"/>
              </a:rPr>
              <a:t>external economic </a:t>
            </a:r>
            <a:r>
              <a:rPr dirty="0" sz="1000" spc="25">
                <a:latin typeface="Arial"/>
                <a:cs typeface="Arial"/>
              </a:rPr>
              <a:t>conditions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global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economies. </a:t>
            </a: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stability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sustainability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growth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United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States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global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economies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impacted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terrorism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acts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war.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Rapidly </a:t>
            </a:r>
            <a:r>
              <a:rPr dirty="0" sz="1000" spc="45">
                <a:latin typeface="Arial"/>
                <a:cs typeface="Arial"/>
              </a:rPr>
              <a:t>changing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conditions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potentially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impact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valuation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holdings.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537" y="1008633"/>
            <a:ext cx="8770620" cy="949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25" b="1">
                <a:solidFill>
                  <a:srgbClr val="F05139"/>
                </a:solidFill>
                <a:latin typeface="Arial"/>
                <a:cs typeface="Arial"/>
              </a:rPr>
              <a:t>VENTURE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05139"/>
                </a:solidFill>
                <a:latin typeface="Arial"/>
                <a:cs typeface="Arial"/>
              </a:rPr>
              <a:t>CAPITAL</a:t>
            </a:r>
            <a:r>
              <a:rPr dirty="0" sz="1600" spc="15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MYTHS </a:t>
            </a:r>
            <a:r>
              <a:rPr dirty="0" sz="1600" spc="55" b="1">
                <a:solidFill>
                  <a:srgbClr val="F05139"/>
                </a:solidFill>
                <a:latin typeface="Arial"/>
                <a:cs typeface="Arial"/>
              </a:rPr>
              <a:t>AND</a:t>
            </a:r>
            <a:r>
              <a:rPr dirty="0" sz="1600" spc="10" b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600" spc="-30" b="1">
                <a:solidFill>
                  <a:srgbClr val="F05139"/>
                </a:solidFill>
                <a:latin typeface="Arial"/>
                <a:cs typeface="Arial"/>
              </a:rPr>
              <a:t>TRUTHS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spcBef>
                <a:spcPts val="1795"/>
              </a:spcBef>
            </a:pPr>
            <a:r>
              <a:rPr dirty="0" sz="1200" spc="30">
                <a:latin typeface="Arial"/>
                <a:cs typeface="Arial"/>
              </a:rPr>
              <a:t>Diane </a:t>
            </a:r>
            <a:r>
              <a:rPr dirty="0" sz="1200" spc="25">
                <a:latin typeface="Arial"/>
                <a:cs typeface="Arial"/>
              </a:rPr>
              <a:t>Mulcahy,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Harvard </a:t>
            </a:r>
            <a:r>
              <a:rPr dirty="0" sz="1200" spc="-5">
                <a:latin typeface="Arial"/>
                <a:cs typeface="Arial"/>
              </a:rPr>
              <a:t>Business </a:t>
            </a:r>
            <a:r>
              <a:rPr dirty="0" sz="1200" spc="-10">
                <a:latin typeface="Arial"/>
                <a:cs typeface="Arial"/>
              </a:rPr>
              <a:t>Review </a:t>
            </a:r>
            <a:r>
              <a:rPr dirty="0" sz="1200" spc="40">
                <a:latin typeface="Arial"/>
                <a:cs typeface="Arial"/>
              </a:rPr>
              <a:t>titled </a:t>
            </a:r>
            <a:r>
              <a:rPr dirty="0" sz="1200" spc="5">
                <a:latin typeface="Arial"/>
                <a:cs typeface="Arial"/>
              </a:rPr>
              <a:t>"Six </a:t>
            </a:r>
            <a:r>
              <a:rPr dirty="0" sz="1200" spc="25">
                <a:latin typeface="Arial"/>
                <a:cs typeface="Arial"/>
              </a:rPr>
              <a:t>Myths </a:t>
            </a:r>
            <a:r>
              <a:rPr dirty="0" sz="1200" spc="65">
                <a:latin typeface="Arial"/>
                <a:cs typeface="Arial"/>
              </a:rPr>
              <a:t>about </a:t>
            </a:r>
            <a:r>
              <a:rPr dirty="0" sz="1200" spc="35">
                <a:latin typeface="Arial"/>
                <a:cs typeface="Arial"/>
              </a:rPr>
              <a:t>Venture </a:t>
            </a:r>
            <a:r>
              <a:rPr dirty="0" sz="1200" spc="15">
                <a:latin typeface="Arial"/>
                <a:cs typeface="Arial"/>
              </a:rPr>
              <a:t>Capitalists", </a:t>
            </a:r>
            <a:r>
              <a:rPr dirty="0" sz="1200" spc="45">
                <a:latin typeface="Arial"/>
                <a:cs typeface="Arial"/>
              </a:rPr>
              <a:t>debunked </a:t>
            </a:r>
            <a:r>
              <a:rPr dirty="0" sz="1200" spc="40">
                <a:latin typeface="Arial"/>
                <a:cs typeface="Arial"/>
              </a:rPr>
              <a:t>the myths </a:t>
            </a:r>
            <a:r>
              <a:rPr dirty="0" sz="1200" spc="35">
                <a:latin typeface="Arial"/>
                <a:cs typeface="Arial"/>
              </a:rPr>
              <a:t>concerning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30">
                <a:latin typeface="Arial"/>
                <a:cs typeface="Arial"/>
              </a:rPr>
              <a:t>VCs.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Following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her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main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points: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03136" y="6877260"/>
            <a:ext cx="231140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8050" y="2082800"/>
            <a:ext cx="4216400" cy="635000"/>
          </a:xfrm>
          <a:prstGeom prst="rect">
            <a:avLst/>
          </a:prstGeom>
          <a:solidFill>
            <a:srgbClr val="F15138"/>
          </a:solidFill>
        </p:spPr>
        <p:txBody>
          <a:bodyPr wrap="square" lIns="0" tIns="95885" rIns="0" bIns="0" rtlCol="0" vert="horz">
            <a:spAutoFit/>
          </a:bodyPr>
          <a:lstStyle/>
          <a:p>
            <a:pPr marL="171450" marR="117475">
              <a:lnSpc>
                <a:spcPct val="118400"/>
              </a:lnSpc>
              <a:spcBef>
                <a:spcPts val="755"/>
              </a:spcBef>
            </a:pPr>
            <a:r>
              <a:rPr dirty="0" sz="1250" spc="-50" i="1">
                <a:solidFill>
                  <a:srgbClr val="FFFFFF"/>
                </a:solidFill>
                <a:latin typeface="Arial"/>
                <a:cs typeface="Arial"/>
              </a:rPr>
              <a:t>MYTH: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65" i="1">
                <a:solidFill>
                  <a:srgbClr val="FFFFFF"/>
                </a:solidFill>
                <a:latin typeface="Arial"/>
                <a:cs typeface="Arial"/>
              </a:rPr>
              <a:t>VCs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5" i="1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FFFFF"/>
                </a:solidFill>
                <a:latin typeface="Arial"/>
                <a:cs typeface="Arial"/>
              </a:rPr>
              <a:t>portrayed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20" i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0" i="1">
                <a:solidFill>
                  <a:srgbClr val="FFFFFF"/>
                </a:solidFill>
                <a:latin typeface="Arial"/>
                <a:cs typeface="Arial"/>
              </a:rPr>
              <a:t>risk-takers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FFFFF"/>
                </a:solidFill>
                <a:latin typeface="Arial"/>
                <a:cs typeface="Arial"/>
              </a:rPr>
              <a:t>back </a:t>
            </a:r>
            <a:r>
              <a:rPr dirty="0" sz="1250" spc="-3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30" i="1">
                <a:solidFill>
                  <a:srgbClr val="FFFFFF"/>
                </a:solidFill>
                <a:latin typeface="Arial"/>
                <a:cs typeface="Arial"/>
              </a:rPr>
              <a:t>bold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dirty="0" sz="1250" spc="-10" i="1">
                <a:solidFill>
                  <a:srgbClr val="FFFFFF"/>
                </a:solidFill>
                <a:latin typeface="Arial"/>
                <a:cs typeface="Arial"/>
              </a:rPr>
              <a:t>ideas.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307" y="2839322"/>
            <a:ext cx="4029075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dirty="0" sz="1250" spc="-75" i="1">
                <a:solidFill>
                  <a:srgbClr val="F05139"/>
                </a:solidFill>
                <a:latin typeface="Arial"/>
                <a:cs typeface="Arial"/>
              </a:rPr>
              <a:t>TRUTH: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While 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they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30" i="1">
                <a:solidFill>
                  <a:srgbClr val="F05139"/>
                </a:solidFill>
                <a:latin typeface="Arial"/>
                <a:cs typeface="Arial"/>
              </a:rPr>
              <a:t>do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take </a:t>
            </a:r>
            <a:r>
              <a:rPr dirty="0" sz="1250" spc="-40" i="1">
                <a:solidFill>
                  <a:srgbClr val="F05139"/>
                </a:solidFill>
                <a:latin typeface="Arial"/>
                <a:cs typeface="Arial"/>
              </a:rPr>
              <a:t>risks,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they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15" i="1">
                <a:solidFill>
                  <a:srgbClr val="F05139"/>
                </a:solidFill>
                <a:latin typeface="Arial"/>
                <a:cs typeface="Arial"/>
              </a:rPr>
              <a:t>risk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their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5" i="1">
                <a:solidFill>
                  <a:srgbClr val="F05139"/>
                </a:solidFill>
                <a:latin typeface="Arial"/>
                <a:cs typeface="Arial"/>
              </a:rPr>
              <a:t>investors' </a:t>
            </a:r>
            <a:r>
              <a:rPr dirty="0" sz="1250" spc="-33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5" i="1">
                <a:solidFill>
                  <a:srgbClr val="F05139"/>
                </a:solidFill>
                <a:latin typeface="Arial"/>
                <a:cs typeface="Arial"/>
              </a:rPr>
              <a:t>capital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40" i="1">
                <a:solidFill>
                  <a:srgbClr val="F05139"/>
                </a:solidFill>
                <a:latin typeface="Arial"/>
                <a:cs typeface="Arial"/>
              </a:rPr>
              <a:t>and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30" i="1">
                <a:solidFill>
                  <a:srgbClr val="F05139"/>
                </a:solidFill>
                <a:latin typeface="Arial"/>
                <a:cs typeface="Arial"/>
              </a:rPr>
              <a:t>very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little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15" i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their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own.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545" y="3514089"/>
            <a:ext cx="4041140" cy="1598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5"/>
              </a:spcBef>
            </a:pP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50">
                <a:latin typeface="Arial"/>
                <a:cs typeface="Arial"/>
              </a:rPr>
              <a:t>most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15">
                <a:latin typeface="Arial"/>
                <a:cs typeface="Arial"/>
              </a:rPr>
              <a:t>funds,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20">
                <a:latin typeface="Arial"/>
                <a:cs typeface="Arial"/>
              </a:rPr>
              <a:t>sponsor's </a:t>
            </a:r>
            <a:r>
              <a:rPr dirty="0" sz="1200" spc="45">
                <a:latin typeface="Arial"/>
                <a:cs typeface="Arial"/>
              </a:rPr>
              <a:t>money </a:t>
            </a:r>
            <a:r>
              <a:rPr dirty="0" sz="1200" spc="40">
                <a:latin typeface="Arial"/>
                <a:cs typeface="Arial"/>
              </a:rPr>
              <a:t>often </a:t>
            </a:r>
            <a:r>
              <a:rPr dirty="0" sz="1200" spc="30">
                <a:latin typeface="Arial"/>
                <a:cs typeface="Arial"/>
              </a:rPr>
              <a:t>accounts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for </a:t>
            </a:r>
            <a:r>
              <a:rPr dirty="0" sz="1200" spc="30">
                <a:latin typeface="Arial"/>
                <a:cs typeface="Arial"/>
              </a:rPr>
              <a:t>just </a:t>
            </a:r>
            <a:r>
              <a:rPr dirty="0" sz="1200" spc="95">
                <a:latin typeface="Arial"/>
                <a:cs typeface="Arial"/>
              </a:rPr>
              <a:t>1%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0">
                <a:latin typeface="Arial"/>
                <a:cs typeface="Arial"/>
              </a:rPr>
              <a:t>the total. </a:t>
            </a: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30">
                <a:latin typeface="Arial"/>
                <a:cs typeface="Arial"/>
              </a:rPr>
              <a:t>industry's </a:t>
            </a:r>
            <a:r>
              <a:rPr dirty="0" sz="1200" spc="20">
                <a:latin typeface="Arial"/>
                <a:cs typeface="Arial"/>
              </a:rPr>
              <a:t>revenue </a:t>
            </a:r>
            <a:r>
              <a:rPr dirty="0" sz="1200" spc="30">
                <a:latin typeface="Arial"/>
                <a:cs typeface="Arial"/>
              </a:rPr>
              <a:t>model, </a:t>
            </a:r>
            <a:r>
              <a:rPr dirty="0" sz="1200" spc="35">
                <a:latin typeface="Arial"/>
                <a:cs typeface="Arial"/>
              </a:rPr>
              <a:t> </a:t>
            </a:r>
            <a:r>
              <a:rPr dirty="0" sz="1200" spc="55">
                <a:latin typeface="Arial"/>
                <a:cs typeface="Arial"/>
              </a:rPr>
              <a:t>long </a:t>
            </a:r>
            <a:r>
              <a:rPr dirty="0" sz="1200" spc="30">
                <a:latin typeface="Arial"/>
                <a:cs typeface="Arial"/>
              </a:rPr>
              <a:t>investment </a:t>
            </a:r>
            <a:r>
              <a:rPr dirty="0" sz="1200" spc="-20">
                <a:latin typeface="Arial"/>
                <a:cs typeface="Arial"/>
              </a:rPr>
              <a:t>cycle, </a:t>
            </a:r>
            <a:r>
              <a:rPr dirty="0" sz="1200" spc="65">
                <a:latin typeface="Arial"/>
                <a:cs typeface="Arial"/>
              </a:rPr>
              <a:t>and </a:t>
            </a:r>
            <a:r>
              <a:rPr dirty="0" sz="1200" spc="25">
                <a:latin typeface="Arial"/>
                <a:cs typeface="Arial"/>
              </a:rPr>
              <a:t>lack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>
                <a:latin typeface="Arial"/>
                <a:cs typeface="Arial"/>
              </a:rPr>
              <a:t>visible </a:t>
            </a:r>
            <a:r>
              <a:rPr dirty="0" sz="1200" spc="45">
                <a:latin typeface="Arial"/>
                <a:cs typeface="Arial"/>
              </a:rPr>
              <a:t>performance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data </a:t>
            </a:r>
            <a:r>
              <a:rPr dirty="0" sz="1200" spc="50">
                <a:latin typeface="Arial"/>
                <a:cs typeface="Arial"/>
              </a:rPr>
              <a:t>make </a:t>
            </a:r>
            <a:r>
              <a:rPr dirty="0" sz="1200" spc="-35">
                <a:latin typeface="Arial"/>
                <a:cs typeface="Arial"/>
              </a:rPr>
              <a:t>VCs </a:t>
            </a:r>
            <a:r>
              <a:rPr dirty="0" sz="1200" spc="-25">
                <a:latin typeface="Arial"/>
                <a:cs typeface="Arial"/>
              </a:rPr>
              <a:t>less </a:t>
            </a:r>
            <a:r>
              <a:rPr dirty="0" sz="1200" spc="40">
                <a:latin typeface="Arial"/>
                <a:cs typeface="Arial"/>
              </a:rPr>
              <a:t>accountable for </a:t>
            </a:r>
            <a:r>
              <a:rPr dirty="0" sz="1200" spc="35">
                <a:latin typeface="Arial"/>
                <a:cs typeface="Arial"/>
              </a:rPr>
              <a:t>their </a:t>
            </a:r>
            <a:r>
              <a:rPr dirty="0" sz="1200" spc="45">
                <a:latin typeface="Arial"/>
                <a:cs typeface="Arial"/>
              </a:rPr>
              <a:t>performance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than </a:t>
            </a:r>
            <a:r>
              <a:rPr dirty="0" sz="1200" spc="50">
                <a:latin typeface="Arial"/>
                <a:cs typeface="Arial"/>
              </a:rPr>
              <a:t>most </a:t>
            </a:r>
            <a:r>
              <a:rPr dirty="0" sz="1200" spc="40">
                <a:latin typeface="Arial"/>
                <a:cs typeface="Arial"/>
              </a:rPr>
              <a:t>other </a:t>
            </a:r>
            <a:r>
              <a:rPr dirty="0" sz="1200" spc="20">
                <a:latin typeface="Arial"/>
                <a:cs typeface="Arial"/>
              </a:rPr>
              <a:t>professional </a:t>
            </a:r>
            <a:r>
              <a:rPr dirty="0" sz="1200" spc="5">
                <a:latin typeface="Arial"/>
                <a:cs typeface="Arial"/>
              </a:rPr>
              <a:t>investors. </a:t>
            </a:r>
            <a:r>
              <a:rPr dirty="0" sz="1200" spc="60">
                <a:latin typeface="Arial"/>
                <a:cs typeface="Arial"/>
              </a:rPr>
              <a:t>What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>
                <a:latin typeface="Arial"/>
                <a:cs typeface="Arial"/>
              </a:rPr>
              <a:t>risk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">
                <a:latin typeface="Arial"/>
                <a:cs typeface="Arial"/>
              </a:rPr>
              <a:t>its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reputation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25">
                <a:latin typeface="Arial"/>
                <a:cs typeface="Arial"/>
              </a:rPr>
              <a:t> track-record </a:t>
            </a:r>
            <a:r>
              <a:rPr dirty="0" sz="1200" spc="35">
                <a:latin typeface="Arial"/>
                <a:cs typeface="Arial"/>
              </a:rPr>
              <a:t>which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if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positive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wins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it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more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15">
                <a:latin typeface="Arial"/>
                <a:cs typeface="Arial"/>
              </a:rPr>
              <a:t>investor </a:t>
            </a:r>
            <a:r>
              <a:rPr dirty="0" sz="1200" spc="35">
                <a:latin typeface="Arial"/>
                <a:cs typeface="Arial"/>
              </a:rPr>
              <a:t>capital.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6545" y="5315458"/>
            <a:ext cx="4043045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-15">
                <a:latin typeface="Arial"/>
                <a:cs typeface="Arial"/>
              </a:rPr>
              <a:t>The </a:t>
            </a:r>
            <a:r>
              <a:rPr dirty="0" sz="1200" spc="25">
                <a:latin typeface="Arial"/>
                <a:cs typeface="Arial"/>
              </a:rPr>
              <a:t>reason </a:t>
            </a:r>
            <a:r>
              <a:rPr dirty="0" sz="1200" spc="45">
                <a:latin typeface="Arial"/>
                <a:cs typeface="Arial"/>
              </a:rPr>
              <a:t>behind </a:t>
            </a:r>
            <a:r>
              <a:rPr dirty="0" sz="1200" spc="65">
                <a:latin typeface="Arial"/>
                <a:cs typeface="Arial"/>
              </a:rPr>
              <a:t>that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standard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60">
                <a:latin typeface="Arial"/>
                <a:cs typeface="Arial"/>
              </a:rPr>
              <a:t>fund </a:t>
            </a:r>
            <a:r>
              <a:rPr dirty="0" sz="1200" spc="25">
                <a:latin typeface="Arial"/>
                <a:cs typeface="Arial"/>
              </a:rPr>
              <a:t>charges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 </a:t>
            </a:r>
            <a:r>
              <a:rPr dirty="0" sz="1200" spc="60">
                <a:latin typeface="Arial"/>
                <a:cs typeface="Arial"/>
              </a:rPr>
              <a:t>annual </a:t>
            </a:r>
            <a:r>
              <a:rPr dirty="0" sz="1200">
                <a:latin typeface="Arial"/>
                <a:cs typeface="Arial"/>
              </a:rPr>
              <a:t>fee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105">
                <a:latin typeface="Arial"/>
                <a:cs typeface="Arial"/>
              </a:rPr>
              <a:t>2% </a:t>
            </a:r>
            <a:r>
              <a:rPr dirty="0" sz="1200" spc="60">
                <a:latin typeface="Arial"/>
                <a:cs typeface="Arial"/>
              </a:rPr>
              <a:t>on </a:t>
            </a:r>
            <a:r>
              <a:rPr dirty="0" sz="1200" spc="55">
                <a:latin typeface="Arial"/>
                <a:cs typeface="Arial"/>
              </a:rPr>
              <a:t>committed </a:t>
            </a:r>
            <a:r>
              <a:rPr dirty="0" sz="1200" spc="50">
                <a:latin typeface="Arial"/>
                <a:cs typeface="Arial"/>
              </a:rPr>
              <a:t>or </a:t>
            </a:r>
            <a:r>
              <a:rPr dirty="0" sz="1200" spc="10">
                <a:latin typeface="Arial"/>
                <a:cs typeface="Arial"/>
              </a:rPr>
              <a:t>invested </a:t>
            </a:r>
            <a:r>
              <a:rPr dirty="0" sz="1200" spc="45">
                <a:latin typeface="Arial"/>
                <a:cs typeface="Arial"/>
              </a:rPr>
              <a:t>capital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over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life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fund,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which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usually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10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years.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545" y="6214617"/>
            <a:ext cx="3970020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 spc="15">
                <a:latin typeface="Arial"/>
                <a:cs typeface="Arial"/>
              </a:rPr>
              <a:t>Moreover,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10">
                <a:latin typeface="Arial"/>
                <a:cs typeface="Arial"/>
              </a:rPr>
              <a:t>enjoys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30">
                <a:latin typeface="Arial"/>
                <a:cs typeface="Arial"/>
              </a:rPr>
              <a:t>significant </a:t>
            </a:r>
            <a:r>
              <a:rPr dirty="0" sz="1200" spc="35">
                <a:latin typeface="Arial"/>
                <a:cs typeface="Arial"/>
              </a:rPr>
              <a:t>percentage of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profits </a:t>
            </a:r>
            <a:r>
              <a:rPr dirty="0" sz="1200" spc="70">
                <a:latin typeface="Arial"/>
                <a:cs typeface="Arial"/>
              </a:rPr>
              <a:t>upon </a:t>
            </a:r>
            <a:r>
              <a:rPr dirty="0" sz="1200">
                <a:latin typeface="Arial"/>
                <a:cs typeface="Arial"/>
              </a:rPr>
              <a:t>successful </a:t>
            </a:r>
            <a:r>
              <a:rPr dirty="0" sz="1200" spc="5">
                <a:latin typeface="Arial"/>
                <a:cs typeface="Arial"/>
              </a:rPr>
              <a:t>exit, </a:t>
            </a:r>
            <a:r>
              <a:rPr dirty="0" sz="1200" spc="30">
                <a:latin typeface="Arial"/>
                <a:cs typeface="Arial"/>
              </a:rPr>
              <a:t>usually </a:t>
            </a:r>
            <a:r>
              <a:rPr dirty="0" sz="1200" spc="40">
                <a:latin typeface="Arial"/>
                <a:cs typeface="Arial"/>
              </a:rPr>
              <a:t>when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5">
                <a:latin typeface="Arial"/>
                <a:cs typeface="Arial"/>
              </a:rPr>
              <a:t>portfolio </a:t>
            </a:r>
            <a:r>
              <a:rPr dirty="0" sz="1200" spc="50">
                <a:latin typeface="Arial"/>
                <a:cs typeface="Arial"/>
              </a:rPr>
              <a:t> company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is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acquired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or</a:t>
            </a:r>
            <a:r>
              <a:rPr dirty="0" sz="1200" spc="15">
                <a:latin typeface="Arial"/>
                <a:cs typeface="Arial"/>
              </a:rPr>
              <a:t> goes </a:t>
            </a:r>
            <a:r>
              <a:rPr dirty="0" sz="1200" spc="35">
                <a:latin typeface="Arial"/>
                <a:cs typeface="Arial"/>
              </a:rPr>
              <a:t>public.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56250" y="2082800"/>
            <a:ext cx="4324350" cy="635000"/>
          </a:xfrm>
          <a:prstGeom prst="rect">
            <a:avLst/>
          </a:prstGeom>
          <a:solidFill>
            <a:srgbClr val="F15138"/>
          </a:solidFill>
        </p:spPr>
        <p:txBody>
          <a:bodyPr wrap="square" lIns="0" tIns="95885" rIns="0" bIns="0" rtlCol="0" vert="horz">
            <a:spAutoFit/>
          </a:bodyPr>
          <a:lstStyle/>
          <a:p>
            <a:pPr marL="235585" marR="300990">
              <a:lnSpc>
                <a:spcPct val="118400"/>
              </a:lnSpc>
              <a:spcBef>
                <a:spcPts val="755"/>
              </a:spcBef>
            </a:pPr>
            <a:r>
              <a:rPr dirty="0" sz="1250" spc="-50" i="1">
                <a:solidFill>
                  <a:srgbClr val="FFFFFF"/>
                </a:solidFill>
                <a:latin typeface="Arial"/>
                <a:cs typeface="Arial"/>
              </a:rPr>
              <a:t>MYTH: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65" i="1">
                <a:solidFill>
                  <a:srgbClr val="FFFFFF"/>
                </a:solidFill>
                <a:latin typeface="Arial"/>
                <a:cs typeface="Arial"/>
              </a:rPr>
              <a:t>VCs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10" i="1">
                <a:solidFill>
                  <a:srgbClr val="FFFFFF"/>
                </a:solidFill>
                <a:latin typeface="Arial"/>
                <a:cs typeface="Arial"/>
              </a:rPr>
              <a:t>believed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40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5" i="1">
                <a:solidFill>
                  <a:srgbClr val="FFFFFF"/>
                </a:solidFill>
                <a:latin typeface="Arial"/>
                <a:cs typeface="Arial"/>
              </a:rPr>
              <a:t>generate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25" i="1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15" i="1">
                <a:solidFill>
                  <a:srgbClr val="FFFFFF"/>
                </a:solidFill>
                <a:latin typeface="Arial"/>
                <a:cs typeface="Arial"/>
              </a:rPr>
              <a:t>returns</a:t>
            </a:r>
            <a:r>
              <a:rPr dirty="0" sz="1250" spc="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30" i="1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1250" spc="-3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2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50" spc="-5" i="1">
                <a:solidFill>
                  <a:srgbClr val="FFFFFF"/>
                </a:solidFill>
                <a:latin typeface="Arial"/>
                <a:cs typeface="Arial"/>
              </a:rPr>
              <a:t>investments.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9515" y="2839322"/>
            <a:ext cx="4025900" cy="47688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dirty="0" sz="1250" spc="-75" i="1">
                <a:solidFill>
                  <a:srgbClr val="F05139"/>
                </a:solidFill>
                <a:latin typeface="Arial"/>
                <a:cs typeface="Arial"/>
              </a:rPr>
              <a:t>TRUTH: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20" i="1">
                <a:solidFill>
                  <a:srgbClr val="F05139"/>
                </a:solidFill>
                <a:latin typeface="Arial"/>
                <a:cs typeface="Arial"/>
              </a:rPr>
              <a:t>Research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10" i="1">
                <a:solidFill>
                  <a:srgbClr val="F05139"/>
                </a:solidFill>
                <a:latin typeface="Arial"/>
                <a:cs typeface="Arial"/>
              </a:rPr>
              <a:t>suggests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45" i="1">
                <a:solidFill>
                  <a:srgbClr val="F05139"/>
                </a:solidFill>
                <a:latin typeface="Arial"/>
                <a:cs typeface="Arial"/>
              </a:rPr>
              <a:t>that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overall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performance </a:t>
            </a:r>
            <a:r>
              <a:rPr dirty="0" sz="1250" spc="-33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15" i="1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1250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the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10" i="1">
                <a:solidFill>
                  <a:srgbClr val="F05139"/>
                </a:solidFill>
                <a:latin typeface="Arial"/>
                <a:cs typeface="Arial"/>
              </a:rPr>
              <a:t>industry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-35" i="1">
                <a:solidFill>
                  <a:srgbClr val="F05139"/>
                </a:solidFill>
                <a:latin typeface="Arial"/>
                <a:cs typeface="Arial"/>
              </a:rPr>
              <a:t>is</a:t>
            </a:r>
            <a:r>
              <a:rPr dirty="0" sz="1250" spc="5" i="1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1250" spc="20" i="1">
                <a:solidFill>
                  <a:srgbClr val="F05139"/>
                </a:solidFill>
                <a:latin typeface="Arial"/>
                <a:cs typeface="Arial"/>
              </a:rPr>
              <a:t>poor.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78753" y="3514089"/>
            <a:ext cx="4093845" cy="9245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105"/>
              </a:spcBef>
            </a:pP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35">
                <a:latin typeface="Arial"/>
                <a:cs typeface="Arial"/>
              </a:rPr>
              <a:t>funds </a:t>
            </a:r>
            <a:r>
              <a:rPr dirty="0" sz="1200" spc="45">
                <a:latin typeface="Arial"/>
                <a:cs typeface="Arial"/>
              </a:rPr>
              <a:t>haven't </a:t>
            </a:r>
            <a:r>
              <a:rPr dirty="0" sz="1200" spc="25">
                <a:latin typeface="Arial"/>
                <a:cs typeface="Arial"/>
              </a:rPr>
              <a:t>significantly </a:t>
            </a:r>
            <a:r>
              <a:rPr dirty="0" sz="1200" spc="50">
                <a:latin typeface="Arial"/>
                <a:cs typeface="Arial"/>
              </a:rPr>
              <a:t>outperformed </a:t>
            </a:r>
            <a:r>
              <a:rPr dirty="0" sz="1200" spc="40">
                <a:latin typeface="Arial"/>
                <a:cs typeface="Arial"/>
              </a:rPr>
              <a:t>the </a:t>
            </a:r>
            <a:r>
              <a:rPr dirty="0" sz="1200" spc="45">
                <a:latin typeface="Arial"/>
                <a:cs typeface="Arial"/>
              </a:rPr>
              <a:t>public </a:t>
            </a:r>
            <a:r>
              <a:rPr dirty="0" sz="1200" spc="50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markets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since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late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1990s,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3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particularly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since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1997,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due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25">
                <a:latin typeface="Arial"/>
                <a:cs typeface="Arial"/>
              </a:rPr>
              <a:t>less </a:t>
            </a:r>
            <a:r>
              <a:rPr dirty="0" sz="1200" spc="15">
                <a:latin typeface="Arial"/>
                <a:cs typeface="Arial"/>
              </a:rPr>
              <a:t>cash </a:t>
            </a:r>
            <a:r>
              <a:rPr dirty="0" sz="1200" spc="40">
                <a:latin typeface="Arial"/>
                <a:cs typeface="Arial"/>
              </a:rPr>
              <a:t>being </a:t>
            </a:r>
            <a:r>
              <a:rPr dirty="0" sz="1200" spc="45">
                <a:latin typeface="Arial"/>
                <a:cs typeface="Arial"/>
              </a:rPr>
              <a:t>returned </a:t>
            </a:r>
            <a:r>
              <a:rPr dirty="0" sz="1200" spc="55">
                <a:latin typeface="Arial"/>
                <a:cs typeface="Arial"/>
              </a:rPr>
              <a:t>to </a:t>
            </a:r>
            <a:r>
              <a:rPr dirty="0" sz="1200" spc="-25">
                <a:latin typeface="Arial"/>
                <a:cs typeface="Arial"/>
              </a:rPr>
              <a:t>VC </a:t>
            </a:r>
            <a:r>
              <a:rPr dirty="0" sz="1200" spc="10">
                <a:latin typeface="Arial"/>
                <a:cs typeface="Arial"/>
              </a:rPr>
              <a:t>investors </a:t>
            </a:r>
            <a:r>
              <a:rPr dirty="0" sz="1200" spc="65">
                <a:latin typeface="Arial"/>
                <a:cs typeface="Arial"/>
              </a:rPr>
              <a:t>than </a:t>
            </a:r>
            <a:r>
              <a:rPr dirty="0" sz="1200" spc="70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what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they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have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invested.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8753" y="4641850"/>
            <a:ext cx="3870960" cy="6959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85"/>
              </a:spcBef>
            </a:pPr>
            <a:r>
              <a:rPr dirty="0" sz="1200">
                <a:latin typeface="Arial"/>
                <a:cs typeface="Arial"/>
              </a:rPr>
              <a:t>There </a:t>
            </a:r>
            <a:r>
              <a:rPr dirty="0" sz="1200" spc="-20">
                <a:latin typeface="Arial"/>
                <a:cs typeface="Arial"/>
              </a:rPr>
              <a:t>is </a:t>
            </a:r>
            <a:r>
              <a:rPr dirty="0" sz="1200" spc="65">
                <a:latin typeface="Arial"/>
                <a:cs typeface="Arial"/>
              </a:rPr>
              <a:t>a </a:t>
            </a:r>
            <a:r>
              <a:rPr dirty="0" sz="1200" spc="40">
                <a:latin typeface="Arial"/>
                <a:cs typeface="Arial"/>
              </a:rPr>
              <a:t>small </a:t>
            </a:r>
            <a:r>
              <a:rPr dirty="0" sz="1200" spc="65">
                <a:latin typeface="Arial"/>
                <a:cs typeface="Arial"/>
              </a:rPr>
              <a:t>group </a:t>
            </a:r>
            <a:r>
              <a:rPr dirty="0" sz="1200" spc="35">
                <a:latin typeface="Arial"/>
                <a:cs typeface="Arial"/>
              </a:rPr>
              <a:t>of </a:t>
            </a:r>
            <a:r>
              <a:rPr dirty="0" sz="1200" spc="45">
                <a:latin typeface="Arial"/>
                <a:cs typeface="Arial"/>
              </a:rPr>
              <a:t>top-performing </a:t>
            </a:r>
            <a:r>
              <a:rPr dirty="0" sz="1200" spc="30">
                <a:latin typeface="Arial"/>
                <a:cs typeface="Arial"/>
              </a:rPr>
              <a:t>firms </a:t>
            </a:r>
            <a:r>
              <a:rPr dirty="0" sz="1200" spc="60">
                <a:latin typeface="Arial"/>
                <a:cs typeface="Arial"/>
              </a:rPr>
              <a:t>that </a:t>
            </a:r>
            <a:r>
              <a:rPr dirty="0" sz="1200" spc="6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generate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great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50">
                <a:latin typeface="Arial"/>
                <a:cs typeface="Arial"/>
              </a:rPr>
              <a:t>“venture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25">
                <a:latin typeface="Arial"/>
                <a:cs typeface="Arial"/>
              </a:rPr>
              <a:t>rates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70">
                <a:latin typeface="Arial"/>
                <a:cs typeface="Arial"/>
              </a:rPr>
              <a:t>return”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least twice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the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capital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invested,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0">
                <a:latin typeface="Arial"/>
                <a:cs typeface="Arial"/>
              </a:rPr>
              <a:t>net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of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5">
                <a:latin typeface="Arial"/>
                <a:cs typeface="Arial"/>
              </a:rPr>
              <a:t>fees.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8753" y="5534913"/>
            <a:ext cx="4036695" cy="702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3300"/>
              </a:lnSpc>
              <a:spcBef>
                <a:spcPts val="100"/>
              </a:spcBef>
            </a:pPr>
            <a:r>
              <a:rPr dirty="0" sz="1200" spc="5">
                <a:latin typeface="Arial"/>
                <a:cs typeface="Arial"/>
              </a:rPr>
              <a:t>However, </a:t>
            </a:r>
            <a:r>
              <a:rPr dirty="0" sz="1200" spc="30">
                <a:latin typeface="Arial"/>
                <a:cs typeface="Arial"/>
              </a:rPr>
              <a:t>it's </a:t>
            </a:r>
            <a:r>
              <a:rPr dirty="0" sz="1200" spc="60">
                <a:latin typeface="Arial"/>
                <a:cs typeface="Arial"/>
              </a:rPr>
              <a:t>hard to </a:t>
            </a:r>
            <a:r>
              <a:rPr dirty="0" sz="1200" spc="40">
                <a:latin typeface="Arial"/>
                <a:cs typeface="Arial"/>
              </a:rPr>
              <a:t>know </a:t>
            </a:r>
            <a:r>
              <a:rPr dirty="0" sz="1200" spc="15">
                <a:latin typeface="Arial"/>
                <a:cs typeface="Arial"/>
              </a:rPr>
              <a:t>definitively </a:t>
            </a:r>
            <a:r>
              <a:rPr dirty="0" sz="1200" spc="35">
                <a:latin typeface="Arial"/>
                <a:cs typeface="Arial"/>
              </a:rPr>
              <a:t>which firms are </a:t>
            </a:r>
            <a:r>
              <a:rPr dirty="0" sz="1200" spc="40">
                <a:latin typeface="Arial"/>
                <a:cs typeface="Arial"/>
              </a:rPr>
              <a:t>in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that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group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20">
                <a:latin typeface="Arial"/>
                <a:cs typeface="Arial"/>
              </a:rPr>
              <a:t>because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45">
                <a:latin typeface="Arial"/>
                <a:cs typeface="Arial"/>
              </a:rPr>
              <a:t>performance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data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not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generally </a:t>
            </a:r>
            <a:r>
              <a:rPr dirty="0" sz="1200" spc="-320">
                <a:latin typeface="Arial"/>
                <a:cs typeface="Arial"/>
              </a:rPr>
              <a:t> </a:t>
            </a:r>
            <a:r>
              <a:rPr dirty="0" sz="1200" spc="30">
                <a:latin typeface="Arial"/>
                <a:cs typeface="Arial"/>
              </a:rPr>
              <a:t>available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5">
                <a:latin typeface="Arial"/>
                <a:cs typeface="Arial"/>
              </a:rPr>
              <a:t>and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35">
                <a:latin typeface="Arial"/>
                <a:cs typeface="Arial"/>
              </a:rPr>
              <a:t>are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60">
                <a:latin typeface="Arial"/>
                <a:cs typeface="Arial"/>
              </a:rPr>
              <a:t>not</a:t>
            </a:r>
            <a:r>
              <a:rPr dirty="0" sz="1200" spc="15">
                <a:latin typeface="Arial"/>
                <a:cs typeface="Arial"/>
              </a:rPr>
              <a:t> consistently </a:t>
            </a:r>
            <a:r>
              <a:rPr dirty="0" sz="1200" spc="35">
                <a:latin typeface="Arial"/>
                <a:cs typeface="Arial"/>
              </a:rPr>
              <a:t>reported.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250" y="1115821"/>
            <a:ext cx="8954135" cy="5347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35"/>
              </a:spcBef>
            </a:pP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Tax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060"/>
              </a:spcBef>
            </a:pPr>
            <a:r>
              <a:rPr dirty="0" sz="1000" spc="20">
                <a:solidFill>
                  <a:srgbClr val="3F3F3F"/>
                </a:solidFill>
                <a:latin typeface="Arial"/>
                <a:cs typeface="Arial"/>
              </a:rPr>
              <a:t>Certain</a:t>
            </a:r>
            <a:r>
              <a:rPr dirty="0" sz="100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3F3F3F"/>
                </a:solidFill>
                <a:latin typeface="Arial"/>
                <a:cs typeface="Arial"/>
              </a:rPr>
              <a:t>Material</a:t>
            </a:r>
            <a:r>
              <a:rPr dirty="0" sz="100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3F3F3F"/>
                </a:solidFill>
                <a:latin typeface="Arial"/>
                <a:cs typeface="Arial"/>
              </a:rPr>
              <a:t>U.S.</a:t>
            </a:r>
            <a:r>
              <a:rPr dirty="0" sz="1000" spc="10">
                <a:solidFill>
                  <a:srgbClr val="3F3F3F"/>
                </a:solidFill>
                <a:latin typeface="Arial"/>
                <a:cs typeface="Arial"/>
              </a:rPr>
              <a:t> Federal</a:t>
            </a:r>
            <a:r>
              <a:rPr dirty="0" sz="100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3F3F3F"/>
                </a:solidFill>
                <a:latin typeface="Arial"/>
                <a:cs typeface="Arial"/>
              </a:rPr>
              <a:t>Income</a:t>
            </a:r>
            <a:r>
              <a:rPr dirty="0" sz="100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100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3F3F3F"/>
                </a:solidFill>
                <a:latin typeface="Arial"/>
                <a:cs typeface="Arial"/>
              </a:rPr>
              <a:t>Considerations</a:t>
            </a:r>
            <a:r>
              <a:rPr dirty="0" sz="100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3F3F3F"/>
                </a:solidFill>
                <a:latin typeface="Arial"/>
                <a:cs typeface="Arial"/>
              </a:rPr>
              <a:t>[LL</a:t>
            </a:r>
            <a:r>
              <a:rPr dirty="0" sz="100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100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3F3F3F"/>
                </a:solidFill>
                <a:latin typeface="Arial"/>
                <a:cs typeface="Arial"/>
              </a:rPr>
              <a:t>update]</a:t>
            </a:r>
            <a:r>
              <a:rPr dirty="0" baseline="31746" sz="1050" spc="75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baseline="31746"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/>
              <a:cs typeface="Calibri"/>
            </a:endParaRPr>
          </a:p>
          <a:p>
            <a:pPr marL="63500" marR="447040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following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general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30">
                <a:latin typeface="Arial"/>
                <a:cs typeface="Arial"/>
              </a:rPr>
              <a:t>of certain </a:t>
            </a:r>
            <a:r>
              <a:rPr dirty="0" sz="1000" spc="40">
                <a:latin typeface="Arial"/>
                <a:cs typeface="Arial"/>
              </a:rPr>
              <a:t>material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considerations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relevant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prospective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purchasers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who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citizens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residents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United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5">
                <a:latin typeface="Arial"/>
                <a:cs typeface="Arial"/>
              </a:rPr>
              <a:t>who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63500" marR="100330">
              <a:lnSpc>
                <a:spcPct val="122500"/>
              </a:lnSpc>
              <a:spcBef>
                <a:spcPts val="20"/>
              </a:spcBef>
            </a:pP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45">
                <a:latin typeface="Arial"/>
                <a:cs typeface="Arial"/>
              </a:rPr>
              <a:t>pursuant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25">
                <a:latin typeface="Arial"/>
                <a:cs typeface="Arial"/>
              </a:rPr>
              <a:t>offering.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based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current </a:t>
            </a:r>
            <a:r>
              <a:rPr dirty="0" sz="1000" spc="15">
                <a:latin typeface="Arial"/>
                <a:cs typeface="Arial"/>
              </a:rPr>
              <a:t>provisions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Internal </a:t>
            </a:r>
            <a:r>
              <a:rPr dirty="0" sz="1000">
                <a:latin typeface="Arial"/>
                <a:cs typeface="Arial"/>
              </a:rPr>
              <a:t>Revenue </a:t>
            </a:r>
            <a:r>
              <a:rPr dirty="0" sz="1000" spc="10">
                <a:latin typeface="Arial"/>
                <a:cs typeface="Arial"/>
              </a:rPr>
              <a:t>Code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1986,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5">
                <a:latin typeface="Arial"/>
                <a:cs typeface="Arial"/>
              </a:rPr>
              <a:t>amended </a:t>
            </a:r>
            <a:r>
              <a:rPr dirty="0" sz="1000" spc="10">
                <a:latin typeface="Arial"/>
                <a:cs typeface="Arial"/>
              </a:rPr>
              <a:t>(the </a:t>
            </a:r>
            <a:r>
              <a:rPr dirty="0" sz="1000" spc="30">
                <a:latin typeface="Arial"/>
                <a:cs typeface="Arial"/>
              </a:rPr>
              <a:t>“Code”),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existing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proposed </a:t>
            </a:r>
            <a:r>
              <a:rPr dirty="0" sz="1000" spc="5">
                <a:latin typeface="Arial"/>
                <a:cs typeface="Arial"/>
              </a:rPr>
              <a:t>Treasury </a:t>
            </a:r>
            <a:r>
              <a:rPr dirty="0" sz="1000" spc="25">
                <a:latin typeface="Arial"/>
                <a:cs typeface="Arial"/>
              </a:rPr>
              <a:t>Regulations </a:t>
            </a:r>
            <a:r>
              <a:rPr dirty="0" sz="1000" spc="50">
                <a:latin typeface="Arial"/>
                <a:cs typeface="Arial"/>
              </a:rPr>
              <a:t>promulgated </a:t>
            </a:r>
            <a:r>
              <a:rPr dirty="0" sz="1000" spc="35">
                <a:latin typeface="Arial"/>
                <a:cs typeface="Arial"/>
              </a:rPr>
              <a:t>thereunder </a:t>
            </a:r>
            <a:r>
              <a:rPr dirty="0" sz="1000" spc="25">
                <a:latin typeface="Arial"/>
                <a:cs typeface="Arial"/>
              </a:rPr>
              <a:t>(“Regulations”), </a:t>
            </a:r>
            <a:r>
              <a:rPr dirty="0" sz="1000" spc="40">
                <a:latin typeface="Arial"/>
                <a:cs typeface="Arial"/>
              </a:rPr>
              <a:t>court </a:t>
            </a:r>
            <a:r>
              <a:rPr dirty="0" sz="1000">
                <a:latin typeface="Arial"/>
                <a:cs typeface="Arial"/>
              </a:rPr>
              <a:t>decisions,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administrative rulings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60">
                <a:latin typeface="Arial"/>
                <a:cs typeface="Arial"/>
              </a:rPr>
              <a:t>IRS, </a:t>
            </a:r>
            <a:r>
              <a:rPr dirty="0" sz="1000" spc="30">
                <a:latin typeface="Arial"/>
                <a:cs typeface="Arial"/>
              </a:rPr>
              <a:t>all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date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30">
                <a:latin typeface="Arial"/>
                <a:cs typeface="Arial"/>
              </a:rPr>
              <a:t>document,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all of which are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change, </a:t>
            </a:r>
            <a:r>
              <a:rPr dirty="0" sz="1000" spc="10">
                <a:latin typeface="Arial"/>
                <a:cs typeface="Arial"/>
              </a:rPr>
              <a:t>possibly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retroactive </a:t>
            </a:r>
            <a:r>
              <a:rPr dirty="0" sz="1000" spc="-10">
                <a:latin typeface="Arial"/>
                <a:cs typeface="Arial"/>
              </a:rPr>
              <a:t>basis,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different interpretations.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take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contrary </a:t>
            </a:r>
            <a:r>
              <a:rPr dirty="0" sz="1000">
                <a:latin typeface="Arial"/>
                <a:cs typeface="Arial"/>
              </a:rPr>
              <a:t>view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any of </a:t>
            </a:r>
            <a:r>
              <a:rPr dirty="0" sz="1000" spc="35">
                <a:latin typeface="Arial"/>
                <a:cs typeface="Arial"/>
              </a:rPr>
              <a:t>the matters </a:t>
            </a:r>
            <a:r>
              <a:rPr dirty="0" sz="1000" spc="5">
                <a:latin typeface="Arial"/>
                <a:cs typeface="Arial"/>
              </a:rPr>
              <a:t>discussed </a:t>
            </a:r>
            <a:r>
              <a:rPr dirty="0" sz="1000" spc="10">
                <a:latin typeface="Arial"/>
                <a:cs typeface="Arial"/>
              </a:rPr>
              <a:t>herein,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45">
                <a:latin typeface="Arial"/>
                <a:cs typeface="Arial"/>
              </a:rPr>
              <a:t>ruling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">
                <a:latin typeface="Arial"/>
                <a:cs typeface="Arial"/>
              </a:rPr>
              <a:t>been,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be,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sought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issues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discussed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summary.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assurance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given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future</a:t>
            </a:r>
            <a:r>
              <a:rPr dirty="0" sz="1000" spc="15">
                <a:latin typeface="Arial"/>
                <a:cs typeface="Arial"/>
              </a:rPr>
              <a:t> legislative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administrative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changes</a:t>
            </a:r>
            <a:endParaRPr sz="1000">
              <a:latin typeface="Arial"/>
              <a:cs typeface="Arial"/>
            </a:endParaRPr>
          </a:p>
          <a:p>
            <a:pPr marL="63500" marR="387985">
              <a:lnSpc>
                <a:spcPct val="122000"/>
              </a:lnSpc>
              <a:spcBef>
                <a:spcPts val="25"/>
              </a:spcBef>
            </a:pPr>
            <a:r>
              <a:rPr dirty="0" sz="1000" spc="40">
                <a:latin typeface="Arial"/>
                <a:cs typeface="Arial"/>
              </a:rPr>
              <a:t>or court </a:t>
            </a:r>
            <a:r>
              <a:rPr dirty="0" sz="1000" spc="5">
                <a:latin typeface="Arial"/>
                <a:cs typeface="Arial"/>
              </a:rPr>
              <a:t>decisions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0">
                <a:latin typeface="Arial"/>
                <a:cs typeface="Arial"/>
              </a:rPr>
              <a:t>signi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cantly </a:t>
            </a:r>
            <a:r>
              <a:rPr dirty="0" sz="1000" spc="35">
                <a:latin typeface="Arial"/>
                <a:cs typeface="Arial"/>
              </a:rPr>
              <a:t>modify the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35">
                <a:latin typeface="Arial"/>
                <a:cs typeface="Arial"/>
              </a:rPr>
              <a:t>contained </a:t>
            </a:r>
            <a:r>
              <a:rPr dirty="0" sz="1000" spc="20">
                <a:latin typeface="Arial"/>
                <a:cs typeface="Arial"/>
              </a:rPr>
              <a:t>herein.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may 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retroactive, </a:t>
            </a:r>
            <a:r>
              <a:rPr dirty="0" sz="1000" spc="35">
                <a:latin typeface="Arial"/>
                <a:cs typeface="Arial"/>
              </a:rPr>
              <a:t>including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adverse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effect,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respect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transactions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completed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dates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changes.</a:t>
            </a:r>
            <a:endParaRPr sz="1000">
              <a:latin typeface="Arial"/>
              <a:cs typeface="Arial"/>
            </a:endParaRPr>
          </a:p>
          <a:p>
            <a:pPr marL="63500" marR="141605">
              <a:lnSpc>
                <a:spcPct val="122500"/>
              </a:lnSpc>
              <a:spcBef>
                <a:spcPts val="15"/>
              </a:spcBef>
            </a:pP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20">
                <a:latin typeface="Arial"/>
                <a:cs typeface="Arial"/>
              </a:rPr>
              <a:t>only applies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individual </a:t>
            </a:r>
            <a:r>
              <a:rPr dirty="0" sz="1000" spc="5">
                <a:latin typeface="Arial"/>
                <a:cs typeface="Arial"/>
              </a:rPr>
              <a:t>citizens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0">
                <a:latin typeface="Arial"/>
                <a:cs typeface="Arial"/>
              </a:rPr>
              <a:t>residents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United </a:t>
            </a:r>
            <a:r>
              <a:rPr dirty="0" sz="1000">
                <a:latin typeface="Arial"/>
                <a:cs typeface="Arial"/>
              </a:rPr>
              <a:t>States </a:t>
            </a:r>
            <a:r>
              <a:rPr dirty="0" sz="1000" spc="45">
                <a:latin typeface="Arial"/>
                <a:cs typeface="Arial"/>
              </a:rPr>
              <a:t>who hold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within the </a:t>
            </a:r>
            <a:r>
              <a:rPr dirty="0" sz="1000" spc="50">
                <a:latin typeface="Arial"/>
                <a:cs typeface="Arial"/>
              </a:rPr>
              <a:t>meaning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Code </a:t>
            </a:r>
            <a:r>
              <a:rPr dirty="0" sz="1000" spc="5">
                <a:latin typeface="Arial"/>
                <a:cs typeface="Arial"/>
              </a:rPr>
              <a:t>Section </a:t>
            </a:r>
            <a:r>
              <a:rPr dirty="0" sz="1000" spc="25">
                <a:latin typeface="Arial"/>
                <a:cs typeface="Arial"/>
              </a:rPr>
              <a:t>1221 </a:t>
            </a:r>
            <a:r>
              <a:rPr dirty="0" sz="1000" spc="5">
                <a:latin typeface="Arial"/>
                <a:cs typeface="Arial"/>
              </a:rPr>
              <a:t>(generally, </a:t>
            </a:r>
            <a:r>
              <a:rPr dirty="0" sz="1000" spc="35">
                <a:latin typeface="Arial"/>
                <a:cs typeface="Arial"/>
              </a:rPr>
              <a:t>property </a:t>
            </a:r>
            <a:r>
              <a:rPr dirty="0" sz="1000" spc="30">
                <a:latin typeface="Arial"/>
                <a:cs typeface="Arial"/>
              </a:rPr>
              <a:t>held for </a:t>
            </a:r>
            <a:r>
              <a:rPr dirty="0" sz="1000" spc="15">
                <a:latin typeface="Arial"/>
                <a:cs typeface="Arial"/>
              </a:rPr>
              <a:t>purchase).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5">
                <a:latin typeface="Arial"/>
                <a:cs typeface="Arial"/>
              </a:rPr>
              <a:t>treatment </a:t>
            </a:r>
            <a:r>
              <a:rPr dirty="0" sz="1000" spc="30">
                <a:latin typeface="Arial"/>
                <a:cs typeface="Arial"/>
              </a:rPr>
              <a:t>of unitholders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">
                <a:latin typeface="Arial"/>
                <a:cs typeface="Arial"/>
              </a:rPr>
              <a:t>vary </a:t>
            </a:r>
            <a:r>
              <a:rPr dirty="0" sz="1000" spc="40">
                <a:latin typeface="Arial"/>
                <a:cs typeface="Arial"/>
              </a:rPr>
              <a:t>depending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40">
                <a:latin typeface="Arial"/>
                <a:cs typeface="Arial"/>
              </a:rPr>
              <a:t>particular </a:t>
            </a:r>
            <a:r>
              <a:rPr dirty="0" sz="1000" spc="20">
                <a:latin typeface="Arial"/>
                <a:cs typeface="Arial"/>
              </a:rPr>
              <a:t>situations.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Certain </a:t>
            </a:r>
            <a:r>
              <a:rPr dirty="0" sz="1000" spc="10">
                <a:latin typeface="Arial"/>
                <a:cs typeface="Arial"/>
              </a:rPr>
              <a:t>holders,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25">
                <a:latin typeface="Arial"/>
                <a:cs typeface="Arial"/>
              </a:rPr>
              <a:t>corporations, </a:t>
            </a:r>
            <a:r>
              <a:rPr dirty="0" sz="1000" spc="-5">
                <a:latin typeface="Arial"/>
                <a:cs typeface="Arial"/>
              </a:rPr>
              <a:t>estates, </a:t>
            </a:r>
            <a:r>
              <a:rPr dirty="0" sz="1000" spc="5">
                <a:latin typeface="Arial"/>
                <a:cs typeface="Arial"/>
              </a:rPr>
              <a:t>trusts, </a:t>
            </a:r>
            <a:r>
              <a:rPr dirty="0" sz="1000" spc="25">
                <a:latin typeface="Arial"/>
                <a:cs typeface="Arial"/>
              </a:rPr>
              <a:t>insurance </a:t>
            </a:r>
            <a:r>
              <a:rPr dirty="0" sz="1000" spc="20">
                <a:latin typeface="Arial"/>
                <a:cs typeface="Arial"/>
              </a:rPr>
              <a:t>companies,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5">
                <a:latin typeface="Arial"/>
                <a:cs typeface="Arial"/>
              </a:rPr>
              <a:t>exempt </a:t>
            </a:r>
            <a:r>
              <a:rPr dirty="0" sz="1000" spc="30">
                <a:latin typeface="Arial"/>
                <a:cs typeface="Arial"/>
              </a:rPr>
              <a:t>organizations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governmental </a:t>
            </a:r>
            <a:r>
              <a:rPr dirty="0" sz="1000" spc="20">
                <a:latin typeface="Arial"/>
                <a:cs typeface="Arial"/>
              </a:rPr>
              <a:t>organizations, </a:t>
            </a:r>
            <a:r>
              <a:rPr dirty="0" sz="1000" spc="25">
                <a:latin typeface="Arial"/>
                <a:cs typeface="Arial"/>
              </a:rPr>
              <a:t>banks </a:t>
            </a:r>
            <a:r>
              <a:rPr dirty="0" sz="1000" spc="50">
                <a:latin typeface="Arial"/>
                <a:cs typeface="Arial"/>
              </a:rPr>
              <a:t>and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nancial </a:t>
            </a:r>
            <a:r>
              <a:rPr dirty="0" sz="1000" spc="20">
                <a:latin typeface="Arial"/>
                <a:cs typeface="Arial"/>
              </a:rPr>
              <a:t>institutions, </a:t>
            </a:r>
            <a:r>
              <a:rPr dirty="0" sz="1000" spc="30">
                <a:latin typeface="Arial"/>
                <a:cs typeface="Arial"/>
              </a:rPr>
              <a:t>pass-through </a:t>
            </a:r>
            <a:r>
              <a:rPr dirty="0" sz="1000" spc="15">
                <a:latin typeface="Arial"/>
                <a:cs typeface="Arial"/>
              </a:rPr>
              <a:t>entities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pass-through </a:t>
            </a:r>
            <a:r>
              <a:rPr dirty="0" sz="1000" spc="5">
                <a:latin typeface="Arial"/>
                <a:cs typeface="Arial"/>
              </a:rPr>
              <a:t>entities, </a:t>
            </a:r>
            <a:r>
              <a:rPr dirty="0" sz="1000" spc="25">
                <a:latin typeface="Arial"/>
                <a:cs typeface="Arial"/>
              </a:rPr>
              <a:t>taxpayers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alternative </a:t>
            </a:r>
            <a:r>
              <a:rPr dirty="0" sz="1000" spc="70">
                <a:latin typeface="Arial"/>
                <a:cs typeface="Arial"/>
              </a:rPr>
              <a:t>minimum </a:t>
            </a:r>
            <a:r>
              <a:rPr dirty="0" sz="1000" spc="15">
                <a:latin typeface="Arial"/>
                <a:cs typeface="Arial"/>
              </a:rPr>
              <a:t>tax, </a:t>
            </a:r>
            <a:r>
              <a:rPr dirty="0" sz="1000" spc="20">
                <a:latin typeface="Arial"/>
                <a:cs typeface="Arial"/>
              </a:rPr>
              <a:t>broker-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dealers,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traders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securities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elect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use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mark-to-market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method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securities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90"/>
              </a:spcBef>
            </a:pPr>
            <a:r>
              <a:rPr dirty="0" sz="1000" spc="20">
                <a:latin typeface="Arial"/>
                <a:cs typeface="Arial"/>
              </a:rPr>
              <a:t>holdings,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whose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functional</a:t>
            </a:r>
            <a:r>
              <a:rPr dirty="0" sz="1000" spc="20">
                <a:latin typeface="Arial"/>
                <a:cs typeface="Arial"/>
              </a:rPr>
              <a:t> currency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Dollar,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regulated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companies,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65"/>
              </a:spcBef>
            </a:pPr>
            <a:r>
              <a:rPr dirty="0" sz="1000" spc="25">
                <a:latin typeface="Arial"/>
                <a:cs typeface="Arial"/>
              </a:rPr>
              <a:t>real </a:t>
            </a:r>
            <a:r>
              <a:rPr dirty="0" sz="1000" spc="15">
                <a:latin typeface="Arial"/>
                <a:cs typeface="Arial"/>
              </a:rPr>
              <a:t>estate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trusts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persons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holding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“straddle”,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“hedge,”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“constructive</a:t>
            </a:r>
            <a:r>
              <a:rPr dirty="0" sz="1000" spc="20">
                <a:latin typeface="Arial"/>
                <a:cs typeface="Arial"/>
              </a:rPr>
              <a:t> sale,”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“conversion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transaction,”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endParaRPr sz="1000">
              <a:latin typeface="Arial"/>
              <a:cs typeface="Arial"/>
            </a:endParaRPr>
          </a:p>
          <a:p>
            <a:pPr marL="63500" marR="59690">
              <a:lnSpc>
                <a:spcPct val="122000"/>
              </a:lnSpc>
              <a:spcBef>
                <a:spcPts val="20"/>
              </a:spcBef>
            </a:pPr>
            <a:r>
              <a:rPr dirty="0" sz="1000" spc="35">
                <a:latin typeface="Arial"/>
                <a:cs typeface="Arial"/>
              </a:rPr>
              <a:t>integrated </a:t>
            </a:r>
            <a:r>
              <a:rPr dirty="0" sz="1000" spc="30">
                <a:latin typeface="Arial"/>
                <a:cs typeface="Arial"/>
              </a:rPr>
              <a:t>transaction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5">
                <a:latin typeface="Arial"/>
                <a:cs typeface="Arial"/>
              </a:rPr>
              <a:t>reduction </a:t>
            </a:r>
            <a:r>
              <a:rPr dirty="0" sz="1000" spc="20">
                <a:latin typeface="Arial"/>
                <a:cs typeface="Arial"/>
              </a:rPr>
              <a:t>transaction, </a:t>
            </a:r>
            <a:r>
              <a:rPr dirty="0" sz="1000" spc="45">
                <a:latin typeface="Arial"/>
                <a:cs typeface="Arial"/>
              </a:rPr>
              <a:t>“controlled </a:t>
            </a:r>
            <a:r>
              <a:rPr dirty="0" sz="1000" spc="30">
                <a:latin typeface="Arial"/>
                <a:cs typeface="Arial"/>
              </a:rPr>
              <a:t>foreign corporations,” </a:t>
            </a:r>
            <a:r>
              <a:rPr dirty="0" sz="1000" spc="20">
                <a:latin typeface="Arial"/>
                <a:cs typeface="Arial"/>
              </a:rPr>
              <a:t>“passive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5">
                <a:latin typeface="Arial"/>
                <a:cs typeface="Arial"/>
              </a:rPr>
              <a:t>companies,”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40">
                <a:latin typeface="Arial"/>
                <a:cs typeface="Arial"/>
              </a:rPr>
              <a:t>former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citizens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former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long-term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residents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United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States,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special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rules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discussed</a:t>
            </a:r>
            <a:r>
              <a:rPr dirty="0" sz="1000" spc="20">
                <a:latin typeface="Arial"/>
                <a:cs typeface="Arial"/>
              </a:rPr>
              <a:t> below.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This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discussion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address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90"/>
              </a:spcBef>
            </a:pP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estate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gift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considerations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foreign, </a:t>
            </a:r>
            <a:r>
              <a:rPr dirty="0" sz="1000" spc="20">
                <a:latin typeface="Arial"/>
                <a:cs typeface="Arial"/>
              </a:rPr>
              <a:t>state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local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considerations.</a:t>
            </a:r>
            <a:endParaRPr sz="1000">
              <a:latin typeface="Arial"/>
              <a:cs typeface="Arial"/>
            </a:endParaRPr>
          </a:p>
          <a:p>
            <a:pPr marL="63500" marR="132715">
              <a:lnSpc>
                <a:spcPct val="122000"/>
              </a:lnSpc>
            </a:pPr>
            <a:r>
              <a:rPr dirty="0" sz="1000" spc="45">
                <a:latin typeface="Arial"/>
                <a:cs typeface="Arial"/>
              </a:rPr>
              <a:t>No ruling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been requested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-20">
                <a:latin typeface="Arial"/>
                <a:cs typeface="Arial"/>
              </a:rPr>
              <a:t>EDGE196TM’s </a:t>
            </a:r>
            <a:r>
              <a:rPr dirty="0" sz="1000" spc="15">
                <a:latin typeface="Arial"/>
                <a:cs typeface="Arial"/>
              </a:rPr>
              <a:t>classi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cation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partnership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purposes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consequences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owning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We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urge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own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advisors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regarding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particular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consequences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you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acquiring,</a:t>
            </a:r>
            <a:endParaRPr sz="1000">
              <a:latin typeface="Arial"/>
              <a:cs typeface="Arial"/>
            </a:endParaRPr>
          </a:p>
          <a:p>
            <a:pPr marL="63500" marR="213360">
              <a:lnSpc>
                <a:spcPct val="123000"/>
              </a:lnSpc>
              <a:spcBef>
                <a:spcPts val="10"/>
              </a:spcBef>
            </a:pPr>
            <a:r>
              <a:rPr dirty="0" sz="1000" spc="30">
                <a:latin typeface="Arial"/>
                <a:cs typeface="Arial"/>
              </a:rPr>
              <a:t>holding,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disposing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consequences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10">
                <a:latin typeface="Arial"/>
                <a:cs typeface="Arial"/>
              </a:rPr>
              <a:t>arise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15">
                <a:latin typeface="Arial"/>
                <a:cs typeface="Arial"/>
              </a:rPr>
              <a:t>estate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gift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40">
                <a:latin typeface="Arial"/>
                <a:cs typeface="Arial"/>
              </a:rPr>
              <a:t>or under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laws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relevant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foreign, </a:t>
            </a:r>
            <a:r>
              <a:rPr dirty="0" sz="1000" spc="5">
                <a:latin typeface="Arial"/>
                <a:cs typeface="Arial"/>
              </a:rPr>
              <a:t>state, </a:t>
            </a:r>
            <a:r>
              <a:rPr dirty="0" sz="1000" spc="10">
                <a:latin typeface="Arial"/>
                <a:cs typeface="Arial"/>
              </a:rPr>
              <a:t>local,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45">
                <a:latin typeface="Arial"/>
                <a:cs typeface="Arial"/>
              </a:rPr>
              <a:t>taxing </a:t>
            </a:r>
            <a:r>
              <a:rPr dirty="0" sz="1000" spc="25">
                <a:latin typeface="Arial"/>
                <a:cs typeface="Arial"/>
              </a:rPr>
              <a:t>jurisdiction </a:t>
            </a:r>
            <a:r>
              <a:rPr dirty="0" sz="1000" spc="40">
                <a:latin typeface="Arial"/>
                <a:cs typeface="Arial"/>
              </a:rPr>
              <a:t>or under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applicable 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5">
                <a:latin typeface="Arial"/>
                <a:cs typeface="Arial"/>
              </a:rPr>
              <a:t>treaty,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well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">
                <a:latin typeface="Arial"/>
                <a:cs typeface="Arial"/>
              </a:rPr>
              <a:t>effects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changes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laws.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1850" y="897077"/>
            <a:ext cx="8848090" cy="54540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 marR="107314">
              <a:lnSpc>
                <a:spcPct val="122700"/>
              </a:lnSpc>
              <a:spcBef>
                <a:spcPts val="90"/>
              </a:spcBef>
            </a:pP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treated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purposes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holds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treatment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partnership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35">
                <a:latin typeface="Arial"/>
                <a:cs typeface="Arial"/>
              </a:rPr>
              <a:t>depend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status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partner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partnership. </a:t>
            </a:r>
            <a:r>
              <a:rPr dirty="0" sz="1000" spc="5">
                <a:latin typeface="Arial"/>
                <a:cs typeface="Arial"/>
              </a:rPr>
              <a:t>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partnerships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partners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partnerships considering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25">
                <a:latin typeface="Arial"/>
                <a:cs typeface="Arial"/>
              </a:rPr>
              <a:t>consult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advisors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consequences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them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purchase, </a:t>
            </a:r>
            <a:r>
              <a:rPr dirty="0" sz="1000" spc="25">
                <a:latin typeface="Arial"/>
                <a:cs typeface="Arial"/>
              </a:rPr>
              <a:t>ownership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disposition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88900" marR="135890">
              <a:lnSpc>
                <a:spcPct val="123000"/>
              </a:lnSpc>
            </a:pPr>
            <a:r>
              <a:rPr dirty="0" sz="1000" spc="-40">
                <a:latin typeface="Arial"/>
                <a:cs typeface="Arial"/>
              </a:rPr>
              <a:t>THIS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SUMMARY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GENERAL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INFORMATION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ONLY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INTENDED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CONSTITUTE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COMPLETE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DESCRIPTION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ALL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 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CONSIDERATIONS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RELATING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PURCHASE,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OWNERSHIP</a:t>
            </a:r>
            <a:r>
              <a:rPr dirty="0" sz="1000" spc="15">
                <a:latin typeface="Arial"/>
                <a:cs typeface="Arial"/>
              </a:rPr>
              <a:t> AND </a:t>
            </a:r>
            <a:r>
              <a:rPr dirty="0" sz="1000" spc="-30">
                <a:latin typeface="Arial"/>
                <a:cs typeface="Arial"/>
              </a:rPr>
              <a:t>DISPOSITION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80">
                <a:latin typeface="Arial"/>
                <a:cs typeface="Arial"/>
              </a:rPr>
              <a:t>ASSETS.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PURCHASERS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ADVISED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TO 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CONSULT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THEIR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ADVISORS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UNITED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80">
                <a:latin typeface="Arial"/>
                <a:cs typeface="Arial"/>
              </a:rPr>
              <a:t>STATES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FEDERAL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CONSEQUENCES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OWNERSHIP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DISPOSITION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 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90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LIGHT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THEIR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PARTICULAR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CIRCUMSTANCES,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WELL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75">
                <a:latin typeface="Arial"/>
                <a:cs typeface="Arial"/>
              </a:rPr>
              <a:t>EFFECT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75">
                <a:latin typeface="Arial"/>
                <a:cs typeface="Arial"/>
              </a:rPr>
              <a:t>STATE,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LOCAL,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FOREIGN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 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LAWS.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65"/>
              </a:spcBef>
            </a:pPr>
            <a:r>
              <a:rPr dirty="0" sz="1000" spc="-15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DISCUSSION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FEDERAL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ISSUES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90">
                <a:latin typeface="Arial"/>
                <a:cs typeface="Arial"/>
              </a:rPr>
              <a:t>SET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FORTH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MEMORANDUM </a:t>
            </a:r>
            <a:r>
              <a:rPr dirty="0" sz="1000" spc="-30">
                <a:latin typeface="Arial"/>
                <a:cs typeface="Arial"/>
              </a:rPr>
              <a:t>WAS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INTENDED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WRITTEN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USED,</a:t>
            </a:r>
            <a:r>
              <a:rPr dirty="0" sz="1000" spc="15">
                <a:latin typeface="Arial"/>
                <a:cs typeface="Arial"/>
              </a:rPr>
              <a:t> AND </a:t>
            </a:r>
            <a:r>
              <a:rPr dirty="0" sz="1000" spc="-35">
                <a:latin typeface="Arial"/>
                <a:cs typeface="Arial"/>
              </a:rPr>
              <a:t>IT</a:t>
            </a:r>
            <a:endParaRPr sz="1000">
              <a:latin typeface="Arial"/>
              <a:cs typeface="Arial"/>
            </a:endParaRPr>
          </a:p>
          <a:p>
            <a:pPr marL="88900" marR="188595">
              <a:lnSpc>
                <a:spcPct val="122700"/>
              </a:lnSpc>
              <a:spcBef>
                <a:spcPts val="15"/>
              </a:spcBef>
            </a:pPr>
            <a:r>
              <a:rPr dirty="0" sz="1000" spc="-15">
                <a:latin typeface="Arial"/>
                <a:cs typeface="Arial"/>
              </a:rPr>
              <a:t>CANNOT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USED,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PERSON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60">
                <a:latin typeface="Arial"/>
                <a:cs typeface="Arial"/>
              </a:rPr>
              <a:t>PURPOSE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AVOIDING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FEDERAL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PENALTIES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IMPOSED</a:t>
            </a:r>
            <a:r>
              <a:rPr dirty="0" sz="1000" spc="15">
                <a:latin typeface="Arial"/>
                <a:cs typeface="Arial"/>
              </a:rPr>
              <a:t> ON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SUCH 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PERSON.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DISCUSSION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WAS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WRITTEN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CONNECTION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PROMOTION</a:t>
            </a:r>
            <a:r>
              <a:rPr dirty="0" sz="1000" spc="15">
                <a:latin typeface="Arial"/>
                <a:cs typeface="Arial"/>
              </a:rPr>
              <a:t> AND </a:t>
            </a:r>
            <a:r>
              <a:rPr dirty="0" sz="1000" spc="-25">
                <a:latin typeface="Arial"/>
                <a:cs typeface="Arial"/>
              </a:rPr>
              <a:t>MARKETING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TRANSACTIONS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DESCRIBED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THIS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MEMORANDUM.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EACH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5">
                <a:latin typeface="Arial"/>
                <a:cs typeface="Arial"/>
              </a:rPr>
              <a:t>PURCHASER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SHOULD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85">
                <a:latin typeface="Arial"/>
                <a:cs typeface="Arial"/>
              </a:rPr>
              <a:t>SEEK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ADVICE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BASED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ON </a:t>
            </a:r>
            <a:r>
              <a:rPr dirty="0" sz="1000" spc="-6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PARTICULAR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CIRCUMSTANCES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FROM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INDEPENDENT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TAX 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ADVISOR.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Partnership</a:t>
            </a:r>
            <a:r>
              <a:rPr dirty="0" sz="950" spc="-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Status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88900" marR="55880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0">
                <a:latin typeface="Arial"/>
                <a:cs typeface="Arial"/>
              </a:rPr>
              <a:t>organized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Delaware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20">
                <a:latin typeface="Arial"/>
                <a:cs typeface="Arial"/>
              </a:rPr>
              <a:t>partnership,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classi</a:t>
            </a:r>
            <a:r>
              <a:rPr dirty="0" sz="1000" spc="5">
                <a:latin typeface="Calibri"/>
                <a:cs typeface="Calibri"/>
              </a:rPr>
              <a:t>fi</a:t>
            </a:r>
            <a:r>
              <a:rPr dirty="0" sz="1000" spc="5">
                <a:latin typeface="Arial"/>
                <a:cs typeface="Arial"/>
              </a:rPr>
              <a:t>ed 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partnership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purposes. </a:t>
            </a: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partnership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5">
                <a:latin typeface="Arial"/>
                <a:cs typeface="Arial"/>
              </a:rPr>
              <a:t>pass-through entity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purposes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incurs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liability. </a:t>
            </a:r>
            <a:r>
              <a:rPr dirty="0" sz="1000" spc="10">
                <a:latin typeface="Arial"/>
                <a:cs typeface="Arial"/>
              </a:rPr>
              <a:t>Instead,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20">
                <a:latin typeface="Arial"/>
                <a:cs typeface="Arial"/>
              </a:rPr>
              <a:t> share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income,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gain,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computing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his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liability,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regardless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whether</a:t>
            </a:r>
            <a:r>
              <a:rPr dirty="0" sz="1000" spc="15">
                <a:latin typeface="Arial"/>
                <a:cs typeface="Arial"/>
              </a:rPr>
              <a:t> cash </a:t>
            </a:r>
            <a:r>
              <a:rPr dirty="0" sz="1000" spc="25">
                <a:latin typeface="Arial"/>
                <a:cs typeface="Arial"/>
              </a:rPr>
              <a:t>distributions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him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partnership.</a:t>
            </a:r>
            <a:endParaRPr sz="1000">
              <a:latin typeface="Arial"/>
              <a:cs typeface="Arial"/>
            </a:endParaRPr>
          </a:p>
          <a:p>
            <a:pPr marL="88900" marR="278130">
              <a:lnSpc>
                <a:spcPts val="1490"/>
              </a:lnSpc>
              <a:spcBef>
                <a:spcPts val="75"/>
              </a:spcBef>
            </a:pPr>
            <a:r>
              <a:rPr dirty="0" sz="1000" spc="25">
                <a:latin typeface="Arial"/>
                <a:cs typeface="Arial"/>
              </a:rPr>
              <a:t>Distributions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unless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cash </a:t>
            </a:r>
            <a:r>
              <a:rPr dirty="0" sz="1000" spc="30">
                <a:latin typeface="Arial"/>
                <a:cs typeface="Arial"/>
              </a:rPr>
              <a:t>distributed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partner’s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adjusted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partner’s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interest.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88900" marR="42545">
              <a:lnSpc>
                <a:spcPct val="122700"/>
              </a:lnSpc>
            </a:pPr>
            <a:r>
              <a:rPr dirty="0" sz="1000" spc="5">
                <a:latin typeface="Arial"/>
                <a:cs typeface="Arial"/>
              </a:rPr>
              <a:t>Section </a:t>
            </a:r>
            <a:r>
              <a:rPr dirty="0" sz="1000" spc="15">
                <a:latin typeface="Arial"/>
                <a:cs typeface="Arial"/>
              </a:rPr>
              <a:t>7704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Code </a:t>
            </a:r>
            <a:r>
              <a:rPr dirty="0" sz="1000" spc="15">
                <a:latin typeface="Arial"/>
                <a:cs typeface="Arial"/>
              </a:rPr>
              <a:t>provides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partnership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">
                <a:latin typeface="Arial"/>
                <a:cs typeface="Arial"/>
              </a:rPr>
              <a:t>classi</a:t>
            </a:r>
            <a:r>
              <a:rPr dirty="0" sz="1000" spc="5">
                <a:latin typeface="Calibri"/>
                <a:cs typeface="Calibri"/>
              </a:rPr>
              <a:t>fi</a:t>
            </a:r>
            <a:r>
              <a:rPr dirty="0" sz="1000" spc="5">
                <a:latin typeface="Arial"/>
                <a:cs typeface="Arial"/>
              </a:rPr>
              <a:t>ed 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“publicly traded </a:t>
            </a:r>
            <a:r>
              <a:rPr dirty="0" sz="1000" spc="45">
                <a:latin typeface="Arial"/>
                <a:cs typeface="Arial"/>
              </a:rPr>
              <a:t>partnership” </a:t>
            </a:r>
            <a:r>
              <a:rPr dirty="0" sz="1000">
                <a:latin typeface="Arial"/>
                <a:cs typeface="Arial"/>
              </a:rPr>
              <a:t>will,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general </a:t>
            </a:r>
            <a:r>
              <a:rPr dirty="0" sz="1000" spc="10">
                <a:latin typeface="Arial"/>
                <a:cs typeface="Arial"/>
              </a:rPr>
              <a:t>rule,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treated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corporation. </a:t>
            </a:r>
            <a:r>
              <a:rPr dirty="0" sz="1000">
                <a:latin typeface="Arial"/>
                <a:cs typeface="Arial"/>
              </a:rPr>
              <a:t>However,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15">
                <a:latin typeface="Arial"/>
                <a:cs typeface="Arial"/>
              </a:rPr>
              <a:t>exception, </a:t>
            </a:r>
            <a:r>
              <a:rPr dirty="0" sz="1000" spc="20">
                <a:latin typeface="Arial"/>
                <a:cs typeface="Arial"/>
              </a:rPr>
              <a:t>referred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“qualifying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30">
                <a:latin typeface="Arial"/>
                <a:cs typeface="Arial"/>
              </a:rPr>
              <a:t>exception,” </a:t>
            </a:r>
            <a:r>
              <a:rPr dirty="0" sz="1000">
                <a:latin typeface="Arial"/>
                <a:cs typeface="Arial"/>
              </a:rPr>
              <a:t>exists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publicly </a:t>
            </a:r>
            <a:r>
              <a:rPr dirty="0" sz="1000" spc="40">
                <a:latin typeface="Arial"/>
                <a:cs typeface="Arial"/>
              </a:rPr>
              <a:t>traded </a:t>
            </a:r>
            <a:r>
              <a:rPr dirty="0" sz="1000" spc="25">
                <a:latin typeface="Arial"/>
                <a:cs typeface="Arial"/>
              </a:rPr>
              <a:t>partnerships </a:t>
            </a:r>
            <a:r>
              <a:rPr dirty="0" sz="1000" spc="30">
                <a:latin typeface="Arial"/>
                <a:cs typeface="Arial"/>
              </a:rPr>
              <a:t>of which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90%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more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gross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5">
                <a:latin typeface="Arial"/>
                <a:cs typeface="Arial"/>
              </a:rPr>
              <a:t>every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15">
                <a:latin typeface="Arial"/>
                <a:cs typeface="Arial"/>
              </a:rPr>
              <a:t>year </a:t>
            </a:r>
            <a:r>
              <a:rPr dirty="0" sz="1000" spc="5">
                <a:latin typeface="Arial"/>
                <a:cs typeface="Arial"/>
              </a:rPr>
              <a:t>consists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5">
                <a:latin typeface="Arial"/>
                <a:cs typeface="Arial"/>
              </a:rPr>
              <a:t>“qualifying </a:t>
            </a:r>
            <a:r>
              <a:rPr dirty="0" sz="1000" spc="55">
                <a:latin typeface="Arial"/>
                <a:cs typeface="Arial"/>
              </a:rPr>
              <a:t>income” </a:t>
            </a:r>
            <a:r>
              <a:rPr dirty="0" sz="1000" spc="5">
                <a:latin typeface="Arial"/>
                <a:cs typeface="Arial"/>
              </a:rPr>
              <a:t>(generally, </a:t>
            </a:r>
            <a:r>
              <a:rPr dirty="0" sz="1000" spc="10">
                <a:latin typeface="Arial"/>
                <a:cs typeface="Arial"/>
              </a:rPr>
              <a:t>interest, </a:t>
            </a:r>
            <a:r>
              <a:rPr dirty="0" sz="1000" spc="5">
                <a:latin typeface="Arial"/>
                <a:cs typeface="Arial"/>
              </a:rPr>
              <a:t>dividends, </a:t>
            </a:r>
            <a:r>
              <a:rPr dirty="0" sz="1000" spc="25">
                <a:latin typeface="Arial"/>
                <a:cs typeface="Arial"/>
              </a:rPr>
              <a:t>real </a:t>
            </a:r>
            <a:r>
              <a:rPr dirty="0" sz="1000" spc="35">
                <a:latin typeface="Arial"/>
                <a:cs typeface="Arial"/>
              </a:rPr>
              <a:t>property </a:t>
            </a:r>
            <a:r>
              <a:rPr dirty="0" sz="1000">
                <a:latin typeface="Arial"/>
                <a:cs typeface="Arial"/>
              </a:rPr>
              <a:t>rents,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50">
                <a:latin typeface="Arial"/>
                <a:cs typeface="Arial"/>
              </a:rPr>
              <a:t>from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property,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items).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750" y="897077"/>
            <a:ext cx="9110345" cy="564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0" marR="638810">
              <a:lnSpc>
                <a:spcPct val="122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satisfy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">
                <a:latin typeface="Arial"/>
                <a:cs typeface="Arial"/>
              </a:rPr>
              <a:t>safe </a:t>
            </a:r>
            <a:r>
              <a:rPr dirty="0" sz="1000" spc="35">
                <a:latin typeface="Arial"/>
                <a:cs typeface="Arial"/>
              </a:rPr>
              <a:t>harbors </a:t>
            </a:r>
            <a:r>
              <a:rPr dirty="0" sz="1000">
                <a:latin typeface="Arial"/>
                <a:cs typeface="Arial"/>
              </a:rPr>
              <a:t>set </a:t>
            </a:r>
            <a:r>
              <a:rPr dirty="0" sz="1000" spc="40">
                <a:latin typeface="Arial"/>
                <a:cs typeface="Arial"/>
              </a:rPr>
              <a:t>forth </a:t>
            </a:r>
            <a:r>
              <a:rPr dirty="0" sz="1000" spc="35">
                <a:latin typeface="Arial"/>
                <a:cs typeface="Arial"/>
              </a:rPr>
              <a:t>in applicable </a:t>
            </a:r>
            <a:r>
              <a:rPr dirty="0" sz="1000" spc="5">
                <a:latin typeface="Arial"/>
                <a:cs typeface="Arial"/>
              </a:rPr>
              <a:t>Treasury </a:t>
            </a:r>
            <a:r>
              <a:rPr dirty="0" sz="1000" spc="15">
                <a:latin typeface="Arial"/>
                <a:cs typeface="Arial"/>
              </a:rPr>
              <a:t>Regulations,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therefore </a:t>
            </a:r>
            <a:r>
              <a:rPr dirty="0" sz="1000" spc="15">
                <a:latin typeface="Arial"/>
                <a:cs typeface="Arial"/>
              </a:rPr>
              <a:t>expects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considered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publicly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traded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corporation.</a:t>
            </a:r>
            <a:endParaRPr sz="1000">
              <a:latin typeface="Arial"/>
              <a:cs typeface="Arial"/>
            </a:endParaRPr>
          </a:p>
          <a:p>
            <a:pPr marL="127000" marR="119380">
              <a:lnSpc>
                <a:spcPct val="123000"/>
              </a:lnSpc>
              <a:spcBef>
                <a:spcPts val="15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classi</a:t>
            </a:r>
            <a:r>
              <a:rPr dirty="0" sz="1000" spc="5">
                <a:latin typeface="Calibri"/>
                <a:cs typeface="Calibri"/>
              </a:rPr>
              <a:t>fi</a:t>
            </a:r>
            <a:r>
              <a:rPr dirty="0" sz="1000" spc="5">
                <a:latin typeface="Arial"/>
                <a:cs typeface="Arial"/>
              </a:rPr>
              <a:t>ed as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45">
                <a:latin typeface="Arial"/>
                <a:cs typeface="Arial"/>
              </a:rPr>
              <a:t>“association”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corporation or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“publicly traded </a:t>
            </a:r>
            <a:r>
              <a:rPr dirty="0" sz="1000" spc="45">
                <a:latin typeface="Arial"/>
                <a:cs typeface="Arial"/>
              </a:rPr>
              <a:t>partnership”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corporation,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corporations,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allowed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claim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Fund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credits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Fund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operating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27000" marR="196850">
              <a:lnSpc>
                <a:spcPct val="122000"/>
              </a:lnSpc>
            </a:pP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any </a:t>
            </a:r>
            <a:r>
              <a:rPr dirty="0" sz="1000" spc="35">
                <a:latin typeface="Arial"/>
                <a:cs typeface="Arial"/>
              </a:rPr>
              <a:t>distribution </a:t>
            </a:r>
            <a:r>
              <a:rPr dirty="0" sz="1000" spc="55">
                <a:latin typeface="Arial"/>
                <a:cs typeface="Arial"/>
              </a:rPr>
              <a:t>made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45">
                <a:latin typeface="Arial"/>
                <a:cs typeface="Arial"/>
              </a:rPr>
              <a:t>would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treated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25">
                <a:latin typeface="Arial"/>
                <a:cs typeface="Arial"/>
              </a:rPr>
              <a:t>dividend </a:t>
            </a:r>
            <a:r>
              <a:rPr dirty="0" sz="1000" spc="20">
                <a:latin typeface="Arial"/>
                <a:cs typeface="Arial"/>
              </a:rPr>
              <a:t>income,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current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accumulated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earnings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pro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ts,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or,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absence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earnings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pro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nontaxable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capital,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his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gain,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after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reduced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zero.</a:t>
            </a:r>
            <a:endParaRPr sz="1000">
              <a:latin typeface="Arial"/>
              <a:cs typeface="Arial"/>
            </a:endParaRPr>
          </a:p>
          <a:p>
            <a:pPr marL="127000" marR="1118870">
              <a:lnSpc>
                <a:spcPct val="122000"/>
              </a:lnSpc>
              <a:spcBef>
                <a:spcPts val="25"/>
              </a:spcBef>
            </a:pPr>
            <a:r>
              <a:rPr dirty="0" sz="1000" spc="10">
                <a:latin typeface="Arial"/>
                <a:cs typeface="Arial"/>
              </a:rPr>
              <a:t>Accordingly,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taxation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corporation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reduction,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material,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cash </a:t>
            </a:r>
            <a:r>
              <a:rPr dirty="0" sz="1000" spc="35">
                <a:latin typeface="Calibri"/>
                <a:cs typeface="Calibri"/>
              </a:rPr>
              <a:t>fl</a:t>
            </a:r>
            <a:r>
              <a:rPr dirty="0" sz="1000" spc="35">
                <a:latin typeface="Arial"/>
                <a:cs typeface="Arial"/>
              </a:rPr>
              <a:t>ow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after-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thus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likely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reduction,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substantial,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 marL="127000" marR="3804920">
              <a:lnSpc>
                <a:spcPts val="2950"/>
              </a:lnSpc>
              <a:spcBef>
                <a:spcPts val="375"/>
              </a:spcBef>
            </a:pP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Tax </a:t>
            </a:r>
            <a:r>
              <a:rPr dirty="0" sz="950" spc="40">
                <a:solidFill>
                  <a:srgbClr val="F05139"/>
                </a:solidFill>
                <a:latin typeface="Arial"/>
                <a:cs typeface="Arial"/>
              </a:rPr>
              <a:t>Consequences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F05139"/>
                </a:solidFill>
                <a:latin typeface="Arial"/>
                <a:cs typeface="Arial"/>
              </a:rPr>
              <a:t>of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">
                <a:solidFill>
                  <a:srgbClr val="F05139"/>
                </a:solidFill>
                <a:latin typeface="Arial"/>
                <a:cs typeface="Arial"/>
              </a:rPr>
              <a:t>DIGITAL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-50">
                <a:solidFill>
                  <a:srgbClr val="F05139"/>
                </a:solidFill>
                <a:latin typeface="Arial"/>
                <a:cs typeface="Arial"/>
              </a:rPr>
              <a:t>ASSET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F05139"/>
                </a:solidFill>
                <a:latin typeface="Arial"/>
                <a:cs typeface="Arial"/>
              </a:rPr>
              <a:t>Ownership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F05139"/>
                </a:solidFill>
                <a:latin typeface="Arial"/>
                <a:cs typeface="Arial"/>
              </a:rPr>
              <a:t>by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F05139"/>
                </a:solidFill>
                <a:latin typeface="Arial"/>
                <a:cs typeface="Arial"/>
              </a:rPr>
              <a:t>United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States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F05139"/>
                </a:solidFill>
                <a:latin typeface="Arial"/>
                <a:cs typeface="Arial"/>
              </a:rPr>
              <a:t>Resident </a:t>
            </a:r>
            <a:r>
              <a:rPr dirty="0" sz="950" spc="35">
                <a:solidFill>
                  <a:srgbClr val="F05139"/>
                </a:solidFill>
                <a:latin typeface="Arial"/>
                <a:cs typeface="Arial"/>
              </a:rPr>
              <a:t>Tax </a:t>
            </a:r>
            <a:r>
              <a:rPr dirty="0" sz="950" spc="20">
                <a:solidFill>
                  <a:srgbClr val="F05139"/>
                </a:solidFill>
                <a:latin typeface="Arial"/>
                <a:cs typeface="Arial"/>
              </a:rPr>
              <a:t>Persons </a:t>
            </a:r>
            <a:r>
              <a:rPr dirty="0" sz="950" spc="-250">
                <a:solidFill>
                  <a:srgbClr val="F05139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Flow-Through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Taxable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Income</a:t>
            </a:r>
            <a:endParaRPr sz="950">
              <a:latin typeface="Arial"/>
              <a:cs typeface="Arial"/>
            </a:endParaRPr>
          </a:p>
          <a:p>
            <a:pPr marL="127000" marR="375285">
              <a:lnSpc>
                <a:spcPct val="122700"/>
              </a:lnSpc>
              <a:spcBef>
                <a:spcPts val="1105"/>
              </a:spcBef>
            </a:pPr>
            <a:r>
              <a:rPr dirty="0" sz="1000" spc="1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discussion </a:t>
            </a:r>
            <a:r>
              <a:rPr dirty="0" sz="1000" spc="30">
                <a:latin typeface="Arial"/>
                <a:cs typeface="Arial"/>
              </a:rPr>
              <a:t>below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10">
                <a:latin typeface="Arial"/>
                <a:cs typeface="Arial"/>
              </a:rPr>
              <a:t>“Entity-Level </a:t>
            </a:r>
            <a:r>
              <a:rPr dirty="0" sz="1000" spc="15">
                <a:latin typeface="Arial"/>
                <a:cs typeface="Arial"/>
              </a:rPr>
              <a:t>Collections,”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pay any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tax. </a:t>
            </a:r>
            <a:r>
              <a:rPr dirty="0" sz="1000" spc="10">
                <a:latin typeface="Arial"/>
                <a:cs typeface="Arial"/>
              </a:rPr>
              <a:t>Instead,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report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0">
                <a:latin typeface="Arial"/>
                <a:cs typeface="Arial"/>
              </a:rPr>
              <a:t>allocable </a:t>
            </a:r>
            <a:r>
              <a:rPr dirty="0" sz="1000" spc="20">
                <a:latin typeface="Arial"/>
                <a:cs typeface="Arial"/>
              </a:rPr>
              <a:t>income, </a:t>
            </a:r>
            <a:r>
              <a:rPr dirty="0" sz="1000" spc="10">
                <a:latin typeface="Arial"/>
                <a:cs typeface="Arial"/>
              </a:rPr>
              <a:t>gains,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deductions </a:t>
            </a:r>
            <a:r>
              <a:rPr dirty="0" sz="1000" spc="45">
                <a:latin typeface="Arial"/>
                <a:cs typeface="Arial"/>
              </a:rPr>
              <a:t>without </a:t>
            </a:r>
            <a:r>
              <a:rPr dirty="0" sz="1000" spc="40">
                <a:latin typeface="Arial"/>
                <a:cs typeface="Arial"/>
              </a:rPr>
              <a:t>regard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whether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makes </a:t>
            </a:r>
            <a:r>
              <a:rPr dirty="0" sz="1000" spc="15">
                <a:latin typeface="Arial"/>
                <a:cs typeface="Arial"/>
              </a:rPr>
              <a:t>cash </a:t>
            </a:r>
            <a:r>
              <a:rPr dirty="0" sz="1000" spc="25">
                <a:latin typeface="Arial"/>
                <a:cs typeface="Arial"/>
              </a:rPr>
              <a:t>distributions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him. </a:t>
            </a:r>
            <a:r>
              <a:rPr dirty="0" sz="1000" spc="10">
                <a:latin typeface="Arial"/>
                <a:cs typeface="Arial"/>
              </a:rPr>
              <a:t>Consequently,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allocate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>
                <a:latin typeface="Arial"/>
                <a:cs typeface="Arial"/>
              </a:rPr>
              <a:t>even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5">
                <a:latin typeface="Arial"/>
                <a:cs typeface="Arial"/>
              </a:rPr>
              <a:t>he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5">
                <a:latin typeface="Arial"/>
                <a:cs typeface="Arial"/>
              </a:rPr>
              <a:t>received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Allocation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Income,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Gain, </a:t>
            </a:r>
            <a:r>
              <a:rPr dirty="0" sz="950" spc="-10">
                <a:solidFill>
                  <a:srgbClr val="3F3F3F"/>
                </a:solidFill>
                <a:latin typeface="Arial"/>
                <a:cs typeface="Arial"/>
              </a:rPr>
              <a:t>Loss,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3F3F3F"/>
                </a:solidFill>
                <a:latin typeface="Arial"/>
                <a:cs typeface="Arial"/>
              </a:rPr>
              <a:t>and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Deduction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127000" marR="196215">
              <a:lnSpc>
                <a:spcPct val="122000"/>
              </a:lnSpc>
            </a:pP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5">
                <a:latin typeface="Arial"/>
                <a:cs typeface="Arial"/>
              </a:rPr>
              <a:t>general,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10">
                <a:latin typeface="Arial"/>
                <a:cs typeface="Arial"/>
              </a:rPr>
              <a:t>provisions </a:t>
            </a:r>
            <a:r>
              <a:rPr dirty="0" sz="1000" spc="35">
                <a:latin typeface="Arial"/>
                <a:cs typeface="Arial"/>
              </a:rPr>
              <a:t>contained in the </a:t>
            </a:r>
            <a:r>
              <a:rPr dirty="0" sz="1000" spc="30">
                <a:latin typeface="Arial"/>
                <a:cs typeface="Arial"/>
              </a:rPr>
              <a:t>Limited </a:t>
            </a:r>
            <a:r>
              <a:rPr dirty="0" sz="1000" spc="20">
                <a:latin typeface="Arial"/>
                <a:cs typeface="Arial"/>
              </a:rPr>
              <a:t>Partnership </a:t>
            </a:r>
            <a:r>
              <a:rPr dirty="0" sz="1000" spc="30">
                <a:latin typeface="Arial"/>
                <a:cs typeface="Arial"/>
              </a:rPr>
              <a:t>Agreement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5">
                <a:latin typeface="Arial"/>
                <a:cs typeface="Arial"/>
              </a:rPr>
              <a:t>determine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items of pro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allocations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accordance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Treasury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Regulations.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27000" marR="535940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5">
                <a:latin typeface="Arial"/>
                <a:cs typeface="Arial"/>
              </a:rPr>
              <a:t>respects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partnership’s </a:t>
            </a:r>
            <a:r>
              <a:rPr dirty="0" sz="1000" spc="35">
                <a:latin typeface="Arial"/>
                <a:cs typeface="Arial"/>
              </a:rPr>
              <a:t>allocation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income, gain, </a:t>
            </a:r>
            <a:r>
              <a:rPr dirty="0" sz="1000" spc="-20">
                <a:latin typeface="Arial"/>
                <a:cs typeface="Arial"/>
              </a:rPr>
              <a:t>loss, </a:t>
            </a:r>
            <a:r>
              <a:rPr dirty="0" sz="1000" spc="30">
                <a:latin typeface="Arial"/>
                <a:cs typeface="Arial"/>
              </a:rPr>
              <a:t>deductions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credits </a:t>
            </a:r>
            <a:r>
              <a:rPr dirty="0" sz="1000" spc="-5">
                <a:latin typeface="Arial"/>
                <a:cs typeface="Arial"/>
              </a:rPr>
              <a:t>if: </a:t>
            </a:r>
            <a:r>
              <a:rPr dirty="0" sz="1000" spc="-25">
                <a:latin typeface="Arial"/>
                <a:cs typeface="Arial"/>
              </a:rPr>
              <a:t>(a)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20">
                <a:latin typeface="Arial"/>
                <a:cs typeface="Arial"/>
              </a:rPr>
              <a:t>has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20">
                <a:latin typeface="Arial"/>
                <a:cs typeface="Arial"/>
              </a:rPr>
              <a:t>is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substantial,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(b)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partners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show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accords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each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partner’s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respective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us,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(c)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either</a:t>
            </a:r>
            <a:endParaRPr sz="1000">
              <a:latin typeface="Arial"/>
              <a:cs typeface="Arial"/>
            </a:endParaRPr>
          </a:p>
          <a:p>
            <a:pPr marL="127000" marR="414655">
              <a:lnSpc>
                <a:spcPct val="122000"/>
              </a:lnSpc>
              <a:spcBef>
                <a:spcPts val="25"/>
              </a:spcBef>
            </a:pPr>
            <a:r>
              <a:rPr dirty="0" sz="1000" spc="-25">
                <a:latin typeface="Arial"/>
                <a:cs typeface="Arial"/>
              </a:rPr>
              <a:t>(a)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40">
                <a:latin typeface="Arial"/>
                <a:cs typeface="Arial"/>
              </a:rPr>
              <a:t>(b),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25">
                <a:latin typeface="Arial"/>
                <a:cs typeface="Arial"/>
              </a:rPr>
              <a:t>complies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special rules </a:t>
            </a:r>
            <a:r>
              <a:rPr dirty="0" sz="1000" spc="35">
                <a:latin typeface="Arial"/>
                <a:cs typeface="Arial"/>
              </a:rPr>
              <a:t>requiring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partners </a:t>
            </a:r>
            <a:r>
              <a:rPr dirty="0" sz="1000" spc="15">
                <a:latin typeface="Arial"/>
                <a:cs typeface="Arial"/>
              </a:rPr>
              <a:t>receiving </a:t>
            </a:r>
            <a:r>
              <a:rPr dirty="0" sz="1000" spc="25">
                <a:latin typeface="Arial"/>
                <a:cs typeface="Arial"/>
              </a:rPr>
              <a:t>allocations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deductions </a:t>
            </a:r>
            <a:r>
              <a:rPr dirty="0" sz="1000" spc="35">
                <a:latin typeface="Arial"/>
                <a:cs typeface="Arial"/>
              </a:rPr>
              <a:t>generated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purchasing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borrowed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money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charged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back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funds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repaid.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550" y="897077"/>
            <a:ext cx="8918575" cy="564007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60"/>
              </a:spcBef>
            </a:pPr>
            <a:r>
              <a:rPr dirty="0" sz="1000" spc="5">
                <a:latin typeface="Arial"/>
                <a:cs typeface="Arial"/>
              </a:rPr>
              <a:t>Treasury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1.704-1(b)(2)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15">
                <a:latin typeface="Arial"/>
                <a:cs typeface="Arial"/>
              </a:rPr>
              <a:t> provides </a:t>
            </a:r>
            <a:r>
              <a:rPr dirty="0" sz="1000" spc="25">
                <a:latin typeface="Arial"/>
                <a:cs typeface="Arial"/>
              </a:rPr>
              <a:t>that,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have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economic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effect,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following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true: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65"/>
              </a:spcBef>
            </a:pPr>
            <a:r>
              <a:rPr dirty="0" sz="1000" spc="-35">
                <a:latin typeface="Arial"/>
                <a:cs typeface="Arial"/>
              </a:rPr>
              <a:t>(i)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must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re</a:t>
            </a:r>
            <a:r>
              <a:rPr dirty="0" sz="1000" spc="20">
                <a:latin typeface="Calibri"/>
                <a:cs typeface="Calibri"/>
              </a:rPr>
              <a:t>fl</a:t>
            </a:r>
            <a:r>
              <a:rPr dirty="0" sz="1000" spc="20">
                <a:latin typeface="Arial"/>
                <a:cs typeface="Arial"/>
              </a:rPr>
              <a:t>ected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increase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decrease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relevant partner’s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account,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 </a:t>
            </a:r>
            <a:r>
              <a:rPr dirty="0" sz="1000" spc="25">
                <a:latin typeface="Arial"/>
                <a:cs typeface="Arial"/>
              </a:rPr>
              <a:t>accounts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maintained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 marL="76200" marR="74295">
              <a:lnSpc>
                <a:spcPct val="122800"/>
              </a:lnSpc>
              <a:spcBef>
                <a:spcPts val="15"/>
              </a:spcBef>
            </a:pPr>
            <a:r>
              <a:rPr dirty="0" sz="1000" spc="25">
                <a:latin typeface="Arial"/>
                <a:cs typeface="Arial"/>
              </a:rPr>
              <a:t>accordance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Treasury </a:t>
            </a:r>
            <a:r>
              <a:rPr dirty="0" sz="1000" spc="20">
                <a:latin typeface="Arial"/>
                <a:cs typeface="Arial"/>
              </a:rPr>
              <a:t>Regulations; </a:t>
            </a:r>
            <a:r>
              <a:rPr dirty="0" sz="1000" spc="-25">
                <a:latin typeface="Arial"/>
                <a:cs typeface="Arial"/>
              </a:rPr>
              <a:t>(ii) </a:t>
            </a:r>
            <a:r>
              <a:rPr dirty="0" sz="1000" spc="40">
                <a:latin typeface="Arial"/>
                <a:cs typeface="Arial"/>
              </a:rPr>
              <a:t>liquidation </a:t>
            </a:r>
            <a:r>
              <a:rPr dirty="0" sz="1000" spc="15">
                <a:latin typeface="Arial"/>
                <a:cs typeface="Arial"/>
              </a:rPr>
              <a:t>proceeds </a:t>
            </a:r>
            <a:r>
              <a:rPr dirty="0" sz="1000" spc="50">
                <a:latin typeface="Arial"/>
                <a:cs typeface="Arial"/>
              </a:rPr>
              <a:t>must </a:t>
            </a:r>
            <a:r>
              <a:rPr dirty="0" sz="1000" spc="30">
                <a:latin typeface="Arial"/>
                <a:cs typeface="Arial"/>
              </a:rPr>
              <a:t>be distributed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accordance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partner’s </a:t>
            </a:r>
            <a:r>
              <a:rPr dirty="0" sz="1000" spc="10">
                <a:latin typeface="Arial"/>
                <a:cs typeface="Arial"/>
              </a:rPr>
              <a:t>positive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40">
                <a:latin typeface="Arial"/>
                <a:cs typeface="Arial"/>
              </a:rPr>
              <a:t>account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balances;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(iii)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agreement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have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deficit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balance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account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liquidation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partnership,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partner </a:t>
            </a:r>
            <a:r>
              <a:rPr dirty="0" sz="1000" spc="50">
                <a:latin typeface="Arial"/>
                <a:cs typeface="Arial"/>
              </a:rPr>
              <a:t>must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5">
                <a:latin typeface="Arial"/>
                <a:cs typeface="Arial"/>
              </a:rPr>
              <a:t>restore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de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cit </a:t>
            </a:r>
            <a:r>
              <a:rPr dirty="0" sz="1000" spc="60">
                <a:latin typeface="Arial"/>
                <a:cs typeface="Arial"/>
              </a:rPr>
              <a:t>amount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partnership, </a:t>
            </a:r>
            <a:r>
              <a:rPr dirty="0" sz="1000">
                <a:latin typeface="Arial"/>
                <a:cs typeface="Arial"/>
              </a:rPr>
              <a:t>so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60">
                <a:latin typeface="Arial"/>
                <a:cs typeface="Arial"/>
              </a:rPr>
              <a:t>amount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distributed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partners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positive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balances.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However,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Treasury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Regulations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provide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absence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restore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</a:t>
            </a:r>
            <a:r>
              <a:rPr dirty="0" sz="1000" spc="10">
                <a:latin typeface="Calibri"/>
                <a:cs typeface="Calibri"/>
              </a:rPr>
              <a:t>fi</a:t>
            </a:r>
            <a:r>
              <a:rPr dirty="0" sz="1000" spc="10">
                <a:latin typeface="Arial"/>
                <a:cs typeface="Arial"/>
              </a:rPr>
              <a:t>cit,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partnership </a:t>
            </a:r>
            <a:r>
              <a:rPr dirty="0" sz="1000" spc="40">
                <a:latin typeface="Arial"/>
                <a:cs typeface="Arial"/>
              </a:rPr>
              <a:t>agreement </a:t>
            </a:r>
            <a:r>
              <a:rPr dirty="0" sz="1000" spc="45">
                <a:latin typeface="Arial"/>
                <a:cs typeface="Arial"/>
              </a:rPr>
              <a:t>must </a:t>
            </a:r>
            <a:r>
              <a:rPr dirty="0" sz="1000" spc="35">
                <a:latin typeface="Arial"/>
                <a:cs typeface="Arial"/>
              </a:rPr>
              <a:t>contain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quali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ed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15">
                <a:latin typeface="Arial"/>
                <a:cs typeface="Arial"/>
              </a:rPr>
              <a:t>provision. </a:t>
            </a: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quali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ed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20">
                <a:latin typeface="Arial"/>
                <a:cs typeface="Arial"/>
              </a:rPr>
              <a:t>provision </a:t>
            </a:r>
            <a:r>
              <a:rPr dirty="0" sz="1000" spc="45">
                <a:latin typeface="Arial"/>
                <a:cs typeface="Arial"/>
              </a:rPr>
              <a:t>mandates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when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partner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receives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partnership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causes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de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partner’s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increases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preexisting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</a:t>
            </a:r>
            <a:r>
              <a:rPr dirty="0" sz="1000" spc="5">
                <a:latin typeface="Calibri"/>
                <a:cs typeface="Calibri"/>
              </a:rPr>
              <a:t>fi</a:t>
            </a:r>
            <a:r>
              <a:rPr dirty="0" sz="1000" spc="5">
                <a:latin typeface="Arial"/>
                <a:cs typeface="Arial"/>
              </a:rPr>
              <a:t>cit,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endParaRPr sz="1000">
              <a:latin typeface="Arial"/>
              <a:cs typeface="Arial"/>
            </a:endParaRPr>
          </a:p>
          <a:p>
            <a:pPr marL="76200" marR="64769">
              <a:lnSpc>
                <a:spcPts val="1490"/>
              </a:lnSpc>
              <a:spcBef>
                <a:spcPts val="70"/>
              </a:spcBef>
            </a:pPr>
            <a:r>
              <a:rPr dirty="0" sz="1000" spc="40">
                <a:latin typeface="Arial"/>
                <a:cs typeface="Arial"/>
              </a:rPr>
              <a:t>partner </a:t>
            </a:r>
            <a:r>
              <a:rPr dirty="0" sz="1000" spc="50">
                <a:latin typeface="Arial"/>
                <a:cs typeface="Arial"/>
              </a:rPr>
              <a:t>must </a:t>
            </a:r>
            <a:r>
              <a:rPr dirty="0" sz="1000" spc="30">
                <a:latin typeface="Arial"/>
                <a:cs typeface="Arial"/>
              </a:rPr>
              <a:t>be allocated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gains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0">
                <a:latin typeface="Arial"/>
                <a:cs typeface="Arial"/>
              </a:rPr>
              <a:t>quickly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eliminate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20">
                <a:latin typeface="Arial"/>
                <a:cs typeface="Arial"/>
              </a:rPr>
              <a:t>de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cit </a:t>
            </a:r>
            <a:r>
              <a:rPr dirty="0" sz="1000" spc="30">
                <a:latin typeface="Arial"/>
                <a:cs typeface="Arial"/>
              </a:rPr>
              <a:t>balance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35">
                <a:latin typeface="Arial"/>
                <a:cs typeface="Arial"/>
              </a:rPr>
              <a:t>capital account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5">
                <a:latin typeface="Arial"/>
                <a:cs typeface="Arial"/>
              </a:rPr>
              <a:t>greater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restore.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al"/>
              <a:cs typeface="Arial"/>
            </a:endParaRPr>
          </a:p>
          <a:p>
            <a:pPr marL="76200" marR="72390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5">
                <a:latin typeface="Arial"/>
                <a:cs typeface="Arial"/>
              </a:rPr>
              <a:t>allocation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substantial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reasonable </a:t>
            </a:r>
            <a:r>
              <a:rPr dirty="0" sz="1000" spc="15">
                <a:latin typeface="Arial"/>
                <a:cs typeface="Arial"/>
              </a:rPr>
              <a:t>possibility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it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substantially </a:t>
            </a:r>
            <a:r>
              <a:rPr dirty="0" sz="1000" spc="20">
                <a:latin typeface="Arial"/>
                <a:cs typeface="Arial"/>
              </a:rPr>
              <a:t>affect </a:t>
            </a:r>
            <a:r>
              <a:rPr dirty="0" sz="1000" spc="40">
                <a:latin typeface="Arial"/>
                <a:cs typeface="Arial"/>
              </a:rPr>
              <a:t>the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">
                <a:latin typeface="Arial"/>
                <a:cs typeface="Arial"/>
              </a:rPr>
              <a:t>received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members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 </a:t>
            </a:r>
            <a:r>
              <a:rPr dirty="0" sz="1000" spc="35">
                <a:latin typeface="Arial"/>
                <a:cs typeface="Arial"/>
              </a:rPr>
              <a:t>independent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consequences.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addition,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10">
                <a:latin typeface="Arial"/>
                <a:cs typeface="Arial"/>
              </a:rPr>
              <a:t>effect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substantial </a:t>
            </a:r>
            <a:r>
              <a:rPr dirty="0" sz="1000" spc="-20">
                <a:latin typeface="Arial"/>
                <a:cs typeface="Arial"/>
              </a:rPr>
              <a:t>if,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time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becomes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Limited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Partnership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Agreement: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(1)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least </a:t>
            </a:r>
            <a:r>
              <a:rPr dirty="0" sz="1000" spc="30">
                <a:latin typeface="Arial"/>
                <a:cs typeface="Arial"/>
              </a:rPr>
              <a:t>one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after-tax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may,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present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terms,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endParaRPr sz="1000">
              <a:latin typeface="Arial"/>
              <a:cs typeface="Arial"/>
            </a:endParaRPr>
          </a:p>
          <a:p>
            <a:pPr marL="76200" marR="166370">
              <a:lnSpc>
                <a:spcPct val="122700"/>
              </a:lnSpc>
              <a:spcBef>
                <a:spcPts val="15"/>
              </a:spcBef>
            </a:pPr>
            <a:r>
              <a:rPr dirty="0" sz="1000" spc="30">
                <a:latin typeface="Arial"/>
                <a:cs typeface="Arial"/>
              </a:rPr>
              <a:t>enhanced </a:t>
            </a:r>
            <a:r>
              <a:rPr dirty="0" sz="1000" spc="45">
                <a:latin typeface="Arial"/>
                <a:cs typeface="Arial"/>
              </a:rPr>
              <a:t>compared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5">
                <a:latin typeface="Arial"/>
                <a:cs typeface="Arial"/>
              </a:rPr>
              <a:t>contained in the </a:t>
            </a:r>
            <a:r>
              <a:rPr dirty="0" sz="1000" spc="30">
                <a:latin typeface="Arial"/>
                <a:cs typeface="Arial"/>
              </a:rPr>
              <a:t>Limited </a:t>
            </a:r>
            <a:r>
              <a:rPr dirty="0" sz="1000" spc="20">
                <a:latin typeface="Arial"/>
                <a:cs typeface="Arial"/>
              </a:rPr>
              <a:t>Partnership </a:t>
            </a:r>
            <a:r>
              <a:rPr dirty="0" sz="1000" spc="25">
                <a:latin typeface="Arial"/>
                <a:cs typeface="Arial"/>
              </a:rPr>
              <a:t>Agreement;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30">
                <a:latin typeface="Arial"/>
                <a:cs typeface="Arial"/>
              </a:rPr>
              <a:t>(2)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strong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likelihood </a:t>
            </a:r>
            <a:r>
              <a:rPr dirty="0" sz="1000" spc="50">
                <a:latin typeface="Arial"/>
                <a:cs typeface="Arial"/>
              </a:rPr>
              <a:t>that no </a:t>
            </a:r>
            <a:r>
              <a:rPr dirty="0" sz="1000" spc="30">
                <a:latin typeface="Arial"/>
                <a:cs typeface="Arial"/>
              </a:rPr>
              <a:t>member’s after-tax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>
                <a:latin typeface="Arial"/>
                <a:cs typeface="Arial"/>
              </a:rPr>
              <a:t>will,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present value </a:t>
            </a:r>
            <a:r>
              <a:rPr dirty="0" sz="1000" spc="10">
                <a:latin typeface="Arial"/>
                <a:cs typeface="Arial"/>
              </a:rPr>
              <a:t>terms,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substantially </a:t>
            </a:r>
            <a:r>
              <a:rPr dirty="0" sz="1000" spc="30">
                <a:latin typeface="Arial"/>
                <a:cs typeface="Arial"/>
              </a:rPr>
              <a:t>diminished </a:t>
            </a:r>
            <a:r>
              <a:rPr dirty="0" sz="1000" spc="45">
                <a:latin typeface="Arial"/>
                <a:cs typeface="Arial"/>
              </a:rPr>
              <a:t>compared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40">
                <a:latin typeface="Arial"/>
                <a:cs typeface="Arial"/>
              </a:rPr>
              <a:t>return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contained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Limited </a:t>
            </a:r>
            <a:r>
              <a:rPr dirty="0" sz="1000" spc="20">
                <a:latin typeface="Arial"/>
                <a:cs typeface="Arial"/>
              </a:rPr>
              <a:t>Partnership </a:t>
            </a:r>
            <a:r>
              <a:rPr dirty="0" sz="1000" spc="25">
                <a:latin typeface="Arial"/>
                <a:cs typeface="Arial"/>
              </a:rPr>
              <a:t>Agreement. </a:t>
            </a:r>
            <a:r>
              <a:rPr dirty="0" sz="1000" spc="5">
                <a:latin typeface="Arial"/>
                <a:cs typeface="Arial"/>
              </a:rPr>
              <a:t>Treasury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Regulation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1.704-1(b)(2)</a:t>
            </a:r>
            <a:r>
              <a:rPr dirty="0" sz="1000" spc="25">
                <a:latin typeface="Arial"/>
                <a:cs typeface="Arial"/>
              </a:rPr>
              <a:t> generally </a:t>
            </a:r>
            <a:r>
              <a:rPr dirty="0" sz="1000" spc="10">
                <a:latin typeface="Arial"/>
                <a:cs typeface="Arial"/>
              </a:rPr>
              <a:t>states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that,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determining</a:t>
            </a:r>
            <a:r>
              <a:rPr dirty="0" sz="1000" spc="25">
                <a:latin typeface="Arial"/>
                <a:cs typeface="Arial"/>
              </a:rPr>
              <a:t> after-tax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return,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entire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situation,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including</a:t>
            </a:r>
            <a:r>
              <a:rPr dirty="0" sz="1000" spc="10">
                <a:latin typeface="Arial"/>
                <a:cs typeface="Arial"/>
              </a:rPr>
              <a:t> aspects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unrelated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taken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account.</a:t>
            </a:r>
            <a:endParaRPr sz="1000">
              <a:latin typeface="Arial"/>
              <a:cs typeface="Arial"/>
            </a:endParaRPr>
          </a:p>
          <a:p>
            <a:pPr marL="76200" marR="68580">
              <a:lnSpc>
                <a:spcPct val="122500"/>
              </a:lnSpc>
              <a:spcBef>
                <a:spcPts val="20"/>
              </a:spcBef>
            </a:pPr>
            <a:r>
              <a:rPr dirty="0" sz="1000" spc="40">
                <a:latin typeface="Arial"/>
                <a:cs typeface="Arial"/>
              </a:rPr>
              <a:t>Although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>
                <a:latin typeface="Arial"/>
                <a:cs typeface="Arial"/>
              </a:rPr>
              <a:t>believes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allocation </a:t>
            </a:r>
            <a:r>
              <a:rPr dirty="0" sz="1000" spc="15">
                <a:latin typeface="Arial"/>
                <a:cs typeface="Arial"/>
              </a:rPr>
              <a:t>provisions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Limited </a:t>
            </a:r>
            <a:r>
              <a:rPr dirty="0" sz="1000" spc="20">
                <a:latin typeface="Arial"/>
                <a:cs typeface="Arial"/>
              </a:rPr>
              <a:t>Partnership </a:t>
            </a:r>
            <a:r>
              <a:rPr dirty="0" sz="1000" spc="30">
                <a:latin typeface="Arial"/>
                <a:cs typeface="Arial"/>
              </a:rPr>
              <a:t>Agreement </a:t>
            </a:r>
            <a:r>
              <a:rPr dirty="0" sz="1000">
                <a:latin typeface="Arial"/>
                <a:cs typeface="Arial"/>
              </a:rPr>
              <a:t>satisfy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5">
                <a:latin typeface="Arial"/>
                <a:cs typeface="Arial"/>
              </a:rPr>
              <a:t>Treasury </a:t>
            </a:r>
            <a:r>
              <a:rPr dirty="0" sz="1000" spc="15">
                <a:latin typeface="Arial"/>
                <a:cs typeface="Arial"/>
              </a:rPr>
              <a:t>Regulations, given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complexity 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Treasury </a:t>
            </a:r>
            <a:r>
              <a:rPr dirty="0" sz="1000" spc="25">
                <a:latin typeface="Arial"/>
                <a:cs typeface="Arial"/>
              </a:rPr>
              <a:t>Regulations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10">
                <a:latin typeface="Arial"/>
                <a:cs typeface="Arial"/>
              </a:rPr>
              <a:t>area, </a:t>
            </a:r>
            <a:r>
              <a:rPr dirty="0" sz="1000" spc="30">
                <a:latin typeface="Arial"/>
                <a:cs typeface="Arial"/>
              </a:rPr>
              <a:t>there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50">
                <a:latin typeface="Arial"/>
                <a:cs typeface="Arial"/>
              </a:rPr>
              <a:t>no </a:t>
            </a:r>
            <a:r>
              <a:rPr dirty="0" sz="1000" spc="20">
                <a:latin typeface="Arial"/>
                <a:cs typeface="Arial"/>
              </a:rPr>
              <a:t>assurance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agree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all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40">
                <a:latin typeface="Arial"/>
                <a:cs typeface="Arial"/>
              </a:rPr>
              <a:t>computations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audit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IRS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take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position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EDGE196</a:t>
            </a:r>
            <a:r>
              <a:rPr dirty="0" sz="1000" spc="-95">
                <a:latin typeface="Arial"/>
                <a:cs typeface="Arial"/>
              </a:rPr>
              <a:t> </a:t>
            </a:r>
            <a:r>
              <a:rPr dirty="0" baseline="31746" sz="1050" spc="-7">
                <a:latin typeface="Calibri"/>
                <a:cs typeface="Calibri"/>
              </a:rPr>
              <a:t>TM</a:t>
            </a:r>
            <a:r>
              <a:rPr dirty="0" sz="1000" spc="-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allocations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pro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should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recognized,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0">
                <a:latin typeface="Arial"/>
                <a:cs typeface="Arial"/>
              </a:rPr>
              <a:t>IRS’s </a:t>
            </a:r>
            <a:r>
              <a:rPr dirty="0" sz="1000" spc="30">
                <a:latin typeface="Arial"/>
                <a:cs typeface="Arial"/>
              </a:rPr>
              <a:t>position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20">
                <a:latin typeface="Arial"/>
                <a:cs typeface="Arial"/>
              </a:rPr>
              <a:t>sustained 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courts,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35">
                <a:latin typeface="Arial"/>
                <a:cs typeface="Arial"/>
              </a:rPr>
              <a:t>could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taxed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portion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income </a:t>
            </a:r>
            <a:r>
              <a:rPr dirty="0" sz="1000" spc="30">
                <a:latin typeface="Arial"/>
                <a:cs typeface="Arial"/>
              </a:rPr>
              <a:t>allocated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another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disallowed.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Consequences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Distributions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76200" marR="245110">
              <a:lnSpc>
                <a:spcPct val="122700"/>
              </a:lnSpc>
            </a:pPr>
            <a:r>
              <a:rPr dirty="0" sz="1000" spc="25">
                <a:latin typeface="Arial"/>
                <a:cs typeface="Arial"/>
              </a:rPr>
              <a:t>Distributions </a:t>
            </a:r>
            <a:r>
              <a:rPr dirty="0" sz="1000" spc="55">
                <a:latin typeface="Arial"/>
                <a:cs typeface="Arial"/>
              </a:rPr>
              <a:t>made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purposes, </a:t>
            </a:r>
            <a:r>
              <a:rPr dirty="0" sz="1000" spc="25">
                <a:latin typeface="Arial"/>
                <a:cs typeface="Arial"/>
              </a:rPr>
              <a:t>except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of any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15">
                <a:latin typeface="Arial"/>
                <a:cs typeface="Arial"/>
              </a:rPr>
              <a:t>cash </a:t>
            </a:r>
            <a:r>
              <a:rPr dirty="0" sz="1000" spc="35">
                <a:latin typeface="Arial"/>
                <a:cs typeface="Arial"/>
              </a:rPr>
              <a:t>distribution </a:t>
            </a:r>
            <a:r>
              <a:rPr dirty="0" sz="1000" spc="5">
                <a:latin typeface="Arial"/>
                <a:cs typeface="Arial"/>
              </a:rPr>
              <a:t>exceeds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35">
                <a:latin typeface="Arial"/>
                <a:cs typeface="Arial"/>
              </a:rPr>
              <a:t>immediately </a:t>
            </a:r>
            <a:r>
              <a:rPr dirty="0" sz="1000" spc="25">
                <a:latin typeface="Arial"/>
                <a:cs typeface="Arial"/>
              </a:rPr>
              <a:t>before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distribution. </a:t>
            </a:r>
            <a:r>
              <a:rPr dirty="0" sz="1000">
                <a:latin typeface="Arial"/>
                <a:cs typeface="Arial"/>
              </a:rPr>
              <a:t>Cash 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considered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accordance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rules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described </a:t>
            </a:r>
            <a:r>
              <a:rPr dirty="0" sz="1000" spc="40">
                <a:latin typeface="Arial"/>
                <a:cs typeface="Arial"/>
              </a:rPr>
              <a:t>under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“—Tax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Consequences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Disposition.”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450" y="897077"/>
            <a:ext cx="9046845" cy="56400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14300" marR="220345">
              <a:lnSpc>
                <a:spcPct val="123000"/>
              </a:lnSpc>
              <a:spcBef>
                <a:spcPts val="85"/>
              </a:spcBef>
            </a:pP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reduction 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10">
                <a:latin typeface="Arial"/>
                <a:cs typeface="Arial"/>
              </a:rPr>
              <a:t>liabilities,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20">
                <a:latin typeface="Arial"/>
                <a:cs typeface="Arial"/>
              </a:rPr>
              <a:t>liabilities </a:t>
            </a:r>
            <a:r>
              <a:rPr dirty="0" sz="1000" spc="30">
                <a:latin typeface="Arial"/>
                <a:cs typeface="Arial"/>
              </a:rPr>
              <a:t>for which </a:t>
            </a:r>
            <a:r>
              <a:rPr dirty="0" sz="1000" spc="50">
                <a:latin typeface="Arial"/>
                <a:cs typeface="Arial"/>
              </a:rPr>
              <a:t>no member </a:t>
            </a:r>
            <a:r>
              <a:rPr dirty="0" sz="1000" spc="20">
                <a:latin typeface="Arial"/>
                <a:cs typeface="Arial"/>
              </a:rPr>
              <a:t>bears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5">
                <a:latin typeface="Arial"/>
                <a:cs typeface="Arial"/>
              </a:rPr>
              <a:t>risk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20">
                <a:latin typeface="Arial"/>
                <a:cs typeface="Arial"/>
              </a:rPr>
              <a:t>loss,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 treated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cash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distributions</a:t>
            </a:r>
            <a:r>
              <a:rPr dirty="0" sz="1000" spc="15">
                <a:latin typeface="Arial"/>
                <a:cs typeface="Arial"/>
              </a:rPr>
              <a:t> cause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“at-risk”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less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zero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taxable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year,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recapture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previous </a:t>
            </a:r>
            <a:r>
              <a:rPr dirty="0" sz="1000">
                <a:latin typeface="Arial"/>
                <a:cs typeface="Arial"/>
              </a:rPr>
              <a:t>years.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Please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read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14">
                <a:latin typeface="Arial"/>
                <a:cs typeface="Arial"/>
              </a:rPr>
              <a:t>“—</a:t>
            </a:r>
            <a:endParaRPr sz="10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265"/>
              </a:spcBef>
            </a:pPr>
            <a:r>
              <a:rPr dirty="0" sz="1000" spc="30">
                <a:latin typeface="Arial"/>
                <a:cs typeface="Arial"/>
              </a:rPr>
              <a:t>Limitations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Deductibility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Losses”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above.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decrease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percentage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because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issuance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additional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114300" marR="264795">
              <a:lnSpc>
                <a:spcPct val="122800"/>
              </a:lnSpc>
              <a:spcBef>
                <a:spcPts val="15"/>
              </a:spcBef>
            </a:pP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0">
                <a:latin typeface="Arial"/>
                <a:cs typeface="Arial"/>
              </a:rPr>
              <a:t>decrease its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25">
                <a:latin typeface="Arial"/>
                <a:cs typeface="Arial"/>
              </a:rPr>
              <a:t>nonrecourse </a:t>
            </a:r>
            <a:r>
              <a:rPr dirty="0" sz="1000" spc="10">
                <a:latin typeface="Arial"/>
                <a:cs typeface="Arial"/>
              </a:rPr>
              <a:t>liabilities,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thus </a:t>
            </a:r>
            <a:r>
              <a:rPr dirty="0" sz="1000" spc="20">
                <a:latin typeface="Arial"/>
                <a:cs typeface="Arial"/>
              </a:rPr>
              <a:t>will result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corresponding </a:t>
            </a:r>
            <a:r>
              <a:rPr dirty="0" sz="1000" spc="35">
                <a:latin typeface="Arial"/>
                <a:cs typeface="Arial"/>
              </a:rPr>
              <a:t>deemed distribution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cash.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deemed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constitute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non-pro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rata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non-pro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rata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money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property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ordinary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member, </a:t>
            </a:r>
            <a:r>
              <a:rPr dirty="0" sz="1000" spc="15">
                <a:latin typeface="Arial"/>
                <a:cs typeface="Arial"/>
              </a:rPr>
              <a:t>regardless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distribution </a:t>
            </a:r>
            <a:r>
              <a:rPr dirty="0" sz="1000" spc="15">
                <a:latin typeface="Arial"/>
                <a:cs typeface="Arial"/>
              </a:rPr>
              <a:t>reduces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15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35">
                <a:latin typeface="Arial"/>
                <a:cs typeface="Arial"/>
              </a:rPr>
              <a:t>“unrealized </a:t>
            </a:r>
            <a:r>
              <a:rPr dirty="0" sz="1000" spc="10">
                <a:latin typeface="Arial"/>
                <a:cs typeface="Arial"/>
              </a:rPr>
              <a:t>receivables,” 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30">
                <a:latin typeface="Arial"/>
                <a:cs typeface="Arial"/>
              </a:rPr>
              <a:t>depreciation </a:t>
            </a:r>
            <a:r>
              <a:rPr dirty="0" sz="1000" spc="20">
                <a:latin typeface="Arial"/>
                <a:cs typeface="Arial"/>
              </a:rPr>
              <a:t>recapture, </a:t>
            </a:r>
            <a:r>
              <a:rPr dirty="0" sz="1000" spc="30">
                <a:latin typeface="Arial"/>
                <a:cs typeface="Arial"/>
              </a:rPr>
              <a:t>depletion </a:t>
            </a:r>
            <a:r>
              <a:rPr dirty="0" sz="1000" spc="35">
                <a:latin typeface="Arial"/>
                <a:cs typeface="Arial"/>
              </a:rPr>
              <a:t>recapture </a:t>
            </a:r>
            <a:r>
              <a:rPr dirty="0" sz="1000" spc="55">
                <a:latin typeface="Arial"/>
                <a:cs typeface="Arial"/>
              </a:rPr>
              <a:t>and/or </a:t>
            </a:r>
            <a:r>
              <a:rPr dirty="0" sz="1000" spc="25">
                <a:latin typeface="Arial"/>
                <a:cs typeface="Arial"/>
              </a:rPr>
              <a:t>substantially </a:t>
            </a:r>
            <a:r>
              <a:rPr dirty="0" sz="1000" spc="35">
                <a:latin typeface="Arial"/>
                <a:cs typeface="Arial"/>
              </a:rPr>
              <a:t>appreciated “inventory </a:t>
            </a:r>
            <a:r>
              <a:rPr dirty="0" sz="1000" spc="30">
                <a:latin typeface="Arial"/>
                <a:cs typeface="Arial"/>
              </a:rPr>
              <a:t>items,”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25">
                <a:latin typeface="Arial"/>
                <a:cs typeface="Arial"/>
              </a:rPr>
              <a:t>defined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-10">
                <a:latin typeface="Arial"/>
                <a:cs typeface="Arial"/>
              </a:rPr>
              <a:t>Code,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collectively, </a:t>
            </a:r>
            <a:r>
              <a:rPr dirty="0" sz="1000" spc="25">
                <a:latin typeface="Arial"/>
                <a:cs typeface="Arial"/>
              </a:rPr>
              <a:t>“Section </a:t>
            </a:r>
            <a:r>
              <a:rPr dirty="0" sz="1000" spc="15">
                <a:latin typeface="Arial"/>
                <a:cs typeface="Arial"/>
              </a:rPr>
              <a:t>751 </a:t>
            </a:r>
            <a:r>
              <a:rPr dirty="0" sz="1000" spc="5">
                <a:latin typeface="Arial"/>
                <a:cs typeface="Arial"/>
              </a:rPr>
              <a:t>Assets.” </a:t>
            </a:r>
            <a:r>
              <a:rPr dirty="0" sz="1000" spc="-15">
                <a:latin typeface="Arial"/>
                <a:cs typeface="Arial"/>
              </a:rPr>
              <a:t>To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extent,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treated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having </a:t>
            </a:r>
            <a:r>
              <a:rPr dirty="0" sz="1000" spc="25">
                <a:latin typeface="Arial"/>
                <a:cs typeface="Arial"/>
              </a:rPr>
              <a:t>been </a:t>
            </a:r>
            <a:r>
              <a:rPr dirty="0" sz="1000" spc="30">
                <a:latin typeface="Arial"/>
                <a:cs typeface="Arial"/>
              </a:rPr>
              <a:t>distributed </a:t>
            </a:r>
            <a:r>
              <a:rPr dirty="0" sz="1000" spc="10">
                <a:latin typeface="Arial"/>
                <a:cs typeface="Arial"/>
              </a:rPr>
              <a:t>its </a:t>
            </a:r>
            <a:r>
              <a:rPr dirty="0" sz="1000" spc="40">
                <a:latin typeface="Arial"/>
                <a:cs typeface="Arial"/>
              </a:rPr>
              <a:t>proportionate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Section </a:t>
            </a:r>
            <a:r>
              <a:rPr dirty="0" sz="1000" spc="15">
                <a:latin typeface="Arial"/>
                <a:cs typeface="Arial"/>
              </a:rPr>
              <a:t>751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then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having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exchanged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return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non-pro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rata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actual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such</a:t>
            </a:r>
            <a:endParaRPr sz="1000">
              <a:latin typeface="Arial"/>
              <a:cs typeface="Arial"/>
            </a:endParaRPr>
          </a:p>
          <a:p>
            <a:pPr marL="114300" marR="127635">
              <a:lnSpc>
                <a:spcPct val="122000"/>
              </a:lnSpc>
            </a:pPr>
            <a:r>
              <a:rPr dirty="0" sz="1000" spc="40">
                <a:latin typeface="Arial"/>
                <a:cs typeface="Arial"/>
              </a:rPr>
              <a:t>member.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latter deemed </a:t>
            </a:r>
            <a:r>
              <a:rPr dirty="0" sz="1000" spc="30">
                <a:latin typeface="Arial"/>
                <a:cs typeface="Arial"/>
              </a:rPr>
              <a:t>exchange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20">
                <a:latin typeface="Arial"/>
                <a:cs typeface="Arial"/>
              </a:rPr>
              <a:t>result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5">
                <a:latin typeface="Arial"/>
                <a:cs typeface="Arial"/>
              </a:rPr>
              <a:t>realization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ordinary </a:t>
            </a:r>
            <a:r>
              <a:rPr dirty="0" sz="1000" spc="20">
                <a:latin typeface="Arial"/>
                <a:cs typeface="Arial"/>
              </a:rPr>
              <a:t>income,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40">
                <a:latin typeface="Arial"/>
                <a:cs typeface="Arial"/>
              </a:rPr>
              <a:t>equal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35">
                <a:latin typeface="Arial"/>
                <a:cs typeface="Arial"/>
              </a:rPr>
              <a:t>(i)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non-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pro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rata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distribution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over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(ii)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5">
                <a:latin typeface="Arial"/>
                <a:cs typeface="Arial"/>
              </a:rPr>
              <a:t> (generally </a:t>
            </a:r>
            <a:r>
              <a:rPr dirty="0" sz="1000" spc="-5">
                <a:latin typeface="Arial"/>
                <a:cs typeface="Arial"/>
              </a:rPr>
              <a:t>zero)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share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Section</a:t>
            </a:r>
            <a:r>
              <a:rPr dirty="0" sz="1000" spc="15">
                <a:latin typeface="Arial"/>
                <a:cs typeface="Arial"/>
              </a:rPr>
              <a:t> 751 </a:t>
            </a:r>
            <a:r>
              <a:rPr dirty="0" sz="1000" spc="-20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deemed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relinquished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290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exchange.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Basis</a:t>
            </a:r>
            <a:r>
              <a:rPr dirty="0" sz="95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the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digital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assets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114300" marR="873760">
              <a:lnSpc>
                <a:spcPct val="122000"/>
              </a:lnSpc>
            </a:pPr>
            <a:r>
              <a:rPr dirty="0" sz="1000" spc="-15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member’s adjusted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20">
                <a:latin typeface="Arial"/>
                <a:cs typeface="Arial"/>
              </a:rPr>
              <a:t>assets, </a:t>
            </a:r>
            <a:r>
              <a:rPr dirty="0" sz="1000" spc="25">
                <a:latin typeface="Arial"/>
                <a:cs typeface="Arial"/>
              </a:rPr>
              <a:t>initially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money </a:t>
            </a:r>
            <a:r>
              <a:rPr dirty="0" sz="1000" spc="25">
                <a:latin typeface="Arial"/>
                <a:cs typeface="Arial"/>
              </a:rPr>
              <a:t>he </a:t>
            </a:r>
            <a:r>
              <a:rPr dirty="0" sz="1000" spc="30">
                <a:latin typeface="Arial"/>
                <a:cs typeface="Arial"/>
              </a:rPr>
              <a:t>contributes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acquire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offered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hereunder,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increased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share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decreased,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but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below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zero,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-35">
                <a:latin typeface="Arial"/>
                <a:cs typeface="Arial"/>
              </a:rPr>
              <a:t>(i)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distributions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  <a:p>
            <a:pPr marL="114300" marR="68580">
              <a:lnSpc>
                <a:spcPts val="1490"/>
              </a:lnSpc>
              <a:spcBef>
                <a:spcPts val="70"/>
              </a:spcBef>
            </a:pPr>
            <a:r>
              <a:rPr dirty="0" sz="1000" spc="-25">
                <a:latin typeface="Arial"/>
                <a:cs typeface="Arial"/>
              </a:rPr>
              <a:t>(ii)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allocable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;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15">
                <a:latin typeface="Arial"/>
                <a:cs typeface="Arial"/>
              </a:rPr>
              <a:t>(iii)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25">
                <a:latin typeface="Arial"/>
                <a:cs typeface="Arial"/>
              </a:rPr>
              <a:t>allocable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Fund expenditures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currently </a:t>
            </a:r>
            <a:r>
              <a:rPr dirty="0" sz="1000" spc="30">
                <a:latin typeface="Arial"/>
                <a:cs typeface="Arial"/>
              </a:rPr>
              <a:t>deductible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capitalizable.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reduced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zero,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distributions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share</a:t>
            </a:r>
            <a:endParaRPr sz="10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65"/>
              </a:spcBef>
            </a:pP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year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treated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gain.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Limitations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Deductibility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3F3F3F"/>
                </a:solidFill>
                <a:latin typeface="Arial"/>
                <a:cs typeface="Arial"/>
              </a:rPr>
              <a:t>Losses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Arial"/>
              <a:cs typeface="Arial"/>
            </a:endParaRPr>
          </a:p>
          <a:p>
            <a:pPr marL="114300" marR="211454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35">
                <a:latin typeface="Arial"/>
                <a:cs typeface="Arial"/>
              </a:rPr>
              <a:t>deduction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5">
                <a:latin typeface="Arial"/>
                <a:cs typeface="Arial"/>
              </a:rPr>
              <a:t>his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losses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limited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and, </a:t>
            </a:r>
            <a:r>
              <a:rPr dirty="0" sz="1000" spc="35">
                <a:latin typeface="Arial"/>
                <a:cs typeface="Arial"/>
              </a:rPr>
              <a:t>in the </a:t>
            </a:r>
            <a:r>
              <a:rPr dirty="0" sz="1000">
                <a:latin typeface="Arial"/>
                <a:cs typeface="Arial"/>
              </a:rPr>
              <a:t>case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0">
                <a:latin typeface="Arial"/>
                <a:cs typeface="Arial"/>
              </a:rPr>
              <a:t>individual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Member,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estate,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trust,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corporate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(if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more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50%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value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corporate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stock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owned</a:t>
            </a:r>
            <a:r>
              <a:rPr dirty="0" sz="1000" spc="20">
                <a:latin typeface="Arial"/>
                <a:cs typeface="Arial"/>
              </a:rPr>
              <a:t> directly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indirectly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250" y="897077"/>
            <a:ext cx="8970645" cy="54540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3500" marR="55880">
              <a:lnSpc>
                <a:spcPct val="123000"/>
              </a:lnSpc>
              <a:spcBef>
                <a:spcPts val="85"/>
              </a:spcBef>
            </a:pP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ve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15">
                <a:latin typeface="Arial"/>
                <a:cs typeface="Arial"/>
              </a:rPr>
              <a:t>fewer </a:t>
            </a:r>
            <a:r>
              <a:rPr dirty="0" sz="1000" spc="25">
                <a:latin typeface="Arial"/>
                <a:cs typeface="Arial"/>
              </a:rPr>
              <a:t>individuals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some </a:t>
            </a:r>
            <a:r>
              <a:rPr dirty="0" sz="1000" spc="35">
                <a:latin typeface="Arial"/>
                <a:cs typeface="Arial"/>
              </a:rPr>
              <a:t>tax-exempt </a:t>
            </a:r>
            <a:r>
              <a:rPr dirty="0" sz="1000" spc="15">
                <a:latin typeface="Arial"/>
                <a:cs typeface="Arial"/>
              </a:rPr>
              <a:t>organizations),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65">
                <a:latin typeface="Arial"/>
                <a:cs typeface="Arial"/>
              </a:rPr>
              <a:t>amount </a:t>
            </a:r>
            <a:r>
              <a:rPr dirty="0" sz="1000" spc="30">
                <a:latin typeface="Arial"/>
                <a:cs typeface="Arial"/>
              </a:rPr>
              <a:t>for which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Member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20">
                <a:latin typeface="Arial"/>
                <a:cs typeface="Arial"/>
              </a:rPr>
              <a:t>considered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90">
                <a:latin typeface="Arial"/>
                <a:cs typeface="Arial"/>
              </a:rPr>
              <a:t>“at </a:t>
            </a:r>
            <a:r>
              <a:rPr dirty="0" sz="1000" spc="35">
                <a:latin typeface="Arial"/>
                <a:cs typeface="Arial"/>
              </a:rPr>
              <a:t>risk”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15">
                <a:latin typeface="Arial"/>
                <a:cs typeface="Arial"/>
              </a:rPr>
              <a:t>respect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activities,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less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basis.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Member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these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must</a:t>
            </a:r>
            <a:r>
              <a:rPr dirty="0" sz="1000" spc="35">
                <a:latin typeface="Arial"/>
                <a:cs typeface="Arial"/>
              </a:rPr>
              <a:t> recapture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deducted in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previous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years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25">
                <a:latin typeface="Arial"/>
                <a:cs typeface="Arial"/>
              </a:rPr>
              <a:t>distributions </a:t>
            </a:r>
            <a:r>
              <a:rPr dirty="0" sz="1000" spc="15">
                <a:latin typeface="Arial"/>
                <a:cs typeface="Arial"/>
              </a:rPr>
              <a:t>cause </a:t>
            </a:r>
            <a:r>
              <a:rPr dirty="0" sz="1000" spc="10">
                <a:latin typeface="Arial"/>
                <a:cs typeface="Arial"/>
              </a:rPr>
              <a:t>his at-risk </a:t>
            </a:r>
            <a:r>
              <a:rPr dirty="0" sz="1000" spc="60">
                <a:latin typeface="Arial"/>
                <a:cs typeface="Arial"/>
              </a:rPr>
              <a:t>amount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0">
                <a:latin typeface="Arial"/>
                <a:cs typeface="Arial"/>
              </a:rPr>
              <a:t>less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10">
                <a:latin typeface="Arial"/>
                <a:cs typeface="Arial"/>
              </a:rPr>
              <a:t>zero </a:t>
            </a:r>
            <a:r>
              <a:rPr dirty="0" sz="1000" spc="55">
                <a:latin typeface="Arial"/>
                <a:cs typeface="Arial"/>
              </a:rPr>
              <a:t>at </a:t>
            </a:r>
            <a:r>
              <a:rPr dirty="0" sz="1000" spc="35">
                <a:latin typeface="Arial"/>
                <a:cs typeface="Arial"/>
              </a:rPr>
              <a:t>the end </a:t>
            </a:r>
            <a:r>
              <a:rPr dirty="0" sz="1000" spc="25">
                <a:latin typeface="Arial"/>
                <a:cs typeface="Arial"/>
              </a:rPr>
              <a:t>of any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10">
                <a:latin typeface="Arial"/>
                <a:cs typeface="Arial"/>
              </a:rPr>
              <a:t>year. </a:t>
            </a:r>
            <a:r>
              <a:rPr dirty="0" sz="1000" spc="-25">
                <a:latin typeface="Arial"/>
                <a:cs typeface="Arial"/>
              </a:rPr>
              <a:t>Losses </a:t>
            </a:r>
            <a:r>
              <a:rPr dirty="0" sz="1000" spc="25">
                <a:latin typeface="Arial"/>
                <a:cs typeface="Arial"/>
              </a:rPr>
              <a:t>disallowed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Member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recaptured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result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these</a:t>
            </a:r>
            <a:r>
              <a:rPr dirty="0" sz="1000" spc="35">
                <a:latin typeface="Arial"/>
                <a:cs typeface="Arial"/>
              </a:rPr>
              <a:t> limitations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carry</a:t>
            </a:r>
            <a:r>
              <a:rPr dirty="0" sz="1000" spc="35">
                <a:latin typeface="Arial"/>
                <a:cs typeface="Arial"/>
              </a:rPr>
              <a:t> forward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allowable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35">
                <a:latin typeface="Arial"/>
                <a:cs typeface="Arial"/>
              </a:rPr>
              <a:t> deduction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35">
                <a:latin typeface="Arial"/>
                <a:cs typeface="Arial"/>
              </a:rPr>
              <a:t> the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his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at-risk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amount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is 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subsequently </a:t>
            </a:r>
            <a:r>
              <a:rPr dirty="0" sz="1000" spc="5">
                <a:latin typeface="Arial"/>
                <a:cs typeface="Arial"/>
              </a:rPr>
              <a:t>increased, </a:t>
            </a:r>
            <a:r>
              <a:rPr dirty="0" sz="1000" spc="25">
                <a:latin typeface="Arial"/>
                <a:cs typeface="Arial"/>
              </a:rPr>
              <a:t>provided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0">
                <a:latin typeface="Arial"/>
                <a:cs typeface="Arial"/>
              </a:rPr>
              <a:t>do not </a:t>
            </a:r>
            <a:r>
              <a:rPr dirty="0" sz="1000" spc="15">
                <a:latin typeface="Arial"/>
                <a:cs typeface="Arial"/>
              </a:rPr>
              <a:t>exceed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25">
                <a:latin typeface="Arial"/>
                <a:cs typeface="Arial"/>
              </a:rPr>
              <a:t>unitholders’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35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assets. </a:t>
            </a:r>
            <a:r>
              <a:rPr dirty="0" sz="1000" spc="40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taxable </a:t>
            </a:r>
            <a:r>
              <a:rPr dirty="0" sz="1000" spc="25">
                <a:latin typeface="Arial"/>
                <a:cs typeface="Arial"/>
              </a:rPr>
              <a:t>disposition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-15">
                <a:latin typeface="Arial"/>
                <a:cs typeface="Arial"/>
              </a:rPr>
              <a:t>Class A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 </a:t>
            </a:r>
            <a:r>
              <a:rPr dirty="0" sz="1000" spc="-80">
                <a:latin typeface="Arial"/>
                <a:cs typeface="Arial"/>
              </a:rPr>
              <a:t>ASSET,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20">
                <a:latin typeface="Arial"/>
                <a:cs typeface="Arial"/>
              </a:rPr>
              <a:t>recognized by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5">
                <a:latin typeface="Arial"/>
                <a:cs typeface="Arial"/>
              </a:rPr>
              <a:t>Member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5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were previously </a:t>
            </a:r>
            <a:r>
              <a:rPr dirty="0" sz="1000" spc="20">
                <a:latin typeface="Arial"/>
                <a:cs typeface="Arial"/>
              </a:rPr>
              <a:t>suspended 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at-risk </a:t>
            </a:r>
            <a:r>
              <a:rPr dirty="0" sz="1000" spc="40">
                <a:latin typeface="Arial"/>
                <a:cs typeface="Arial"/>
              </a:rPr>
              <a:t>limitation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suspended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previously</a:t>
            </a:r>
            <a:r>
              <a:rPr dirty="0" sz="1000" spc="20">
                <a:latin typeface="Arial"/>
                <a:cs typeface="Arial"/>
              </a:rPr>
              <a:t> suspended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at-risk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longer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utilizable.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85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general,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risk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assets,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excluding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65"/>
              </a:spcBef>
            </a:pP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attributable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20">
                <a:latin typeface="Arial"/>
                <a:cs typeface="Arial"/>
              </a:rPr>
              <a:t> share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nonrecourse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liabilities,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reduced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-35">
                <a:latin typeface="Arial"/>
                <a:cs typeface="Arial"/>
              </a:rPr>
              <a:t>(i)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representing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amounts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otherwise</a:t>
            </a:r>
            <a:endParaRPr sz="1000">
              <a:latin typeface="Arial"/>
              <a:cs typeface="Arial"/>
            </a:endParaRPr>
          </a:p>
          <a:p>
            <a:pPr marL="63500" marR="418465">
              <a:lnSpc>
                <a:spcPct val="122000"/>
              </a:lnSpc>
              <a:spcBef>
                <a:spcPts val="25"/>
              </a:spcBef>
            </a:pPr>
            <a:r>
              <a:rPr dirty="0" sz="1000" spc="30">
                <a:latin typeface="Arial"/>
                <a:cs typeface="Arial"/>
              </a:rPr>
              <a:t>protected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against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because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guarantee,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stop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agreement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similar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arrangement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(ii)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money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borrows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acquire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hold</a:t>
            </a:r>
            <a:r>
              <a:rPr dirty="0" sz="1000" spc="10">
                <a:latin typeface="Arial"/>
                <a:cs typeface="Arial"/>
              </a:rPr>
              <a:t> 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15">
                <a:latin typeface="Arial"/>
                <a:cs typeface="Arial"/>
              </a:rPr>
              <a:t> if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lender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borrowed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funds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owns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related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65"/>
              </a:spcBef>
            </a:pP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look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only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repayment.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at-risk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0">
                <a:latin typeface="Arial"/>
                <a:cs typeface="Arial"/>
              </a:rPr>
              <a:t>increase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decrease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endParaRPr sz="1000">
              <a:latin typeface="Arial"/>
              <a:cs typeface="Arial"/>
            </a:endParaRPr>
          </a:p>
          <a:p>
            <a:pPr marL="63500" marR="560070">
              <a:lnSpc>
                <a:spcPct val="122000"/>
              </a:lnSpc>
              <a:spcBef>
                <a:spcPts val="20"/>
              </a:spcBef>
            </a:pP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5">
                <a:latin typeface="Arial"/>
                <a:cs typeface="Arial"/>
              </a:rPr>
              <a:t>increases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5">
                <a:latin typeface="Arial"/>
                <a:cs typeface="Arial"/>
              </a:rPr>
              <a:t>decreases,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increases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decreases </a:t>
            </a:r>
            <a:r>
              <a:rPr dirty="0" sz="1000" spc="45">
                <a:latin typeface="Arial"/>
                <a:cs typeface="Arial"/>
              </a:rPr>
              <a:t>attributable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increases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decreases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20">
                <a:latin typeface="Arial"/>
                <a:cs typeface="Arial"/>
              </a:rPr>
              <a:t>share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nonrecourse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liabilities.</a:t>
            </a:r>
            <a:endParaRPr sz="1000">
              <a:latin typeface="Arial"/>
              <a:cs typeface="Arial"/>
            </a:endParaRPr>
          </a:p>
          <a:p>
            <a:pPr marL="63500" marR="203200">
              <a:lnSpc>
                <a:spcPct val="123000"/>
              </a:lnSpc>
              <a:spcBef>
                <a:spcPts val="15"/>
              </a:spcBef>
            </a:pP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addition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0">
                <a:latin typeface="Arial"/>
                <a:cs typeface="Arial"/>
              </a:rPr>
              <a:t>at-risk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deductibility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-25">
                <a:latin typeface="Arial"/>
                <a:cs typeface="Arial"/>
              </a:rPr>
              <a:t>losses,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">
                <a:latin typeface="Arial"/>
                <a:cs typeface="Arial"/>
              </a:rPr>
              <a:t>passive </a:t>
            </a:r>
            <a:r>
              <a:rPr dirty="0" sz="1000" spc="-10">
                <a:latin typeface="Arial"/>
                <a:cs typeface="Arial"/>
              </a:rPr>
              <a:t>loss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20">
                <a:latin typeface="Arial"/>
                <a:cs typeface="Arial"/>
              </a:rPr>
              <a:t>provide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15">
                <a:latin typeface="Arial"/>
                <a:cs typeface="Arial"/>
              </a:rPr>
              <a:t>individuals, </a:t>
            </a:r>
            <a:r>
              <a:rPr dirty="0" sz="1000" spc="-5">
                <a:latin typeface="Arial"/>
                <a:cs typeface="Arial"/>
              </a:rPr>
              <a:t>estates, 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trusts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some </a:t>
            </a:r>
            <a:r>
              <a:rPr dirty="0" sz="1000" spc="5">
                <a:latin typeface="Arial"/>
                <a:cs typeface="Arial"/>
              </a:rPr>
              <a:t>closely-held </a:t>
            </a:r>
            <a:r>
              <a:rPr dirty="0" sz="1000" spc="30">
                <a:latin typeface="Arial"/>
                <a:cs typeface="Arial"/>
              </a:rPr>
              <a:t>corporations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personal </a:t>
            </a:r>
            <a:r>
              <a:rPr dirty="0" sz="1000" spc="-5">
                <a:latin typeface="Arial"/>
                <a:cs typeface="Arial"/>
              </a:rPr>
              <a:t>service </a:t>
            </a:r>
            <a:r>
              <a:rPr dirty="0" sz="1000" spc="30">
                <a:latin typeface="Arial"/>
                <a:cs typeface="Arial"/>
              </a:rPr>
              <a:t>corporations </a:t>
            </a:r>
            <a:r>
              <a:rPr dirty="0" sz="1000" spc="35">
                <a:latin typeface="Arial"/>
                <a:cs typeface="Arial"/>
              </a:rPr>
              <a:t>can deduct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55">
                <a:latin typeface="Arial"/>
                <a:cs typeface="Arial"/>
              </a:rPr>
              <a:t>from </a:t>
            </a:r>
            <a:r>
              <a:rPr dirty="0" sz="1000">
                <a:latin typeface="Arial"/>
                <a:cs typeface="Arial"/>
              </a:rPr>
              <a:t>passive activities, </a:t>
            </a:r>
            <a:r>
              <a:rPr dirty="0" sz="1000" spc="30">
                <a:latin typeface="Arial"/>
                <a:cs typeface="Arial"/>
              </a:rPr>
              <a:t>which are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40">
                <a:latin typeface="Arial"/>
                <a:cs typeface="Arial"/>
              </a:rPr>
              <a:t>trade or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taxpayer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materially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participate, only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taxpayer’s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those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activities.</a:t>
            </a:r>
            <a:endParaRPr sz="1000">
              <a:latin typeface="Arial"/>
              <a:cs typeface="Arial"/>
            </a:endParaRPr>
          </a:p>
          <a:p>
            <a:pPr marL="63500" marR="74930">
              <a:lnSpc>
                <a:spcPct val="122000"/>
              </a:lnSpc>
            </a:pPr>
            <a:r>
              <a:rPr dirty="0" sz="1000" spc="10">
                <a:latin typeface="Arial"/>
                <a:cs typeface="Arial"/>
              </a:rPr>
              <a:t>Subject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conditions,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passive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15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generates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5">
                <a:latin typeface="Arial"/>
                <a:cs typeface="Arial"/>
              </a:rPr>
              <a:t> available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offset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passive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generated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future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and/or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activities.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Passive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deductible</a:t>
            </a:r>
            <a:r>
              <a:rPr dirty="0" sz="1000" spc="15">
                <a:latin typeface="Arial"/>
                <a:cs typeface="Arial"/>
              </a:rPr>
              <a:t> because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15">
                <a:latin typeface="Arial"/>
                <a:cs typeface="Arial"/>
              </a:rPr>
              <a:t>exceed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20">
                <a:latin typeface="Arial"/>
                <a:cs typeface="Arial"/>
              </a:rPr>
              <a:t> share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endParaRPr sz="1000">
              <a:latin typeface="Arial"/>
              <a:cs typeface="Arial"/>
            </a:endParaRPr>
          </a:p>
          <a:p>
            <a:pPr marL="63500" marR="626745">
              <a:lnSpc>
                <a:spcPct val="122000"/>
              </a:lnSpc>
              <a:spcBef>
                <a:spcPts val="2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generated </a:t>
            </a:r>
            <a:r>
              <a:rPr dirty="0" sz="1000" spc="50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deducted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full </a:t>
            </a:r>
            <a:r>
              <a:rPr dirty="0" sz="1000" spc="35">
                <a:latin typeface="Arial"/>
                <a:cs typeface="Arial"/>
              </a:rPr>
              <a:t>when </a:t>
            </a:r>
            <a:r>
              <a:rPr dirty="0" sz="1000" spc="25">
                <a:latin typeface="Arial"/>
                <a:cs typeface="Arial"/>
              </a:rPr>
              <a:t>he </a:t>
            </a:r>
            <a:r>
              <a:rPr dirty="0" sz="1000">
                <a:latin typeface="Arial"/>
                <a:cs typeface="Arial"/>
              </a:rPr>
              <a:t>disposes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25">
                <a:latin typeface="Arial"/>
                <a:cs typeface="Arial"/>
              </a:rPr>
              <a:t>entire purchase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fully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30">
                <a:latin typeface="Arial"/>
                <a:cs typeface="Arial"/>
              </a:rPr>
              <a:t>transaction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unrelated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party.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63500" marR="64769">
              <a:lnSpc>
                <a:spcPct val="123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passive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35">
                <a:latin typeface="Arial"/>
                <a:cs typeface="Arial"/>
              </a:rPr>
              <a:t>applied </a:t>
            </a:r>
            <a:r>
              <a:rPr dirty="0" sz="1000" spc="30">
                <a:latin typeface="Arial"/>
                <a:cs typeface="Arial"/>
              </a:rPr>
              <a:t>after </a:t>
            </a:r>
            <a:r>
              <a:rPr dirty="0" sz="1000" spc="35">
                <a:latin typeface="Arial"/>
                <a:cs typeface="Arial"/>
              </a:rPr>
              <a:t>other applicable limitations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0">
                <a:latin typeface="Arial"/>
                <a:cs typeface="Arial"/>
              </a:rPr>
              <a:t>deductions, </a:t>
            </a:r>
            <a:r>
              <a:rPr dirty="0" sz="1000" spc="40">
                <a:latin typeface="Arial"/>
                <a:cs typeface="Arial"/>
              </a:rPr>
              <a:t>including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at-risk </a:t>
            </a:r>
            <a:r>
              <a:rPr dirty="0" sz="1000" spc="15">
                <a:latin typeface="Arial"/>
                <a:cs typeface="Arial"/>
              </a:rPr>
              <a:t>rules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35">
                <a:latin typeface="Arial"/>
                <a:cs typeface="Arial"/>
              </a:rPr>
              <a:t>limitation. </a:t>
            </a:r>
            <a:r>
              <a:rPr dirty="0" sz="1000" spc="10">
                <a:latin typeface="Arial"/>
                <a:cs typeface="Arial"/>
              </a:rPr>
              <a:t>Subject </a:t>
            </a:r>
            <a:r>
              <a:rPr dirty="0" sz="1000" spc="45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conditions,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0">
                <a:latin typeface="Arial"/>
                <a:cs typeface="Arial"/>
              </a:rPr>
              <a:t>share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net income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offset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EDGE196TM’s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suspended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passive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offset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current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carryover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10">
                <a:latin typeface="Arial"/>
                <a:cs typeface="Arial"/>
              </a:rPr>
              <a:t> activities.</a:t>
            </a:r>
            <a:endParaRPr sz="1000">
              <a:latin typeface="Arial"/>
              <a:cs typeface="Arial"/>
            </a:endParaRPr>
          </a:p>
          <a:p>
            <a:pPr marL="63500" marR="523875">
              <a:lnSpc>
                <a:spcPts val="1490"/>
              </a:lnSpc>
              <a:spcBef>
                <a:spcPts val="75"/>
              </a:spcBef>
            </a:pPr>
            <a:r>
              <a:rPr dirty="0" sz="1000" spc="15">
                <a:latin typeface="Arial"/>
                <a:cs typeface="Arial"/>
              </a:rPr>
              <a:t>An </a:t>
            </a:r>
            <a:r>
              <a:rPr dirty="0" sz="1000" spc="40">
                <a:latin typeface="Arial"/>
                <a:cs typeface="Arial"/>
              </a:rPr>
              <a:t>additional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45">
                <a:latin typeface="Arial"/>
                <a:cs typeface="Arial"/>
              </a:rPr>
              <a:t>limitation may </a:t>
            </a:r>
            <a:r>
              <a:rPr dirty="0" sz="1000" spc="30">
                <a:latin typeface="Arial"/>
                <a:cs typeface="Arial"/>
              </a:rPr>
              <a:t>apply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certain of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40">
                <a:latin typeface="Arial"/>
                <a:cs typeface="Arial"/>
              </a:rPr>
              <a:t>members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years </a:t>
            </a:r>
            <a:r>
              <a:rPr dirty="0" sz="1000" spc="40">
                <a:latin typeface="Arial"/>
                <a:cs typeface="Arial"/>
              </a:rPr>
              <a:t>beginning </a:t>
            </a:r>
            <a:r>
              <a:rPr dirty="0" sz="1000" spc="30">
                <a:latin typeface="Arial"/>
                <a:cs typeface="Arial"/>
              </a:rPr>
              <a:t>after </a:t>
            </a:r>
            <a:r>
              <a:rPr dirty="0" sz="1000" spc="25">
                <a:latin typeface="Arial"/>
                <a:cs typeface="Arial"/>
              </a:rPr>
              <a:t>December </a:t>
            </a:r>
            <a:r>
              <a:rPr dirty="0" sz="1000" spc="-15">
                <a:latin typeface="Arial"/>
                <a:cs typeface="Arial"/>
              </a:rPr>
              <a:t>31, </a:t>
            </a:r>
            <a:r>
              <a:rPr dirty="0" sz="1000">
                <a:latin typeface="Arial"/>
                <a:cs typeface="Arial"/>
              </a:rPr>
              <a:t>2017,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5">
                <a:latin typeface="Arial"/>
                <a:cs typeface="Arial"/>
              </a:rPr>
              <a:t>before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January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1,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2026.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50" y="897077"/>
            <a:ext cx="9010015" cy="526542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60"/>
              </a:spcBef>
            </a:pP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non-corporate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will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allowed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years.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An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endParaRPr sz="10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65"/>
              </a:spcBef>
            </a:pP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(if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any)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taxpayer’s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aggregate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year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attributable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trades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businesses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taxpayer</a:t>
            </a:r>
            <a:endParaRPr sz="1000">
              <a:latin typeface="Arial"/>
              <a:cs typeface="Arial"/>
            </a:endParaRPr>
          </a:p>
          <a:p>
            <a:pPr marL="101600" marR="299720">
              <a:lnSpc>
                <a:spcPct val="122000"/>
              </a:lnSpc>
              <a:spcBef>
                <a:spcPts val="25"/>
              </a:spcBef>
            </a:pPr>
            <a:r>
              <a:rPr dirty="0" sz="1000" spc="25">
                <a:latin typeface="Arial"/>
                <a:cs typeface="Arial"/>
              </a:rPr>
              <a:t>(determined </a:t>
            </a:r>
            <a:r>
              <a:rPr dirty="0" sz="1000" spc="45">
                <a:latin typeface="Arial"/>
                <a:cs typeface="Arial"/>
              </a:rPr>
              <a:t>without </a:t>
            </a:r>
            <a:r>
              <a:rPr dirty="0" sz="1000" spc="40">
                <a:latin typeface="Arial"/>
                <a:cs typeface="Arial"/>
              </a:rPr>
              <a:t>regard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5">
                <a:latin typeface="Arial"/>
                <a:cs typeface="Arial"/>
              </a:rPr>
              <a:t>limitation) </a:t>
            </a:r>
            <a:r>
              <a:rPr dirty="0" sz="1000" spc="10">
                <a:latin typeface="Arial"/>
                <a:cs typeface="Arial"/>
              </a:rPr>
              <a:t>over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aggregate </a:t>
            </a:r>
            <a:r>
              <a:rPr dirty="0" sz="1000" spc="10">
                <a:latin typeface="Arial"/>
                <a:cs typeface="Arial"/>
              </a:rPr>
              <a:t>gross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5">
                <a:latin typeface="Arial"/>
                <a:cs typeface="Arial"/>
              </a:rPr>
              <a:t>taxpayer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taxable </a:t>
            </a:r>
            <a:r>
              <a:rPr dirty="0" sz="1000" spc="15">
                <a:latin typeface="Arial"/>
                <a:cs typeface="Arial"/>
              </a:rPr>
              <a:t>year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attributable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trades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businesses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plus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threshold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amount.</a:t>
            </a:r>
            <a:endParaRPr sz="10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85"/>
              </a:spcBef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threshold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equal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$250,000,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$500,000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taxpayers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ling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joint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return.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losses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disallowed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year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01600" marR="122555">
              <a:lnSpc>
                <a:spcPts val="1490"/>
              </a:lnSpc>
              <a:spcBef>
                <a:spcPts val="75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used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following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year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up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eighty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percent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(80%)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computed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conditions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met.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1000" spc="30">
                <a:latin typeface="Arial"/>
                <a:cs typeface="Arial"/>
              </a:rPr>
              <a:t>Members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whom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limitation</a:t>
            </a:r>
            <a:r>
              <a:rPr dirty="0" sz="1000" spc="20">
                <a:latin typeface="Arial"/>
                <a:cs typeface="Arial"/>
              </a:rPr>
              <a:t> applies will </a:t>
            </a:r>
            <a:r>
              <a:rPr dirty="0" sz="1000" spc="25">
                <a:latin typeface="Arial"/>
                <a:cs typeface="Arial"/>
              </a:rPr>
              <a:t>take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20">
                <a:latin typeface="Arial"/>
                <a:cs typeface="Arial"/>
              </a:rPr>
              <a:t> share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items</a:t>
            </a:r>
            <a:endParaRPr sz="1000">
              <a:latin typeface="Arial"/>
              <a:cs typeface="Arial"/>
            </a:endParaRPr>
          </a:p>
          <a:p>
            <a:pPr marL="101600" marR="206375">
              <a:lnSpc>
                <a:spcPct val="123000"/>
              </a:lnSpc>
              <a:spcBef>
                <a:spcPts val="15"/>
              </a:spcBef>
            </a:pP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income, gain,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deduction </a:t>
            </a:r>
            <a:r>
              <a:rPr dirty="0" sz="1000" spc="40">
                <a:latin typeface="Arial"/>
                <a:cs typeface="Arial"/>
              </a:rPr>
              <a:t>into account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40">
                <a:latin typeface="Arial"/>
                <a:cs typeface="Arial"/>
              </a:rPr>
              <a:t>determining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limitation. </a:t>
            </a:r>
            <a:r>
              <a:rPr dirty="0" sz="1000" spc="-15">
                <a:latin typeface="Arial"/>
                <a:cs typeface="Arial"/>
              </a:rPr>
              <a:t>This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40">
                <a:latin typeface="Arial"/>
                <a:cs typeface="Arial"/>
              </a:rPr>
              <a:t>limitation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applied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non- </a:t>
            </a:r>
            <a:r>
              <a:rPr dirty="0" sz="1000" spc="35">
                <a:latin typeface="Arial"/>
                <a:cs typeface="Arial"/>
              </a:rPr>
              <a:t> corporate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30">
                <a:latin typeface="Arial"/>
                <a:cs typeface="Arial"/>
              </a:rPr>
              <a:t>after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>
                <a:latin typeface="Arial"/>
                <a:cs typeface="Arial"/>
              </a:rPr>
              <a:t>passive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35">
                <a:latin typeface="Arial"/>
                <a:cs typeface="Arial"/>
              </a:rPr>
              <a:t>limitations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45">
                <a:latin typeface="Arial"/>
                <a:cs typeface="Arial"/>
              </a:rPr>
              <a:t>may limit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5">
                <a:latin typeface="Arial"/>
                <a:cs typeface="Arial"/>
              </a:rPr>
              <a:t>use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-15">
                <a:latin typeface="Arial"/>
                <a:cs typeface="Arial"/>
              </a:rPr>
              <a:t>losses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generates </a:t>
            </a:r>
            <a:r>
              <a:rPr dirty="0" sz="1000" spc="30">
                <a:latin typeface="Arial"/>
                <a:cs typeface="Arial"/>
              </a:rPr>
              <a:t>allocable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otherwise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basis,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at-risk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15">
                <a:latin typeface="Arial"/>
                <a:cs typeface="Arial"/>
              </a:rPr>
              <a:t> described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above.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Limitations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80">
                <a:solidFill>
                  <a:srgbClr val="3F3F3F"/>
                </a:solidFill>
                <a:latin typeface="Arial"/>
                <a:cs typeface="Arial"/>
              </a:rPr>
              <a:t>on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Interest</a:t>
            </a: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Deductions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01600" marR="2473960">
              <a:lnSpc>
                <a:spcPct val="123000"/>
              </a:lnSpc>
              <a:spcBef>
                <a:spcPts val="5"/>
              </a:spcBef>
            </a:pP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ability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indebtedness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40">
                <a:latin typeface="Arial"/>
                <a:cs typeface="Arial"/>
              </a:rPr>
              <a:t> trade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(excluding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interest)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50">
                <a:latin typeface="Arial"/>
                <a:cs typeface="Arial"/>
              </a:rPr>
              <a:t> to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equal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0">
                <a:latin typeface="Arial"/>
                <a:cs typeface="Arial"/>
              </a:rPr>
              <a:t> sum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(i)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during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year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(ii)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30%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adjusted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year.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01600" marR="55880">
              <a:lnSpc>
                <a:spcPct val="123000"/>
              </a:lnSpc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entitled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fully </a:t>
            </a:r>
            <a:r>
              <a:rPr dirty="0" sz="1000" spc="40">
                <a:latin typeface="Arial"/>
                <a:cs typeface="Arial"/>
              </a:rPr>
              <a:t>deduct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-5">
                <a:latin typeface="Arial"/>
                <a:cs typeface="Arial"/>
              </a:rPr>
              <a:t>year,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10">
                <a:latin typeface="Arial"/>
                <a:cs typeface="Arial"/>
              </a:rPr>
              <a:t>expense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30">
                <a:latin typeface="Arial"/>
                <a:cs typeface="Arial"/>
              </a:rPr>
              <a:t>allocated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each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can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carried </a:t>
            </a:r>
            <a:r>
              <a:rPr dirty="0" sz="1000" spc="40">
                <a:latin typeface="Arial"/>
                <a:cs typeface="Arial"/>
              </a:rPr>
              <a:t>forward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member to </a:t>
            </a:r>
            <a:r>
              <a:rPr dirty="0" sz="1000" spc="-10">
                <a:latin typeface="Arial"/>
                <a:cs typeface="Arial"/>
              </a:rPr>
              <a:t>successive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years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used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10">
                <a:latin typeface="Arial"/>
                <a:cs typeface="Arial"/>
              </a:rPr>
              <a:t>offset </a:t>
            </a:r>
            <a:r>
              <a:rPr dirty="0" sz="1000" spc="30">
                <a:latin typeface="Arial"/>
                <a:cs typeface="Arial"/>
              </a:rPr>
              <a:t>any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30">
                <a:latin typeface="Arial"/>
                <a:cs typeface="Arial"/>
              </a:rPr>
              <a:t>allocated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40">
                <a:latin typeface="Arial"/>
                <a:cs typeface="Arial"/>
              </a:rPr>
              <a:t>member. </a:t>
            </a:r>
            <a:r>
              <a:rPr dirty="0" sz="1000">
                <a:latin typeface="Arial"/>
                <a:cs typeface="Arial"/>
              </a:rPr>
              <a:t>Any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10">
                <a:latin typeface="Arial"/>
                <a:cs typeface="Arial"/>
              </a:rPr>
              <a:t>expense </a:t>
            </a:r>
            <a:r>
              <a:rPr dirty="0" sz="1000" spc="30">
                <a:latin typeface="Arial"/>
                <a:cs typeface="Arial"/>
              </a:rPr>
              <a:t>allocated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reduce </a:t>
            </a:r>
            <a:r>
              <a:rPr dirty="0" sz="1000" spc="20">
                <a:latin typeface="Arial"/>
                <a:cs typeface="Arial"/>
              </a:rPr>
              <a:t>such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basis 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year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allocation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even</a:t>
            </a:r>
            <a:r>
              <a:rPr dirty="0" sz="1000" spc="15">
                <a:latin typeface="Arial"/>
                <a:cs typeface="Arial"/>
              </a:rPr>
              <a:t> if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expense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give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rise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year.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Immediately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disposition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its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assets,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increased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reduction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exceeds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65"/>
              </a:spcBef>
            </a:pP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expense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has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been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01600" marR="398780">
              <a:lnSpc>
                <a:spcPct val="122000"/>
              </a:lnSpc>
            </a:pPr>
            <a:r>
              <a:rPr dirty="0" sz="1000">
                <a:latin typeface="Arial"/>
                <a:cs typeface="Arial"/>
              </a:rPr>
              <a:t>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30">
                <a:latin typeface="Arial"/>
                <a:cs typeface="Arial"/>
              </a:rPr>
              <a:t>consult their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advisors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5">
                <a:latin typeface="Arial"/>
                <a:cs typeface="Arial"/>
              </a:rPr>
              <a:t>business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deduction </a:t>
            </a:r>
            <a:r>
              <a:rPr dirty="0" sz="1000" spc="40">
                <a:latin typeface="Arial"/>
                <a:cs typeface="Arial"/>
              </a:rPr>
              <a:t>limitation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50" y="897077"/>
            <a:ext cx="9043035" cy="564007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60"/>
              </a:spcBef>
            </a:pP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deductibility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non-corporate</a:t>
            </a:r>
            <a:r>
              <a:rPr dirty="0" sz="1000" spc="20">
                <a:latin typeface="Arial"/>
                <a:cs typeface="Arial"/>
              </a:rPr>
              <a:t> taxpayer’s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“purchase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expense”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endParaRPr sz="10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65"/>
              </a:spcBef>
            </a:pPr>
            <a:r>
              <a:rPr dirty="0" sz="1000" spc="40">
                <a:latin typeface="Arial"/>
                <a:cs typeface="Arial"/>
              </a:rPr>
              <a:t>limited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20">
                <a:latin typeface="Arial"/>
                <a:cs typeface="Arial"/>
              </a:rPr>
              <a:t> taxpayer’s </a:t>
            </a:r>
            <a:r>
              <a:rPr dirty="0" sz="1000" spc="70">
                <a:latin typeface="Arial"/>
                <a:cs typeface="Arial"/>
              </a:rPr>
              <a:t>“net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income.”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interest </a:t>
            </a:r>
            <a:r>
              <a:rPr dirty="0" sz="1000" spc="10">
                <a:latin typeface="Arial"/>
                <a:cs typeface="Arial"/>
              </a:rPr>
              <a:t>expense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includes:</a:t>
            </a:r>
            <a:r>
              <a:rPr dirty="0" sz="1000" spc="20">
                <a:latin typeface="Arial"/>
                <a:cs typeface="Arial"/>
              </a:rPr>
              <a:t> interest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indebtedness </a:t>
            </a:r>
            <a:r>
              <a:rPr dirty="0" sz="1000" spc="30">
                <a:latin typeface="Arial"/>
                <a:cs typeface="Arial"/>
              </a:rPr>
              <a:t>properly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01600" marR="208915">
              <a:lnSpc>
                <a:spcPct val="123000"/>
              </a:lnSpc>
              <a:spcBef>
                <a:spcPts val="10"/>
              </a:spcBef>
            </a:pPr>
            <a:r>
              <a:rPr dirty="0" sz="1000" spc="35">
                <a:latin typeface="Arial"/>
                <a:cs typeface="Arial"/>
              </a:rPr>
              <a:t>property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purchase;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(ii)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expense </a:t>
            </a:r>
            <a:r>
              <a:rPr dirty="0" sz="1000" spc="45">
                <a:latin typeface="Arial"/>
                <a:cs typeface="Arial"/>
              </a:rPr>
              <a:t>attributed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income;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(iii)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interest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expense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incurred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carry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>
                <a:latin typeface="Arial"/>
                <a:cs typeface="Arial"/>
              </a:rPr>
              <a:t>passive </a:t>
            </a:r>
            <a:r>
              <a:rPr dirty="0" sz="1000" spc="15">
                <a:latin typeface="Arial"/>
                <a:cs typeface="Arial"/>
              </a:rPr>
              <a:t>activity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45">
                <a:latin typeface="Arial"/>
                <a:cs typeface="Arial"/>
              </a:rPr>
              <a:t>attributable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portfolio </a:t>
            </a:r>
            <a:r>
              <a:rPr dirty="0" sz="1000" spc="30">
                <a:latin typeface="Arial"/>
                <a:cs typeface="Arial"/>
              </a:rPr>
              <a:t>income.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computation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15">
                <a:latin typeface="Arial"/>
                <a:cs typeface="Arial"/>
              </a:rPr>
              <a:t>interest </a:t>
            </a:r>
            <a:r>
              <a:rPr dirty="0" sz="1000" spc="10">
                <a:latin typeface="Arial"/>
                <a:cs typeface="Arial"/>
              </a:rPr>
              <a:t>expense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take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into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margin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account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borrowing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loan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incurred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carry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Class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70">
                <a:latin typeface="Arial"/>
                <a:cs typeface="Arial"/>
              </a:rPr>
              <a:t>ASSET.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01600" marR="163830">
              <a:lnSpc>
                <a:spcPct val="122000"/>
              </a:lnSpc>
              <a:spcBef>
                <a:spcPts val="5"/>
              </a:spcBef>
            </a:pPr>
            <a:r>
              <a:rPr dirty="0" sz="1000" spc="30">
                <a:latin typeface="Arial"/>
                <a:cs typeface="Arial"/>
              </a:rPr>
              <a:t>Net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includes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gross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property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amounts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treated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portfolio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under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rules,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less </a:t>
            </a:r>
            <a:r>
              <a:rPr dirty="0" sz="1000" spc="30">
                <a:latin typeface="Arial"/>
                <a:cs typeface="Arial"/>
              </a:rPr>
              <a:t>deductible </a:t>
            </a:r>
            <a:r>
              <a:rPr dirty="0" sz="1000" spc="-5">
                <a:latin typeface="Arial"/>
                <a:cs typeface="Arial"/>
              </a:rPr>
              <a:t>expenses,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55">
                <a:latin typeface="Arial"/>
                <a:cs typeface="Arial"/>
              </a:rPr>
              <a:t>than </a:t>
            </a:r>
            <a:r>
              <a:rPr dirty="0" sz="1000" spc="10">
                <a:latin typeface="Arial"/>
                <a:cs typeface="Arial"/>
              </a:rPr>
              <a:t>interest, </a:t>
            </a:r>
            <a:r>
              <a:rPr dirty="0" sz="1000" spc="20">
                <a:latin typeface="Arial"/>
                <a:cs typeface="Arial"/>
              </a:rPr>
              <a:t>directly </a:t>
            </a:r>
            <a:r>
              <a:rPr dirty="0" sz="1000" spc="25">
                <a:latin typeface="Arial"/>
                <a:cs typeface="Arial"/>
              </a:rPr>
              <a:t>connected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production </a:t>
            </a:r>
            <a:r>
              <a:rPr dirty="0" sz="1000" spc="25">
                <a:latin typeface="Arial"/>
                <a:cs typeface="Arial"/>
              </a:rPr>
              <a:t>of purchase </a:t>
            </a:r>
            <a:r>
              <a:rPr dirty="0" sz="1000" spc="15">
                <a:latin typeface="Arial"/>
                <a:cs typeface="Arial"/>
              </a:rPr>
              <a:t>income, </a:t>
            </a:r>
            <a:r>
              <a:rPr dirty="0" sz="1000" spc="60">
                <a:latin typeface="Arial"/>
                <a:cs typeface="Arial"/>
              </a:rPr>
              <a:t>but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10">
                <a:latin typeface="Arial"/>
                <a:cs typeface="Arial"/>
              </a:rPr>
              <a:t>does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25">
                <a:latin typeface="Arial"/>
                <a:cs typeface="Arial"/>
              </a:rPr>
              <a:t>include gains 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attributable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disposition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property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purchase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(if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applicable)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qualified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dividend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income.</a:t>
            </a:r>
            <a:endParaRPr sz="1000">
              <a:latin typeface="Arial"/>
              <a:cs typeface="Arial"/>
            </a:endParaRPr>
          </a:p>
          <a:p>
            <a:pPr marL="101600" marR="93980">
              <a:lnSpc>
                <a:spcPct val="122000"/>
              </a:lnSpc>
              <a:spcBef>
                <a:spcPts val="20"/>
              </a:spcBef>
            </a:pPr>
            <a:r>
              <a:rPr dirty="0" sz="1000">
                <a:latin typeface="Arial"/>
                <a:cs typeface="Arial"/>
              </a:rPr>
              <a:t>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5">
                <a:latin typeface="Arial"/>
                <a:cs typeface="Arial"/>
              </a:rPr>
              <a:t>should </a:t>
            </a:r>
            <a:r>
              <a:rPr dirty="0" sz="1000" spc="30">
                <a:latin typeface="Arial"/>
                <a:cs typeface="Arial"/>
              </a:rPr>
              <a:t>consult their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10">
                <a:latin typeface="Arial"/>
                <a:cs typeface="Arial"/>
              </a:rPr>
              <a:t>advisors </a:t>
            </a:r>
            <a:r>
              <a:rPr dirty="0" sz="1000" spc="40">
                <a:latin typeface="Arial"/>
                <a:cs typeface="Arial"/>
              </a:rPr>
              <a:t>regarding </a:t>
            </a:r>
            <a:r>
              <a:rPr dirty="0" sz="1000" spc="35">
                <a:latin typeface="Arial"/>
                <a:cs typeface="Arial"/>
              </a:rPr>
              <a:t>the potential </a:t>
            </a:r>
            <a:r>
              <a:rPr dirty="0" sz="1000" spc="45">
                <a:latin typeface="Arial"/>
                <a:cs typeface="Arial"/>
              </a:rPr>
              <a:t>impact </a:t>
            </a:r>
            <a:r>
              <a:rPr dirty="0" sz="1000" spc="25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10">
                <a:latin typeface="Arial"/>
                <a:cs typeface="Arial"/>
              </a:rPr>
              <a:t>expense </a:t>
            </a:r>
            <a:r>
              <a:rPr dirty="0" sz="1000" spc="40">
                <a:latin typeface="Arial"/>
                <a:cs typeface="Arial"/>
              </a:rPr>
              <a:t>limitation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25">
                <a:latin typeface="Arial"/>
                <a:cs typeface="Arial"/>
              </a:rPr>
              <a:t>investment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Limited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Deductions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Activities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70">
                <a:solidFill>
                  <a:srgbClr val="3F3F3F"/>
                </a:solidFill>
                <a:latin typeface="Arial"/>
                <a:cs typeface="Arial"/>
              </a:rPr>
              <a:t>Not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Engaged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3F3F3F"/>
                </a:solidFill>
                <a:latin typeface="Arial"/>
                <a:cs typeface="Arial"/>
              </a:rPr>
              <a:t>in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Pro</a:t>
            </a:r>
            <a:r>
              <a:rPr dirty="0" sz="950" spc="35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101600" marR="226695">
              <a:lnSpc>
                <a:spcPct val="122000"/>
              </a:lnSpc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ability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take </a:t>
            </a:r>
            <a:r>
              <a:rPr dirty="0" sz="1000" spc="30">
                <a:latin typeface="Arial"/>
                <a:cs typeface="Arial"/>
              </a:rPr>
              <a:t>deductions for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5">
                <a:latin typeface="Arial"/>
                <a:cs typeface="Arial"/>
              </a:rPr>
              <a:t>engaged in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0">
                <a:latin typeface="Arial"/>
                <a:cs typeface="Arial"/>
              </a:rPr>
              <a:t>pro</a:t>
            </a:r>
            <a:r>
              <a:rPr dirty="0" sz="1000" spc="40">
                <a:latin typeface="Calibri"/>
                <a:cs typeface="Calibri"/>
              </a:rPr>
              <a:t>fi</a:t>
            </a:r>
            <a:r>
              <a:rPr dirty="0" sz="1000" spc="40">
                <a:latin typeface="Arial"/>
                <a:cs typeface="Arial"/>
              </a:rPr>
              <a:t>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limited. </a:t>
            </a: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40">
                <a:latin typeface="Arial"/>
                <a:cs typeface="Arial"/>
              </a:rPr>
              <a:t>law </a:t>
            </a:r>
            <a:r>
              <a:rPr dirty="0" sz="1000" spc="20">
                <a:latin typeface="Arial"/>
                <a:cs typeface="Arial"/>
              </a:rPr>
              <a:t>presumes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15">
                <a:latin typeface="Arial"/>
                <a:cs typeface="Arial"/>
              </a:rPr>
              <a:t>activity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40">
                <a:latin typeface="Arial"/>
                <a:cs typeface="Arial"/>
              </a:rPr>
              <a:t>engaged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40">
                <a:latin typeface="Arial"/>
                <a:cs typeface="Arial"/>
              </a:rPr>
              <a:t>pro</a:t>
            </a:r>
            <a:r>
              <a:rPr dirty="0" sz="1000" spc="40">
                <a:latin typeface="Calibri"/>
                <a:cs typeface="Calibri"/>
              </a:rPr>
              <a:t>fi</a:t>
            </a:r>
            <a:r>
              <a:rPr dirty="0" sz="1000" spc="40">
                <a:latin typeface="Arial"/>
                <a:cs typeface="Arial"/>
              </a:rPr>
              <a:t>t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gross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activity </a:t>
            </a:r>
            <a:r>
              <a:rPr dirty="0" sz="1000" spc="5">
                <a:latin typeface="Arial"/>
                <a:cs typeface="Arial"/>
              </a:rPr>
              <a:t>exceeds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activity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least </a:t>
            </a:r>
            <a:r>
              <a:rPr dirty="0" sz="1000" spc="30">
                <a:latin typeface="Arial"/>
                <a:cs typeface="Arial"/>
              </a:rPr>
              <a:t>three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out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Calibri"/>
                <a:cs typeface="Calibri"/>
              </a:rPr>
              <a:t>fi</a:t>
            </a:r>
            <a:r>
              <a:rPr dirty="0" sz="1000">
                <a:latin typeface="Arial"/>
                <a:cs typeface="Arial"/>
              </a:rPr>
              <a:t>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consecutive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years,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ending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year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issue.</a:t>
            </a:r>
            <a:endParaRPr sz="1000">
              <a:latin typeface="Arial"/>
              <a:cs typeface="Arial"/>
            </a:endParaRPr>
          </a:p>
          <a:p>
            <a:pPr marL="101600" marR="203835">
              <a:lnSpc>
                <a:spcPct val="122000"/>
              </a:lnSpc>
              <a:spcBef>
                <a:spcPts val="25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intends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operate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purpose of providing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0">
                <a:latin typeface="Arial"/>
                <a:cs typeface="Arial"/>
              </a:rPr>
              <a:t>economic </a:t>
            </a:r>
            <a:r>
              <a:rPr dirty="0" sz="1000" spc="35">
                <a:latin typeface="Arial"/>
                <a:cs typeface="Arial"/>
              </a:rPr>
              <a:t>pro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anticipate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15">
                <a:latin typeface="Arial"/>
                <a:cs typeface="Arial"/>
              </a:rPr>
              <a:t>have sufficient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entitle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bene</a:t>
            </a:r>
            <a:r>
              <a:rPr dirty="0" sz="1000" spc="25">
                <a:latin typeface="Calibri"/>
                <a:cs typeface="Calibri"/>
              </a:rPr>
              <a:t>fi</a:t>
            </a:r>
            <a:r>
              <a:rPr dirty="0" sz="1000" spc="25">
                <a:latin typeface="Arial"/>
                <a:cs typeface="Arial"/>
              </a:rPr>
              <a:t>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presumption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operates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pro</a:t>
            </a:r>
            <a:r>
              <a:rPr dirty="0" sz="1000" spc="30">
                <a:latin typeface="Calibri"/>
                <a:cs typeface="Calibri"/>
              </a:rPr>
              <a:t>fi</a:t>
            </a:r>
            <a:r>
              <a:rPr dirty="0" sz="1000" spc="30">
                <a:latin typeface="Arial"/>
                <a:cs typeface="Arial"/>
              </a:rPr>
              <a:t>t.</a:t>
            </a:r>
            <a:endParaRPr sz="1000">
              <a:latin typeface="Arial"/>
              <a:cs typeface="Arial"/>
            </a:endParaRPr>
          </a:p>
          <a:p>
            <a:pPr marL="101600" marR="590550">
              <a:lnSpc>
                <a:spcPct val="122000"/>
              </a:lnSpc>
              <a:spcBef>
                <a:spcPts val="20"/>
              </a:spcBef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55">
                <a:latin typeface="Arial"/>
                <a:cs typeface="Arial"/>
              </a:rPr>
              <a:t>IRS </a:t>
            </a:r>
            <a:r>
              <a:rPr dirty="0" sz="1000" spc="15">
                <a:latin typeface="Arial"/>
                <a:cs typeface="Arial"/>
              </a:rPr>
              <a:t>were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treat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 </a:t>
            </a:r>
            <a:r>
              <a:rPr dirty="0" sz="1000" spc="10">
                <a:latin typeface="Arial"/>
                <a:cs typeface="Arial"/>
              </a:rPr>
              <a:t>activities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5">
                <a:latin typeface="Arial"/>
                <a:cs typeface="Arial"/>
              </a:rPr>
              <a:t>being engaged in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20">
                <a:latin typeface="Arial"/>
                <a:cs typeface="Arial"/>
              </a:rPr>
              <a:t>pro</a:t>
            </a:r>
            <a:r>
              <a:rPr dirty="0" sz="1000" spc="20">
                <a:latin typeface="Calibri"/>
                <a:cs typeface="Calibri"/>
              </a:rPr>
              <a:t>fi</a:t>
            </a:r>
            <a:r>
              <a:rPr dirty="0" sz="1000" spc="20">
                <a:latin typeface="Arial"/>
                <a:cs typeface="Arial"/>
              </a:rPr>
              <a:t>t, </a:t>
            </a:r>
            <a:r>
              <a:rPr dirty="0" sz="1000" spc="30">
                <a:latin typeface="Arial"/>
                <a:cs typeface="Arial"/>
              </a:rPr>
              <a:t>any deductions of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excess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60">
                <a:latin typeface="Arial"/>
                <a:cs typeface="Arial"/>
              </a:rPr>
              <a:t>might </a:t>
            </a:r>
            <a:r>
              <a:rPr dirty="0" sz="1000" spc="25">
                <a:latin typeface="Arial"/>
                <a:cs typeface="Arial"/>
              </a:rPr>
              <a:t>be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permanently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disallowed.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Itemized</a:t>
            </a:r>
            <a:r>
              <a:rPr dirty="0" sz="95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Deductions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Arial"/>
              <a:cs typeface="Arial"/>
            </a:endParaRPr>
          </a:p>
          <a:p>
            <a:pPr marL="101600" marR="109855">
              <a:lnSpc>
                <a:spcPct val="122500"/>
              </a:lnSpc>
            </a:pPr>
            <a:r>
              <a:rPr dirty="0" sz="1000" spc="-10">
                <a:latin typeface="Arial"/>
                <a:cs typeface="Arial"/>
              </a:rPr>
              <a:t>The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Tax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Cuts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Jobs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Act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suspends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 deduction</a:t>
            </a:r>
            <a:r>
              <a:rPr dirty="0" sz="1000" spc="30">
                <a:latin typeface="Arial"/>
                <a:cs typeface="Arial"/>
              </a:rPr>
              <a:t> for </a:t>
            </a:r>
            <a:r>
              <a:rPr dirty="0" sz="1000" spc="20">
                <a:latin typeface="Arial"/>
                <a:cs typeface="Arial"/>
              </a:rPr>
              <a:t>miscellaneous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itemized </a:t>
            </a:r>
            <a:r>
              <a:rPr dirty="0" sz="1000" spc="5">
                <a:latin typeface="Arial"/>
                <a:cs typeface="Arial"/>
              </a:rPr>
              <a:t>expenses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overall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limit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itemized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 for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4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years </a:t>
            </a:r>
            <a:r>
              <a:rPr dirty="0" sz="1000" spc="40">
                <a:latin typeface="Arial"/>
                <a:cs typeface="Arial"/>
              </a:rPr>
              <a:t>beginning </a:t>
            </a:r>
            <a:r>
              <a:rPr dirty="0" sz="1000" spc="10">
                <a:latin typeface="Arial"/>
                <a:cs typeface="Arial"/>
              </a:rPr>
              <a:t>January </a:t>
            </a:r>
            <a:r>
              <a:rPr dirty="0" sz="1000" spc="-30">
                <a:latin typeface="Arial"/>
                <a:cs typeface="Arial"/>
              </a:rPr>
              <a:t>1, </a:t>
            </a:r>
            <a:r>
              <a:rPr dirty="0" sz="1000" spc="20">
                <a:latin typeface="Arial"/>
                <a:cs typeface="Arial"/>
              </a:rPr>
              <a:t>2018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25">
                <a:latin typeface="Arial"/>
                <a:cs typeface="Arial"/>
              </a:rPr>
              <a:t>December </a:t>
            </a:r>
            <a:r>
              <a:rPr dirty="0" sz="1000" spc="-15">
                <a:latin typeface="Arial"/>
                <a:cs typeface="Arial"/>
              </a:rPr>
              <a:t>31, </a:t>
            </a:r>
            <a:r>
              <a:rPr dirty="0" sz="1000" spc="20">
                <a:latin typeface="Arial"/>
                <a:cs typeface="Arial"/>
              </a:rPr>
              <a:t>2025. </a:t>
            </a:r>
            <a:r>
              <a:rPr dirty="0" sz="1000" spc="40">
                <a:latin typeface="Arial"/>
                <a:cs typeface="Arial"/>
              </a:rPr>
              <a:t>During </a:t>
            </a:r>
            <a:r>
              <a:rPr dirty="0" sz="1000" spc="10">
                <a:latin typeface="Arial"/>
                <a:cs typeface="Arial"/>
              </a:rPr>
              <a:t>these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-10">
                <a:latin typeface="Arial"/>
                <a:cs typeface="Arial"/>
              </a:rPr>
              <a:t>years, </a:t>
            </a:r>
            <a:r>
              <a:rPr dirty="0" sz="1000" spc="30">
                <a:latin typeface="Arial"/>
                <a:cs typeface="Arial"/>
              </a:rPr>
              <a:t>non-corporate </a:t>
            </a:r>
            <a:r>
              <a:rPr dirty="0" sz="1000" spc="25">
                <a:latin typeface="Arial"/>
                <a:cs typeface="Arial"/>
              </a:rPr>
              <a:t>taxpayers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50">
                <a:latin typeface="Arial"/>
                <a:cs typeface="Arial"/>
              </a:rPr>
              <a:t>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permitted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deduct 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miscellaneous </a:t>
            </a:r>
            <a:r>
              <a:rPr dirty="0" sz="1000" spc="25">
                <a:latin typeface="Arial"/>
                <a:cs typeface="Arial"/>
              </a:rPr>
              <a:t>itemized</a:t>
            </a:r>
            <a:r>
              <a:rPr dirty="0" sz="1000" spc="20">
                <a:latin typeface="Arial"/>
                <a:cs typeface="Arial"/>
              </a:rPr>
              <a:t> deductions, </a:t>
            </a:r>
            <a:r>
              <a:rPr dirty="0" sz="1000" spc="35">
                <a:latin typeface="Arial"/>
                <a:cs typeface="Arial"/>
              </a:rPr>
              <a:t>including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share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certain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expenses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incurred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EDGE196TM.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Provided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suspension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extended,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years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beginning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after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January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1,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2026,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miscellaneous </a:t>
            </a:r>
            <a:r>
              <a:rPr dirty="0" sz="1000" spc="25">
                <a:latin typeface="Arial"/>
                <a:cs typeface="Arial"/>
              </a:rPr>
              <a:t>items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only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they </a:t>
            </a:r>
            <a:r>
              <a:rPr dirty="0" sz="1000" spc="15">
                <a:latin typeface="Arial"/>
                <a:cs typeface="Arial"/>
              </a:rPr>
              <a:t>exceed </a:t>
            </a:r>
            <a:r>
              <a:rPr dirty="0" sz="1000" spc="95">
                <a:latin typeface="Arial"/>
                <a:cs typeface="Arial"/>
              </a:rPr>
              <a:t>2%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taxpayer’s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adjusted</a:t>
            </a:r>
            <a:r>
              <a:rPr dirty="0" sz="1000" spc="10">
                <a:latin typeface="Arial"/>
                <a:cs typeface="Arial"/>
              </a:rPr>
              <a:t> gross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(as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they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were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enactment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Cuts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Jobs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Act).</a:t>
            </a:r>
            <a:endParaRPr sz="1000">
              <a:latin typeface="Arial"/>
              <a:cs typeface="Arial"/>
            </a:endParaRPr>
          </a:p>
          <a:p>
            <a:pPr marL="101600" marR="409575">
              <a:lnSpc>
                <a:spcPct val="122000"/>
              </a:lnSpc>
              <a:spcBef>
                <a:spcPts val="25"/>
              </a:spcBef>
            </a:pPr>
            <a:r>
              <a:rPr dirty="0" sz="1000" spc="-10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Tax Cuts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-30">
                <a:latin typeface="Arial"/>
                <a:cs typeface="Arial"/>
              </a:rPr>
              <a:t>Jobs </a:t>
            </a:r>
            <a:r>
              <a:rPr dirty="0" sz="1000" spc="10">
                <a:latin typeface="Arial"/>
                <a:cs typeface="Arial"/>
              </a:rPr>
              <a:t>Act </a:t>
            </a:r>
            <a:r>
              <a:rPr dirty="0" sz="1000" spc="20">
                <a:latin typeface="Arial"/>
                <a:cs typeface="Arial"/>
              </a:rPr>
              <a:t>also </a:t>
            </a:r>
            <a:r>
              <a:rPr dirty="0" sz="1000" spc="10">
                <a:latin typeface="Arial"/>
                <a:cs typeface="Arial"/>
              </a:rPr>
              <a:t>suspends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0">
                <a:latin typeface="Arial"/>
                <a:cs typeface="Arial"/>
              </a:rPr>
              <a:t>overall </a:t>
            </a:r>
            <a:r>
              <a:rPr dirty="0" sz="1000" spc="40">
                <a:latin typeface="Arial"/>
                <a:cs typeface="Arial"/>
              </a:rPr>
              <a:t>limitation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25">
                <a:latin typeface="Arial"/>
                <a:cs typeface="Arial"/>
              </a:rPr>
              <a:t>itemized </a:t>
            </a:r>
            <a:r>
              <a:rPr dirty="0" sz="1000" spc="30">
                <a:latin typeface="Arial"/>
                <a:cs typeface="Arial"/>
              </a:rPr>
              <a:t>deductions for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years </a:t>
            </a:r>
            <a:r>
              <a:rPr dirty="0" sz="1000" spc="40">
                <a:latin typeface="Arial"/>
                <a:cs typeface="Arial"/>
              </a:rPr>
              <a:t>beginning </a:t>
            </a:r>
            <a:r>
              <a:rPr dirty="0" sz="1000" spc="10">
                <a:latin typeface="Arial"/>
                <a:cs typeface="Arial"/>
              </a:rPr>
              <a:t>January </a:t>
            </a:r>
            <a:r>
              <a:rPr dirty="0" sz="1000" spc="-30">
                <a:latin typeface="Arial"/>
                <a:cs typeface="Arial"/>
              </a:rPr>
              <a:t>1, </a:t>
            </a:r>
            <a:r>
              <a:rPr dirty="0" sz="1000" spc="20">
                <a:latin typeface="Arial"/>
                <a:cs typeface="Arial"/>
              </a:rPr>
              <a:t>2018 </a:t>
            </a:r>
            <a:r>
              <a:rPr dirty="0" sz="1000" spc="55">
                <a:latin typeface="Arial"/>
                <a:cs typeface="Arial"/>
              </a:rPr>
              <a:t>through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December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31,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2025.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Provided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suspension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20">
                <a:latin typeface="Arial"/>
                <a:cs typeface="Arial"/>
              </a:rPr>
              <a:t> extended,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years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beginning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after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January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1,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2026,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 overall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limitation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550" y="897077"/>
            <a:ext cx="8987155" cy="489331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60"/>
              </a:spcBef>
            </a:pPr>
            <a:r>
              <a:rPr dirty="0" sz="1000" spc="25">
                <a:latin typeface="Arial"/>
                <a:cs typeface="Arial"/>
              </a:rPr>
              <a:t>itemized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reduced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lesser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(i)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85">
                <a:latin typeface="Arial"/>
                <a:cs typeface="Arial"/>
              </a:rPr>
              <a:t>3%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excess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adjusted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gross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over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“applicable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80">
                <a:latin typeface="Arial"/>
                <a:cs typeface="Arial"/>
              </a:rPr>
              <a:t>amount”</a:t>
            </a:r>
            <a:endParaRPr sz="1000">
              <a:latin typeface="Arial"/>
              <a:cs typeface="Arial"/>
            </a:endParaRPr>
          </a:p>
          <a:p>
            <a:pPr marL="76200" marR="440055">
              <a:lnSpc>
                <a:spcPts val="1490"/>
              </a:lnSpc>
              <a:spcBef>
                <a:spcPts val="75"/>
              </a:spcBef>
            </a:pPr>
            <a:r>
              <a:rPr dirty="0" sz="1000" spc="35">
                <a:latin typeface="Arial"/>
                <a:cs typeface="Arial"/>
              </a:rPr>
              <a:t>(ranging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$125,000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$300,000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depending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identity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taxpayer),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(2)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80%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amount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itemized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deductions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otherwise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allowable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taxable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year </a:t>
            </a:r>
            <a:r>
              <a:rPr dirty="0" sz="1000" spc="-20">
                <a:latin typeface="Arial"/>
                <a:cs typeface="Arial"/>
              </a:rPr>
              <a:t>(as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was </a:t>
            </a:r>
            <a:r>
              <a:rPr dirty="0" sz="1000" spc="40">
                <a:latin typeface="Arial"/>
                <a:cs typeface="Arial"/>
              </a:rPr>
              <a:t>prior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enactment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5">
                <a:latin typeface="Arial"/>
                <a:cs typeface="Arial"/>
              </a:rPr>
              <a:t> 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Cuts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Jobs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Act).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Deduction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for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Quali</a:t>
            </a:r>
            <a:r>
              <a:rPr dirty="0" sz="950" spc="45">
                <a:solidFill>
                  <a:srgbClr val="3F3F3F"/>
                </a:solidFill>
                <a:latin typeface="Calibri"/>
                <a:cs typeface="Calibri"/>
              </a:rPr>
              <a:t>fi</a:t>
            </a:r>
            <a:r>
              <a:rPr dirty="0" sz="950" spc="45">
                <a:solidFill>
                  <a:srgbClr val="3F3F3F"/>
                </a:solidFill>
                <a:latin typeface="Arial"/>
                <a:cs typeface="Arial"/>
              </a:rPr>
              <a:t>ed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Business </a:t>
            </a:r>
            <a:r>
              <a:rPr dirty="0" sz="950" spc="60">
                <a:solidFill>
                  <a:srgbClr val="3F3F3F"/>
                </a:solidFill>
                <a:latin typeface="Arial"/>
                <a:cs typeface="Arial"/>
              </a:rPr>
              <a:t>Income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1000" spc="30">
                <a:latin typeface="Arial"/>
                <a:cs typeface="Arial"/>
              </a:rPr>
              <a:t>Under</a:t>
            </a:r>
            <a:r>
              <a:rPr dirty="0" sz="1000" spc="15">
                <a:latin typeface="Arial"/>
                <a:cs typeface="Arial"/>
              </a:rPr>
              <a:t> provisions recently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passed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5">
                <a:latin typeface="Arial"/>
                <a:cs typeface="Arial"/>
              </a:rPr>
              <a:t>Congress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part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Cuts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30">
                <a:latin typeface="Arial"/>
                <a:cs typeface="Arial"/>
              </a:rPr>
              <a:t>Jobs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Act,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that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individual,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estate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trust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endParaRPr sz="1000">
              <a:latin typeface="Arial"/>
              <a:cs typeface="Arial"/>
            </a:endParaRPr>
          </a:p>
          <a:p>
            <a:pPr marL="76200" marR="178435">
              <a:lnSpc>
                <a:spcPct val="122000"/>
              </a:lnSpc>
            </a:pP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deduct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up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20%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quali</a:t>
            </a:r>
            <a:r>
              <a:rPr dirty="0" sz="1000" spc="35">
                <a:latin typeface="Calibri"/>
                <a:cs typeface="Calibri"/>
              </a:rPr>
              <a:t>fi</a:t>
            </a:r>
            <a:r>
              <a:rPr dirty="0" sz="1000" spc="35">
                <a:latin typeface="Arial"/>
                <a:cs typeface="Arial"/>
              </a:rPr>
              <a:t>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business</a:t>
            </a:r>
            <a:r>
              <a:rPr dirty="0" sz="1000" spc="20">
                <a:latin typeface="Arial"/>
                <a:cs typeface="Arial"/>
              </a:rPr>
              <a:t> income,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include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some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generated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member;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provided, </a:t>
            </a:r>
            <a:r>
              <a:rPr dirty="0" sz="1000" spc="25">
                <a:latin typeface="Arial"/>
                <a:cs typeface="Arial"/>
              </a:rPr>
              <a:t>that,</a:t>
            </a:r>
            <a:r>
              <a:rPr dirty="0" sz="1000" spc="20">
                <a:latin typeface="Arial"/>
                <a:cs typeface="Arial"/>
              </a:rPr>
              <a:t> such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various </a:t>
            </a:r>
            <a:r>
              <a:rPr dirty="0" sz="1000" spc="35">
                <a:latin typeface="Arial"/>
                <a:cs typeface="Arial"/>
              </a:rPr>
              <a:t>limitations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restrictions,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several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determined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level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4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light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endParaRPr sz="1000">
              <a:latin typeface="Arial"/>
              <a:cs typeface="Arial"/>
            </a:endParaRPr>
          </a:p>
          <a:p>
            <a:pPr marL="76200" marR="422275">
              <a:lnSpc>
                <a:spcPct val="122000"/>
              </a:lnSpc>
              <a:spcBef>
                <a:spcPts val="25"/>
              </a:spcBef>
            </a:pP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40">
                <a:latin typeface="Arial"/>
                <a:cs typeface="Arial"/>
              </a:rPr>
              <a:t>particular </a:t>
            </a:r>
            <a:r>
              <a:rPr dirty="0" sz="1000" spc="20">
                <a:latin typeface="Arial"/>
                <a:cs typeface="Arial"/>
              </a:rPr>
              <a:t>circumstances. </a:t>
            </a:r>
            <a:r>
              <a:rPr dirty="0" sz="1000" spc="-5">
                <a:latin typeface="Arial"/>
                <a:cs typeface="Arial"/>
              </a:rPr>
              <a:t>Unless </a:t>
            </a:r>
            <a:r>
              <a:rPr dirty="0" sz="1000" spc="30">
                <a:latin typeface="Arial"/>
                <a:cs typeface="Arial"/>
              </a:rPr>
              <a:t>amended, </a:t>
            </a:r>
            <a:r>
              <a:rPr dirty="0" sz="1000" spc="20">
                <a:latin typeface="Arial"/>
                <a:cs typeface="Arial"/>
              </a:rPr>
              <a:t>this </a:t>
            </a:r>
            <a:r>
              <a:rPr dirty="0" sz="1000" spc="35">
                <a:latin typeface="Arial"/>
                <a:cs typeface="Arial"/>
              </a:rPr>
              <a:t>deduction </a:t>
            </a:r>
            <a:r>
              <a:rPr dirty="0" sz="1000" spc="20">
                <a:latin typeface="Arial"/>
                <a:cs typeface="Arial"/>
              </a:rPr>
              <a:t>applies </a:t>
            </a:r>
            <a:r>
              <a:rPr dirty="0" sz="1000" spc="25">
                <a:latin typeface="Arial"/>
                <a:cs typeface="Arial"/>
              </a:rPr>
              <a:t>only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years </a:t>
            </a:r>
            <a:r>
              <a:rPr dirty="0" sz="1000" spc="40">
                <a:latin typeface="Arial"/>
                <a:cs typeface="Arial"/>
              </a:rPr>
              <a:t>beginning prior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December </a:t>
            </a:r>
            <a:r>
              <a:rPr dirty="0" sz="1000" spc="-15">
                <a:latin typeface="Arial"/>
                <a:cs typeface="Arial"/>
              </a:rPr>
              <a:t>31, </a:t>
            </a:r>
            <a:r>
              <a:rPr dirty="0" sz="1000" spc="20">
                <a:latin typeface="Arial"/>
                <a:cs typeface="Arial"/>
              </a:rPr>
              <a:t>2025. </a:t>
            </a:r>
            <a:r>
              <a:rPr dirty="0" sz="1000" spc="5">
                <a:latin typeface="Arial"/>
                <a:cs typeface="Arial"/>
              </a:rPr>
              <a:t>Each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prospective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purchaser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encouraged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consult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own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advisor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determining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eligibility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take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deduction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85"/>
              </a:spcBef>
            </a:pPr>
            <a:r>
              <a:rPr dirty="0" sz="1000" spc="10">
                <a:latin typeface="Arial"/>
                <a:cs typeface="Arial"/>
              </a:rPr>
              <a:t>respect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from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950" spc="-1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Rates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76200" marR="55244">
              <a:lnSpc>
                <a:spcPct val="124000"/>
              </a:lnSpc>
            </a:pPr>
            <a:r>
              <a:rPr dirty="0" sz="1000" spc="3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current </a:t>
            </a:r>
            <a:r>
              <a:rPr dirty="0" sz="1000" spc="5">
                <a:latin typeface="Arial"/>
                <a:cs typeface="Arial"/>
              </a:rPr>
              <a:t>law,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highest </a:t>
            </a:r>
            <a:r>
              <a:rPr dirty="0" sz="1000" spc="50">
                <a:latin typeface="Arial"/>
                <a:cs typeface="Arial"/>
              </a:rPr>
              <a:t>marginal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35">
                <a:latin typeface="Arial"/>
                <a:cs typeface="Arial"/>
              </a:rPr>
              <a:t>rate </a:t>
            </a:r>
            <a:r>
              <a:rPr dirty="0" sz="1000" spc="30">
                <a:latin typeface="Arial"/>
                <a:cs typeface="Arial"/>
              </a:rPr>
              <a:t>applicable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ordinary income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25">
                <a:latin typeface="Arial"/>
                <a:cs typeface="Arial"/>
              </a:rPr>
              <a:t>individuals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60">
                <a:latin typeface="Arial"/>
                <a:cs typeface="Arial"/>
              </a:rPr>
              <a:t>37%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25">
                <a:latin typeface="Arial"/>
                <a:cs typeface="Arial"/>
              </a:rPr>
              <a:t>highest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rate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applicable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long-term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65"/>
              </a:spcBef>
            </a:pP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gains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(generally,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gains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more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12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months)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individuals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20%.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addition,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there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3.8%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Medicare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endParaRPr sz="1000">
              <a:latin typeface="Arial"/>
              <a:cs typeface="Arial"/>
            </a:endParaRPr>
          </a:p>
          <a:p>
            <a:pPr marL="76200" marR="84455">
              <a:lnSpc>
                <a:spcPct val="122000"/>
              </a:lnSpc>
              <a:spcBef>
                <a:spcPts val="25"/>
              </a:spcBef>
            </a:pPr>
            <a:r>
              <a:rPr dirty="0" sz="1000" spc="20">
                <a:latin typeface="Arial"/>
                <a:cs typeface="Arial"/>
              </a:rPr>
              <a:t>(“NIIT”)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5">
                <a:latin typeface="Arial"/>
                <a:cs typeface="Arial"/>
              </a:rPr>
              <a:t>net </a:t>
            </a:r>
            <a:r>
              <a:rPr dirty="0" sz="1000" spc="25">
                <a:latin typeface="Arial"/>
                <a:cs typeface="Arial"/>
              </a:rPr>
              <a:t>purchase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30">
                <a:latin typeface="Arial"/>
                <a:cs typeface="Arial"/>
              </a:rPr>
              <a:t>earned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0">
                <a:latin typeface="Arial"/>
                <a:cs typeface="Arial"/>
              </a:rPr>
              <a:t>certain </a:t>
            </a:r>
            <a:r>
              <a:rPr dirty="0" sz="1000" spc="15">
                <a:latin typeface="Arial"/>
                <a:cs typeface="Arial"/>
              </a:rPr>
              <a:t>individuals, </a:t>
            </a:r>
            <a:r>
              <a:rPr dirty="0" sz="1000" spc="5">
                <a:latin typeface="Arial"/>
                <a:cs typeface="Arial"/>
              </a:rPr>
              <a:t>estates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15">
                <a:latin typeface="Arial"/>
                <a:cs typeface="Arial"/>
              </a:rPr>
              <a:t>trusts. </a:t>
            </a:r>
            <a:r>
              <a:rPr dirty="0" sz="1000">
                <a:latin typeface="Arial"/>
                <a:cs typeface="Arial"/>
              </a:rPr>
              <a:t>Prospective </a:t>
            </a:r>
            <a:r>
              <a:rPr dirty="0" sz="1000" spc="20">
                <a:latin typeface="Arial"/>
                <a:cs typeface="Arial"/>
              </a:rPr>
              <a:t>purchasers </a:t>
            </a:r>
            <a:r>
              <a:rPr dirty="0" sz="1000" spc="30">
                <a:latin typeface="Arial"/>
                <a:cs typeface="Arial"/>
              </a:rPr>
              <a:t>are </a:t>
            </a:r>
            <a:r>
              <a:rPr dirty="0" sz="1000" spc="45">
                <a:latin typeface="Arial"/>
                <a:cs typeface="Arial"/>
              </a:rPr>
              <a:t>urged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consult </a:t>
            </a:r>
            <a:r>
              <a:rPr dirty="0" sz="1000" spc="40">
                <a:latin typeface="Arial"/>
                <a:cs typeface="Arial"/>
              </a:rPr>
              <a:t>with </a:t>
            </a:r>
            <a:r>
              <a:rPr dirty="0" sz="1000" spc="30">
                <a:latin typeface="Arial"/>
                <a:cs typeface="Arial"/>
              </a:rPr>
              <a:t>their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5">
                <a:latin typeface="Arial"/>
                <a:cs typeface="Arial"/>
              </a:rPr>
              <a:t>advisors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impact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NIIT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investment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sz="1000" spc="-1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76200" marR="43180">
              <a:lnSpc>
                <a:spcPts val="1490"/>
              </a:lnSpc>
              <a:spcBef>
                <a:spcPts val="70"/>
              </a:spcBef>
            </a:pP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anticipates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earning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(short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term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long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term)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passive</a:t>
            </a:r>
            <a:r>
              <a:rPr dirty="0" sz="1000" spc="20">
                <a:latin typeface="Arial"/>
                <a:cs typeface="Arial"/>
              </a:rPr>
              <a:t> streams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20">
                <a:latin typeface="Arial"/>
                <a:cs typeface="Arial"/>
              </a:rPr>
              <a:t> such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dividend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income.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These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streams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source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retain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their</a:t>
            </a:r>
            <a:endParaRPr sz="10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65"/>
              </a:spcBef>
            </a:pP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character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allocated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members.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25">
                <a:latin typeface="Arial"/>
                <a:cs typeface="Arial"/>
              </a:rPr>
              <a:t>anticipates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purchasing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foreign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companies, </a:t>
            </a:r>
            <a:r>
              <a:rPr dirty="0" sz="1000" spc="35">
                <a:latin typeface="Arial"/>
                <a:cs typeface="Arial"/>
              </a:rPr>
              <a:t>it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is</a:t>
            </a:r>
            <a:endParaRPr sz="1000">
              <a:latin typeface="Arial"/>
              <a:cs typeface="Arial"/>
            </a:endParaRPr>
          </a:p>
          <a:p>
            <a:pPr marL="76200" marR="191135">
              <a:lnSpc>
                <a:spcPct val="123000"/>
              </a:lnSpc>
              <a:spcBef>
                <a:spcPts val="10"/>
              </a:spcBef>
            </a:pPr>
            <a:r>
              <a:rPr dirty="0" sz="1000" spc="10">
                <a:latin typeface="Arial"/>
                <a:cs typeface="Arial"/>
              </a:rPr>
              <a:t>possible </a:t>
            </a:r>
            <a:r>
              <a:rPr dirty="0" sz="1000" spc="50">
                <a:latin typeface="Arial"/>
                <a:cs typeface="Arial"/>
              </a:rPr>
              <a:t>that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50">
                <a:latin typeface="Arial"/>
                <a:cs typeface="Arial"/>
              </a:rPr>
              <a:t>tax </a:t>
            </a:r>
            <a:r>
              <a:rPr dirty="0" sz="1000" spc="20">
                <a:latin typeface="Arial"/>
                <a:cs typeface="Arial"/>
              </a:rPr>
              <a:t>resident </a:t>
            </a:r>
            <a:r>
              <a:rPr dirty="0" sz="1000" spc="35">
                <a:latin typeface="Arial"/>
                <a:cs typeface="Arial"/>
              </a:rPr>
              <a:t>members could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0">
                <a:latin typeface="Arial"/>
                <a:cs typeface="Arial"/>
              </a:rPr>
              <a:t>subject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deemed </a:t>
            </a:r>
            <a:r>
              <a:rPr dirty="0" sz="1000" spc="30">
                <a:latin typeface="Arial"/>
                <a:cs typeface="Arial"/>
              </a:rPr>
              <a:t>Subpart </a:t>
            </a:r>
            <a:r>
              <a:rPr dirty="0" sz="1000" spc="-75">
                <a:latin typeface="Arial"/>
                <a:cs typeface="Arial"/>
              </a:rPr>
              <a:t>F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Global </a:t>
            </a:r>
            <a:r>
              <a:rPr dirty="0" sz="1000" spc="35">
                <a:latin typeface="Arial"/>
                <a:cs typeface="Arial"/>
              </a:rPr>
              <a:t>Intangible </a:t>
            </a:r>
            <a:r>
              <a:rPr dirty="0" sz="1000" spc="10">
                <a:latin typeface="Arial"/>
                <a:cs typeface="Arial"/>
              </a:rPr>
              <a:t>Low </a:t>
            </a:r>
            <a:r>
              <a:rPr dirty="0" sz="1000" spc="20">
                <a:latin typeface="Arial"/>
                <a:cs typeface="Arial"/>
              </a:rPr>
              <a:t>Taxable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">
                <a:latin typeface="Arial"/>
                <a:cs typeface="Arial"/>
              </a:rPr>
              <a:t>(“GILTI”) </a:t>
            </a:r>
            <a:r>
              <a:rPr dirty="0" sz="1000" spc="15">
                <a:latin typeface="Arial"/>
                <a:cs typeface="Arial"/>
              </a:rPr>
              <a:t>inclusions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 </a:t>
            </a:r>
            <a:r>
              <a:rPr dirty="0" sz="1000" spc="20">
                <a:latin typeface="Arial"/>
                <a:cs typeface="Arial"/>
              </a:rPr>
              <a:t>owns </a:t>
            </a:r>
            <a:r>
              <a:rPr dirty="0" sz="1000" spc="60">
                <a:latin typeface="Arial"/>
                <a:cs typeface="Arial"/>
              </a:rPr>
              <a:t>10%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0">
                <a:latin typeface="Arial"/>
                <a:cs typeface="Arial"/>
              </a:rPr>
              <a:t>more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35">
                <a:latin typeface="Arial"/>
                <a:cs typeface="Arial"/>
              </a:rPr>
              <a:t>underlying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>
                <a:latin typeface="Arial"/>
                <a:cs typeface="Arial"/>
              </a:rPr>
              <a:t>Fund’s </a:t>
            </a:r>
            <a:r>
              <a:rPr dirty="0" sz="1000" spc="25">
                <a:latin typeface="Arial"/>
                <a:cs typeface="Arial"/>
              </a:rPr>
              <a:t>equity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profits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40">
                <a:latin typeface="Arial"/>
                <a:cs typeface="Arial"/>
              </a:rPr>
              <a:t>company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">
                <a:latin typeface="Arial"/>
                <a:cs typeface="Arial"/>
              </a:rPr>
              <a:t>classified 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Controlled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Foreign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Corporation.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150" y="929894"/>
            <a:ext cx="9062085" cy="5607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35"/>
              </a:spcBef>
            </a:pPr>
            <a:r>
              <a:rPr dirty="0" sz="950" spc="15">
                <a:solidFill>
                  <a:srgbClr val="3F3F3F"/>
                </a:solidFill>
                <a:latin typeface="Arial"/>
                <a:cs typeface="Arial"/>
              </a:rPr>
              <a:t>Entity-Level</a:t>
            </a:r>
            <a:r>
              <a:rPr dirty="0" sz="950" spc="2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Collections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"/>
              <a:cs typeface="Arial"/>
            </a:endParaRPr>
          </a:p>
          <a:p>
            <a:pPr marL="101600" marR="300355">
              <a:lnSpc>
                <a:spcPct val="122000"/>
              </a:lnSpc>
            </a:pP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5">
                <a:latin typeface="Arial"/>
                <a:cs typeface="Arial"/>
              </a:rPr>
              <a:t>elects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5">
                <a:latin typeface="Arial"/>
                <a:cs typeface="Arial"/>
              </a:rPr>
              <a:t>applicable </a:t>
            </a:r>
            <a:r>
              <a:rPr dirty="0" sz="1000" spc="40">
                <a:latin typeface="Arial"/>
                <a:cs typeface="Arial"/>
              </a:rPr>
              <a:t>law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0">
                <a:latin typeface="Arial"/>
                <a:cs typeface="Arial"/>
              </a:rPr>
              <a:t>pay any </a:t>
            </a:r>
            <a:r>
              <a:rPr dirty="0" sz="1000" spc="-35">
                <a:latin typeface="Arial"/>
                <a:cs typeface="Arial"/>
              </a:rPr>
              <a:t>U.S. </a:t>
            </a:r>
            <a:r>
              <a:rPr dirty="0" sz="1000" spc="10">
                <a:latin typeface="Arial"/>
                <a:cs typeface="Arial"/>
              </a:rPr>
              <a:t>federal, </a:t>
            </a:r>
            <a:r>
              <a:rPr dirty="0" sz="1000" spc="5">
                <a:latin typeface="Arial"/>
                <a:cs typeface="Arial"/>
              </a:rPr>
              <a:t>state, </a:t>
            </a:r>
            <a:r>
              <a:rPr dirty="0" sz="1000" spc="25">
                <a:latin typeface="Arial"/>
                <a:cs typeface="Arial"/>
              </a:rPr>
              <a:t>local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foreign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50">
                <a:latin typeface="Arial"/>
                <a:cs typeface="Arial"/>
              </a:rPr>
              <a:t>tax on </a:t>
            </a:r>
            <a:r>
              <a:rPr dirty="0" sz="1000" spc="30">
                <a:latin typeface="Arial"/>
                <a:cs typeface="Arial"/>
              </a:rPr>
              <a:t>behalf of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25">
                <a:latin typeface="Arial"/>
                <a:cs typeface="Arial"/>
              </a:rPr>
              <a:t>any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former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member,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those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taxes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from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Fund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funds.</a:t>
            </a:r>
            <a:endParaRPr sz="1000">
              <a:latin typeface="Arial"/>
              <a:cs typeface="Arial"/>
            </a:endParaRPr>
          </a:p>
          <a:p>
            <a:pPr marL="101600" marR="93980">
              <a:lnSpc>
                <a:spcPct val="122700"/>
              </a:lnSpc>
              <a:spcBef>
                <a:spcPts val="15"/>
              </a:spcBef>
            </a:pPr>
            <a:r>
              <a:rPr dirty="0" sz="1000" spc="20">
                <a:latin typeface="Arial"/>
                <a:cs typeface="Arial"/>
              </a:rPr>
              <a:t>That </a:t>
            </a:r>
            <a:r>
              <a:rPr dirty="0" sz="1000" spc="30">
                <a:latin typeface="Arial"/>
                <a:cs typeface="Arial"/>
              </a:rPr>
              <a:t>payment,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5">
                <a:latin typeface="Arial"/>
                <a:cs typeface="Arial"/>
              </a:rPr>
              <a:t>made,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treated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distribution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5">
                <a:latin typeface="Arial"/>
                <a:cs typeface="Arial"/>
              </a:rPr>
              <a:t>cash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0">
                <a:latin typeface="Arial"/>
                <a:cs typeface="Arial"/>
              </a:rPr>
              <a:t>member on </a:t>
            </a:r>
            <a:r>
              <a:rPr dirty="0" sz="1000" spc="15">
                <a:latin typeface="Arial"/>
                <a:cs typeface="Arial"/>
              </a:rPr>
              <a:t>whose </a:t>
            </a:r>
            <a:r>
              <a:rPr dirty="0" sz="1000" spc="35">
                <a:latin typeface="Arial"/>
                <a:cs typeface="Arial"/>
              </a:rPr>
              <a:t>behalf the </a:t>
            </a:r>
            <a:r>
              <a:rPr dirty="0" sz="1000" spc="45">
                <a:latin typeface="Arial"/>
                <a:cs typeface="Arial"/>
              </a:rPr>
              <a:t>payment </a:t>
            </a:r>
            <a:r>
              <a:rPr dirty="0" sz="1000" spc="15">
                <a:latin typeface="Arial"/>
                <a:cs typeface="Arial"/>
              </a:rPr>
              <a:t>was </a:t>
            </a:r>
            <a:r>
              <a:rPr dirty="0" sz="1000" spc="40">
                <a:latin typeface="Arial"/>
                <a:cs typeface="Arial"/>
              </a:rPr>
              <a:t>made. </a:t>
            </a:r>
            <a:r>
              <a:rPr dirty="0" sz="1000" spc="10">
                <a:latin typeface="Arial"/>
                <a:cs typeface="Arial"/>
              </a:rPr>
              <a:t>If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payment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55">
                <a:latin typeface="Arial"/>
                <a:cs typeface="Arial"/>
              </a:rPr>
              <a:t>made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5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behalf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5">
                <a:latin typeface="Arial"/>
                <a:cs typeface="Arial"/>
              </a:rPr>
              <a:t>person </a:t>
            </a:r>
            <a:r>
              <a:rPr dirty="0" sz="1000" spc="15">
                <a:latin typeface="Arial"/>
                <a:cs typeface="Arial"/>
              </a:rPr>
              <a:t>whose </a:t>
            </a:r>
            <a:r>
              <a:rPr dirty="0" sz="1000" spc="25">
                <a:latin typeface="Arial"/>
                <a:cs typeface="Arial"/>
              </a:rPr>
              <a:t>identity </a:t>
            </a:r>
            <a:r>
              <a:rPr dirty="0" sz="1000" spc="45">
                <a:latin typeface="Arial"/>
                <a:cs typeface="Arial"/>
              </a:rPr>
              <a:t>cannot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determined,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treat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45">
                <a:latin typeface="Arial"/>
                <a:cs typeface="Arial"/>
              </a:rPr>
              <a:t>payment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35">
                <a:latin typeface="Arial"/>
                <a:cs typeface="Arial"/>
              </a:rPr>
              <a:t>distribution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35">
                <a:latin typeface="Arial"/>
                <a:cs typeface="Arial"/>
              </a:rPr>
              <a:t>all current </a:t>
            </a:r>
            <a:r>
              <a:rPr dirty="0" sz="1000" spc="30">
                <a:latin typeface="Arial"/>
                <a:cs typeface="Arial"/>
              </a:rPr>
              <a:t>members.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Payments</a:t>
            </a:r>
            <a:r>
              <a:rPr dirty="0" sz="1000" spc="20">
                <a:latin typeface="Arial"/>
                <a:cs typeface="Arial"/>
              </a:rPr>
              <a:t> 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7">
                <a:latin typeface="Calibri"/>
                <a:cs typeface="Calibri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described</a:t>
            </a:r>
            <a:r>
              <a:rPr dirty="0" sz="1000" spc="20">
                <a:latin typeface="Arial"/>
                <a:cs typeface="Arial"/>
              </a:rPr>
              <a:t> above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give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rise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overpayment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behalf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event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would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5">
                <a:latin typeface="Calibri"/>
                <a:cs typeface="Calibri"/>
              </a:rPr>
              <a:t>fi</a:t>
            </a:r>
            <a:r>
              <a:rPr dirty="0" sz="1000" spc="15">
                <a:latin typeface="Arial"/>
                <a:cs typeface="Arial"/>
              </a:rPr>
              <a:t>le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claim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order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obtain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credit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taxes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paid</a:t>
            </a:r>
            <a:r>
              <a:rPr dirty="0" sz="1000" spc="15">
                <a:latin typeface="Arial"/>
                <a:cs typeface="Arial"/>
              </a:rPr>
              <a:t> by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refund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withholdings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exceed</a:t>
            </a:r>
            <a:endParaRPr sz="10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65"/>
              </a:spcBef>
            </a:pP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member’s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liability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amount.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Estimated</a:t>
            </a:r>
            <a:r>
              <a:rPr dirty="0" sz="95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950" spc="1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Payments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Arial"/>
              <a:cs typeface="Arial"/>
            </a:endParaRPr>
          </a:p>
          <a:p>
            <a:pPr marL="101600" marR="537845">
              <a:lnSpc>
                <a:spcPct val="122000"/>
              </a:lnSpc>
              <a:spcBef>
                <a:spcPts val="5"/>
              </a:spcBef>
            </a:pP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member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required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make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estimated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payments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due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liability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paying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taxes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distributive</a:t>
            </a:r>
            <a:r>
              <a:rPr dirty="0" sz="1000" spc="20">
                <a:latin typeface="Arial"/>
                <a:cs typeface="Arial"/>
              </a:rPr>
              <a:t> share 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EDGE196TM’s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income.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>
                <a:latin typeface="Calibri"/>
                <a:cs typeface="Calibri"/>
              </a:rPr>
              <a:t> </a:t>
            </a:r>
            <a:r>
              <a:rPr dirty="0" sz="1000" spc="10">
                <a:latin typeface="Arial"/>
                <a:cs typeface="Arial"/>
              </a:rPr>
              <a:t>does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not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anticipate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withholding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making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payments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any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taxing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authority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behalf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0">
                <a:latin typeface="Arial"/>
                <a:cs typeface="Arial"/>
              </a:rPr>
              <a:t> its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members.</a:t>
            </a:r>
            <a:endParaRPr sz="1000">
              <a:latin typeface="Arial"/>
              <a:cs typeface="Arial"/>
            </a:endParaRPr>
          </a:p>
          <a:p>
            <a:pPr marL="101600" marR="194945">
              <a:lnSpc>
                <a:spcPct val="123000"/>
              </a:lnSpc>
              <a:spcBef>
                <a:spcPts val="10"/>
              </a:spcBef>
            </a:pPr>
            <a:r>
              <a:rPr dirty="0" sz="1000" spc="-5">
                <a:latin typeface="Arial"/>
                <a:cs typeface="Arial"/>
              </a:rPr>
              <a:t>Nevertheless, </a:t>
            </a:r>
            <a:r>
              <a:rPr dirty="0" sz="1000" spc="25">
                <a:latin typeface="Arial"/>
                <a:cs typeface="Arial"/>
              </a:rPr>
              <a:t>there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25">
                <a:latin typeface="Arial"/>
                <a:cs typeface="Arial"/>
              </a:rPr>
              <a:t>some </a:t>
            </a:r>
            <a:r>
              <a:rPr dirty="0" sz="1000" spc="20">
                <a:latin typeface="Arial"/>
                <a:cs typeface="Arial"/>
              </a:rPr>
              <a:t>circumstances </a:t>
            </a:r>
            <a:r>
              <a:rPr dirty="0" sz="1000" spc="40">
                <a:latin typeface="Arial"/>
                <a:cs typeface="Arial"/>
              </a:rPr>
              <a:t>under </a:t>
            </a:r>
            <a:r>
              <a:rPr dirty="0" sz="1000" spc="30">
                <a:latin typeface="Arial"/>
                <a:cs typeface="Arial"/>
              </a:rPr>
              <a:t>which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-15">
                <a:latin typeface="Arial"/>
                <a:cs typeface="Arial"/>
              </a:rPr>
              <a:t>is </a:t>
            </a:r>
            <a:r>
              <a:rPr dirty="0" sz="1000" spc="30">
                <a:latin typeface="Arial"/>
                <a:cs typeface="Arial"/>
              </a:rPr>
              <a:t>required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40">
                <a:latin typeface="Arial"/>
                <a:cs typeface="Arial"/>
              </a:rPr>
              <a:t>withhold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30">
                <a:latin typeface="Arial"/>
                <a:cs typeface="Arial"/>
              </a:rPr>
              <a:t>behalf of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40">
                <a:latin typeface="Arial"/>
                <a:cs typeface="Arial"/>
              </a:rPr>
              <a:t>member. </a:t>
            </a:r>
            <a:r>
              <a:rPr dirty="0" sz="1000">
                <a:latin typeface="Arial"/>
                <a:cs typeface="Arial"/>
              </a:rPr>
              <a:t>For </a:t>
            </a:r>
            <a:r>
              <a:rPr dirty="0" sz="1000" spc="35">
                <a:latin typeface="Arial"/>
                <a:cs typeface="Arial"/>
              </a:rPr>
              <a:t>further </a:t>
            </a:r>
            <a:r>
              <a:rPr dirty="0" sz="1000" spc="45">
                <a:latin typeface="Arial"/>
                <a:cs typeface="Arial"/>
              </a:rPr>
              <a:t>information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regarding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consequences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EDGE196</a:t>
            </a:r>
            <a:r>
              <a:rPr dirty="0" baseline="31746" sz="1050" spc="-22">
                <a:latin typeface="Calibri"/>
                <a:cs typeface="Calibri"/>
              </a:rPr>
              <a:t>TM</a:t>
            </a:r>
            <a:r>
              <a:rPr dirty="0" sz="1000" spc="-15">
                <a:latin typeface="Arial"/>
                <a:cs typeface="Arial"/>
              </a:rPr>
              <a:t>’s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right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obligation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withhold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make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payment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your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behalf, </a:t>
            </a:r>
            <a:r>
              <a:rPr dirty="0" sz="1000" spc="10">
                <a:latin typeface="Arial"/>
                <a:cs typeface="Arial"/>
              </a:rPr>
              <a:t>please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consult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your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advisor.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-40">
                <a:latin typeface="Arial"/>
                <a:cs typeface="Arial"/>
              </a:rPr>
              <a:t>See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also</a:t>
            </a:r>
            <a:r>
              <a:rPr dirty="0" sz="1000" spc="10">
                <a:latin typeface="Arial"/>
                <a:cs typeface="Arial"/>
              </a:rPr>
              <a:t> “—Entity-Level </a:t>
            </a:r>
            <a:r>
              <a:rPr dirty="0" sz="1000" spc="25">
                <a:latin typeface="Arial"/>
                <a:cs typeface="Arial"/>
              </a:rPr>
              <a:t>Collections”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above.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</a:pP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Tax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3F3F3F"/>
                </a:solidFill>
                <a:latin typeface="Arial"/>
                <a:cs typeface="Arial"/>
              </a:rPr>
              <a:t>Consequences</a:t>
            </a:r>
            <a:r>
              <a:rPr dirty="0" sz="950" spc="25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3F3F3F"/>
                </a:solidFill>
                <a:latin typeface="Arial"/>
                <a:cs typeface="Arial"/>
              </a:rPr>
              <a:t>of</a:t>
            </a:r>
            <a:r>
              <a:rPr dirty="0" sz="950" spc="3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3F3F3F"/>
                </a:solidFill>
                <a:latin typeface="Arial"/>
                <a:cs typeface="Arial"/>
              </a:rPr>
              <a:t>Disposition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101600" marR="156845">
              <a:lnSpc>
                <a:spcPct val="123000"/>
              </a:lnSpc>
            </a:pPr>
            <a:r>
              <a:rPr dirty="0" sz="1000" spc="40">
                <a:latin typeface="Arial"/>
                <a:cs typeface="Arial"/>
              </a:rPr>
              <a:t>Upon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-10">
                <a:latin typeface="Arial"/>
                <a:cs typeface="Arial"/>
              </a:rPr>
              <a:t>sale, </a:t>
            </a:r>
            <a:r>
              <a:rPr dirty="0" sz="1000" spc="10">
                <a:latin typeface="Arial"/>
                <a:cs typeface="Arial"/>
              </a:rPr>
              <a:t>gift, transfer, </a:t>
            </a:r>
            <a:r>
              <a:rPr dirty="0" sz="1000" spc="20">
                <a:latin typeface="Arial"/>
                <a:cs typeface="Arial"/>
              </a:rPr>
              <a:t>assignment,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other </a:t>
            </a:r>
            <a:r>
              <a:rPr dirty="0" sz="1000" spc="20">
                <a:latin typeface="Arial"/>
                <a:cs typeface="Arial"/>
              </a:rPr>
              <a:t>disposition by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10">
                <a:latin typeface="Arial"/>
                <a:cs typeface="Arial"/>
              </a:rPr>
              <a:t>his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0">
                <a:latin typeface="Arial"/>
                <a:cs typeface="Arial"/>
              </a:rPr>
              <a:t>her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15">
                <a:latin typeface="Arial"/>
                <a:cs typeface="Arial"/>
              </a:rPr>
              <a:t>assets,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20">
                <a:latin typeface="Arial"/>
                <a:cs typeface="Arial"/>
              </a:rPr>
              <a:t>recognized </a:t>
            </a:r>
            <a:r>
              <a:rPr dirty="0" sz="1000" spc="50">
                <a:latin typeface="Arial"/>
                <a:cs typeface="Arial"/>
              </a:rPr>
              <a:t>on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20">
                <a:latin typeface="Arial"/>
                <a:cs typeface="Arial"/>
              </a:rPr>
              <a:t>disposition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55">
                <a:latin typeface="Arial"/>
                <a:cs typeface="Arial"/>
              </a:rPr>
              <a:t>an </a:t>
            </a:r>
            <a:r>
              <a:rPr dirty="0" sz="1000" spc="6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interest </a:t>
            </a:r>
            <a:r>
              <a:rPr dirty="0" sz="1000" spc="35">
                <a:latin typeface="Arial"/>
                <a:cs typeface="Arial"/>
              </a:rPr>
              <a:t>in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35">
                <a:latin typeface="Arial"/>
                <a:cs typeface="Arial"/>
              </a:rPr>
              <a:t>determined </a:t>
            </a:r>
            <a:r>
              <a:rPr dirty="0" sz="1000" spc="20">
                <a:latin typeface="Arial"/>
                <a:cs typeface="Arial"/>
              </a:rPr>
              <a:t>by </a:t>
            </a:r>
            <a:r>
              <a:rPr dirty="0" sz="1000" spc="35">
                <a:latin typeface="Arial"/>
                <a:cs typeface="Arial"/>
              </a:rPr>
              <a:t>calculating the </a:t>
            </a:r>
            <a:r>
              <a:rPr dirty="0" sz="1000" spc="15">
                <a:latin typeface="Arial"/>
                <a:cs typeface="Arial"/>
              </a:rPr>
              <a:t>difference </a:t>
            </a:r>
            <a:r>
              <a:rPr dirty="0" sz="1000" spc="25">
                <a:latin typeface="Arial"/>
                <a:cs typeface="Arial"/>
              </a:rPr>
              <a:t>between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60">
                <a:latin typeface="Arial"/>
                <a:cs typeface="Arial"/>
              </a:rPr>
              <a:t>amount </a:t>
            </a:r>
            <a:r>
              <a:rPr dirty="0" sz="1000" spc="5">
                <a:latin typeface="Arial"/>
                <a:cs typeface="Arial"/>
              </a:rPr>
              <a:t>received (or </a:t>
            </a:r>
            <a:r>
              <a:rPr dirty="0" sz="1000" spc="35">
                <a:latin typeface="Arial"/>
                <a:cs typeface="Arial"/>
              </a:rPr>
              <a:t>deemed </a:t>
            </a:r>
            <a:r>
              <a:rPr dirty="0" sz="1000">
                <a:latin typeface="Arial"/>
                <a:cs typeface="Arial"/>
              </a:rPr>
              <a:t>received)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15">
                <a:latin typeface="Arial"/>
                <a:cs typeface="Arial"/>
              </a:rPr>
              <a:t>selling </a:t>
            </a:r>
            <a:r>
              <a:rPr dirty="0" sz="1000" spc="30">
                <a:latin typeface="Arial"/>
                <a:cs typeface="Arial"/>
              </a:rPr>
              <a:t>member’s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adjusted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basis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digital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0">
                <a:latin typeface="Arial"/>
                <a:cs typeface="Arial"/>
              </a:rPr>
              <a:t> sold.</a:t>
            </a:r>
            <a:endParaRPr sz="1000">
              <a:latin typeface="Arial"/>
              <a:cs typeface="Arial"/>
            </a:endParaRPr>
          </a:p>
          <a:p>
            <a:pPr marL="101600" marR="93980">
              <a:lnSpc>
                <a:spcPct val="123000"/>
              </a:lnSpc>
              <a:spcBef>
                <a:spcPts val="10"/>
              </a:spcBef>
            </a:pPr>
            <a:r>
              <a:rPr dirty="0" sz="1000" spc="20">
                <a:latin typeface="Arial"/>
                <a:cs typeface="Arial"/>
              </a:rPr>
              <a:t>Gain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-5">
                <a:latin typeface="Arial"/>
                <a:cs typeface="Arial"/>
              </a:rPr>
              <a:t>loss </a:t>
            </a:r>
            <a:r>
              <a:rPr dirty="0" sz="1000" spc="20">
                <a:latin typeface="Arial"/>
                <a:cs typeface="Arial"/>
              </a:rPr>
              <a:t>recognized by </a:t>
            </a:r>
            <a:r>
              <a:rPr dirty="0" sz="1000" spc="60">
                <a:latin typeface="Arial"/>
                <a:cs typeface="Arial"/>
              </a:rPr>
              <a:t>a </a:t>
            </a:r>
            <a:r>
              <a:rPr dirty="0" sz="1000" spc="50">
                <a:latin typeface="Arial"/>
                <a:cs typeface="Arial"/>
              </a:rPr>
              <a:t>member on </a:t>
            </a:r>
            <a:r>
              <a:rPr dirty="0" sz="1000" spc="35">
                <a:latin typeface="Arial"/>
                <a:cs typeface="Arial"/>
              </a:rPr>
              <a:t>the </a:t>
            </a:r>
            <a:r>
              <a:rPr dirty="0" sz="1000" spc="5">
                <a:latin typeface="Arial"/>
                <a:cs typeface="Arial"/>
              </a:rPr>
              <a:t>sale </a:t>
            </a:r>
            <a:r>
              <a:rPr dirty="0" sz="1000" spc="30">
                <a:latin typeface="Arial"/>
                <a:cs typeface="Arial"/>
              </a:rPr>
              <a:t>of </a:t>
            </a:r>
            <a:r>
              <a:rPr dirty="0" sz="1000" spc="40">
                <a:latin typeface="Arial"/>
                <a:cs typeface="Arial"/>
              </a:rPr>
              <a:t>digital </a:t>
            </a:r>
            <a:r>
              <a:rPr dirty="0" sz="1000" spc="-5">
                <a:latin typeface="Arial"/>
                <a:cs typeface="Arial"/>
              </a:rPr>
              <a:t>assets </a:t>
            </a:r>
            <a:r>
              <a:rPr dirty="0" sz="1000" spc="20">
                <a:latin typeface="Arial"/>
                <a:cs typeface="Arial"/>
              </a:rPr>
              <a:t>will </a:t>
            </a:r>
            <a:r>
              <a:rPr dirty="0" sz="1000" spc="25">
                <a:latin typeface="Arial"/>
                <a:cs typeface="Arial"/>
              </a:rPr>
              <a:t>generally </a:t>
            </a:r>
            <a:r>
              <a:rPr dirty="0" sz="1000" spc="30">
                <a:latin typeface="Arial"/>
                <a:cs typeface="Arial"/>
              </a:rPr>
              <a:t>be </a:t>
            </a:r>
            <a:r>
              <a:rPr dirty="0" sz="1000" spc="40">
                <a:latin typeface="Arial"/>
                <a:cs typeface="Arial"/>
              </a:rPr>
              <a:t>taxable </a:t>
            </a:r>
            <a:r>
              <a:rPr dirty="0" sz="1000" spc="5">
                <a:latin typeface="Arial"/>
                <a:cs typeface="Arial"/>
              </a:rPr>
              <a:t>as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40">
                <a:latin typeface="Arial"/>
                <a:cs typeface="Arial"/>
              </a:rPr>
              <a:t>or </a:t>
            </a:r>
            <a:r>
              <a:rPr dirty="0" sz="1000" spc="35">
                <a:latin typeface="Arial"/>
                <a:cs typeface="Arial"/>
              </a:rPr>
              <a:t>capital </a:t>
            </a:r>
            <a:r>
              <a:rPr dirty="0" sz="1000" spc="-10">
                <a:latin typeface="Arial"/>
                <a:cs typeface="Arial"/>
              </a:rPr>
              <a:t>loss. </a:t>
            </a:r>
            <a:r>
              <a:rPr dirty="0" sz="1000" spc="25">
                <a:latin typeface="Arial"/>
                <a:cs typeface="Arial"/>
              </a:rPr>
              <a:t>Capital </a:t>
            </a:r>
            <a:r>
              <a:rPr dirty="0" sz="1000" spc="45">
                <a:latin typeface="Arial"/>
                <a:cs typeface="Arial"/>
              </a:rPr>
              <a:t>gain </a:t>
            </a:r>
            <a:r>
              <a:rPr dirty="0" sz="1000" spc="20">
                <a:latin typeface="Arial"/>
                <a:cs typeface="Arial"/>
              </a:rPr>
              <a:t>recognized </a:t>
            </a:r>
            <a:r>
              <a:rPr dirty="0" sz="1000" spc="15">
                <a:latin typeface="Arial"/>
                <a:cs typeface="Arial"/>
              </a:rPr>
              <a:t>by 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individual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digital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held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for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more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than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12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months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generally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U.S.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federal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tax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rate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applicable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long- </a:t>
            </a:r>
            <a:r>
              <a:rPr dirty="0" sz="1000" spc="-26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term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capital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gains.</a:t>
            </a:r>
            <a:endParaRPr sz="1000">
              <a:latin typeface="Arial"/>
              <a:cs typeface="Arial"/>
            </a:endParaRPr>
          </a:p>
          <a:p>
            <a:pPr marL="101600" marR="205740">
              <a:lnSpc>
                <a:spcPct val="122000"/>
              </a:lnSpc>
            </a:pPr>
            <a:r>
              <a:rPr dirty="0" sz="1000">
                <a:latin typeface="Arial"/>
                <a:cs typeface="Arial"/>
              </a:rPr>
              <a:t>However,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portion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this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loss,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which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could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substantial, will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be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separately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computed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as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ordinary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income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under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Section </a:t>
            </a:r>
            <a:r>
              <a:rPr dirty="0" sz="1000" spc="-265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751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Code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extent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attributable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assets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giving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rise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depreciation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depletion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recapture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other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“unrealized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receivables”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or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marL="101600" marR="181610">
              <a:lnSpc>
                <a:spcPct val="122000"/>
              </a:lnSpc>
              <a:spcBef>
                <a:spcPts val="25"/>
              </a:spcBef>
            </a:pPr>
            <a:r>
              <a:rPr dirty="0" sz="1000" spc="35">
                <a:latin typeface="Arial"/>
                <a:cs typeface="Arial"/>
              </a:rPr>
              <a:t>“inventory </a:t>
            </a:r>
            <a:r>
              <a:rPr dirty="0" sz="1000" spc="50">
                <a:latin typeface="Arial"/>
                <a:cs typeface="Arial"/>
              </a:rPr>
              <a:t>items” that </a:t>
            </a:r>
            <a:r>
              <a:rPr dirty="0" sz="1000" spc="-10">
                <a:latin typeface="Arial"/>
                <a:cs typeface="Arial"/>
              </a:rPr>
              <a:t>EDGE196</a:t>
            </a:r>
            <a:r>
              <a:rPr dirty="0" baseline="31746" sz="1050" spc="-15">
                <a:latin typeface="Calibri"/>
                <a:cs typeface="Calibri"/>
              </a:rPr>
              <a:t>TM</a:t>
            </a:r>
            <a:r>
              <a:rPr dirty="0" baseline="31746" sz="1050" spc="-7">
                <a:latin typeface="Calibri"/>
                <a:cs typeface="Calibri"/>
              </a:rPr>
              <a:t> </a:t>
            </a:r>
            <a:r>
              <a:rPr dirty="0" sz="1000" spc="15">
                <a:latin typeface="Arial"/>
                <a:cs typeface="Arial"/>
              </a:rPr>
              <a:t>owns. </a:t>
            </a:r>
            <a:r>
              <a:rPr dirty="0" sz="1000" spc="25">
                <a:latin typeface="Arial"/>
                <a:cs typeface="Arial"/>
              </a:rPr>
              <a:t>Ordinary </a:t>
            </a:r>
            <a:r>
              <a:rPr dirty="0" sz="1000" spc="35">
                <a:latin typeface="Arial"/>
                <a:cs typeface="Arial"/>
              </a:rPr>
              <a:t>income </a:t>
            </a:r>
            <a:r>
              <a:rPr dirty="0" sz="1000" spc="40">
                <a:latin typeface="Arial"/>
                <a:cs typeface="Arial"/>
              </a:rPr>
              <a:t>attributable </a:t>
            </a:r>
            <a:r>
              <a:rPr dirty="0" sz="1000" spc="50">
                <a:latin typeface="Arial"/>
                <a:cs typeface="Arial"/>
              </a:rPr>
              <a:t>to </a:t>
            </a:r>
            <a:r>
              <a:rPr dirty="0" sz="1000" spc="25">
                <a:latin typeface="Arial"/>
                <a:cs typeface="Arial"/>
              </a:rPr>
              <a:t>unrealized </a:t>
            </a:r>
            <a:r>
              <a:rPr dirty="0" sz="1000">
                <a:latin typeface="Arial"/>
                <a:cs typeface="Arial"/>
              </a:rPr>
              <a:t>receivables, </a:t>
            </a:r>
            <a:r>
              <a:rPr dirty="0" sz="1000" spc="20">
                <a:latin typeface="Arial"/>
                <a:cs typeface="Arial"/>
              </a:rPr>
              <a:t>inventory </a:t>
            </a:r>
            <a:r>
              <a:rPr dirty="0" sz="1000" spc="25">
                <a:latin typeface="Arial"/>
                <a:cs typeface="Arial"/>
              </a:rPr>
              <a:t>items </a:t>
            </a:r>
            <a:r>
              <a:rPr dirty="0" sz="1000" spc="55">
                <a:latin typeface="Arial"/>
                <a:cs typeface="Arial"/>
              </a:rPr>
              <a:t>and </a:t>
            </a:r>
            <a:r>
              <a:rPr dirty="0" sz="1000" spc="30">
                <a:latin typeface="Arial"/>
                <a:cs typeface="Arial"/>
              </a:rPr>
              <a:t>depreciation recapture </a:t>
            </a:r>
            <a:r>
              <a:rPr dirty="0" sz="1000" spc="45">
                <a:latin typeface="Arial"/>
                <a:cs typeface="Arial"/>
              </a:rPr>
              <a:t>may </a:t>
            </a:r>
            <a:r>
              <a:rPr dirty="0" sz="1000" spc="5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exceed </a:t>
            </a:r>
            <a:r>
              <a:rPr dirty="0" sz="1000" spc="35">
                <a:latin typeface="Arial"/>
                <a:cs typeface="Arial"/>
              </a:rPr>
              <a:t>net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0">
                <a:latin typeface="Arial"/>
                <a:cs typeface="Arial"/>
              </a:rPr>
              <a:t>taxable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gain</a:t>
            </a:r>
            <a:r>
              <a:rPr dirty="0" sz="1000" spc="15">
                <a:latin typeface="Arial"/>
                <a:cs typeface="Arial"/>
              </a:rPr>
              <a:t> realized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upon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">
                <a:latin typeface="Arial"/>
                <a:cs typeface="Arial"/>
              </a:rPr>
              <a:t>sale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of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Class</a:t>
            </a:r>
            <a:r>
              <a:rPr dirty="0" sz="1000" spc="-85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DIGITAL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80">
                <a:latin typeface="Arial"/>
                <a:cs typeface="Arial"/>
              </a:rPr>
              <a:t>ASSET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and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may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0">
                <a:latin typeface="Arial"/>
                <a:cs typeface="Arial"/>
              </a:rPr>
              <a:t>be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recognized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even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15">
                <a:latin typeface="Arial"/>
                <a:cs typeface="Arial"/>
              </a:rPr>
              <a:t>if </a:t>
            </a:r>
            <a:r>
              <a:rPr dirty="0" sz="1000" spc="25">
                <a:latin typeface="Arial"/>
                <a:cs typeface="Arial"/>
              </a:rPr>
              <a:t>there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is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a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net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taxable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loss</a:t>
            </a:r>
            <a:r>
              <a:rPr dirty="0" sz="1000" spc="15">
                <a:latin typeface="Arial"/>
                <a:cs typeface="Arial"/>
              </a:rPr>
              <a:t> realized</a:t>
            </a:r>
            <a:r>
              <a:rPr dirty="0" sz="1000" spc="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on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35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55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Word - Memorandum - v4- 10-6-21.docx</dc:title>
  <dcterms:created xsi:type="dcterms:W3CDTF">2021-06-14T15:17:44Z</dcterms:created>
  <dcterms:modified xsi:type="dcterms:W3CDTF">2021-06-14T15:17:44Z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2021-06-10T00:00:00Z</vt:filetime>
  </property>
  <property fmtid="{D5CDD505-2E9C-101B-9397-08002B2CF9AE}" pid="3" name="Creator">
    <vt:lpwstr>Word</vt:lpwstr>
  </property>
  <property fmtid="{D5CDD505-2E9C-101B-9397-08002B2CF9AE}" pid="4" name="LastSaved">
    <vt:filetime>2021-06-14T00:00:00Z</vt:filetime>
  </property>
</Properties>
</file>